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8" r:id="rId2"/>
    <p:sldId id="259" r:id="rId3"/>
    <p:sldId id="260" r:id="rId4"/>
    <p:sldId id="261" r:id="rId5"/>
    <p:sldId id="262" r:id="rId6"/>
    <p:sldId id="276" r:id="rId7"/>
    <p:sldId id="277"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8984BC-836D-4193-BD28-D04A728C4AFA}" type="datetimeFigureOut">
              <a:rPr lang="en-US" smtClean="0"/>
              <a:pPr/>
              <a:t>11/26/2017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24215-C7C1-4C2E-A28F-8261F2335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r>
              <a:rPr lang="en-US" b="1">
                <a:latin typeface="Arial" pitchFamily="34" charset="0"/>
              </a:rPr>
              <a:t>Comments:  A new form has been developed to document when a player, who has been removed due to exhibiting signs, symptoms or behaviors consistent with concussion, has been approved to return to play that day.  The form can be found on the OHSAA web site at www.ohsaa.org on both the sports medicine link and the Volleyball page.  Officials who have removed a player under this rule shall not permit the player to return to play without this signed form.  The official should then make a copy of the form and forward it to the OHSAA office.</a:t>
            </a:r>
            <a:endParaRPr lang="en-US">
              <a:latin typeface="Arial" pitchFamily="34" charset="0"/>
            </a:endParaRPr>
          </a:p>
          <a:p>
            <a:endParaRPr lang="en-US">
              <a:latin typeface="Arial" pitchFamily="34" charset="0"/>
            </a:endParaRPr>
          </a:p>
        </p:txBody>
      </p:sp>
      <p:sp>
        <p:nvSpPr>
          <p:cNvPr id="109572" name="Slide Number Placeholder 3"/>
          <p:cNvSpPr>
            <a:spLocks noGrp="1"/>
          </p:cNvSpPr>
          <p:nvPr>
            <p:ph type="sldNum" sz="quarter" idx="5"/>
          </p:nvPr>
        </p:nvSpPr>
        <p:spPr/>
        <p:txBody>
          <a:bodyPr/>
          <a:lstStyle/>
          <a:p>
            <a:pPr>
              <a:defRPr/>
            </a:pPr>
            <a:fld id="{68C82BDC-E8A5-4C34-82C4-73B542F382C9}" type="slidenum">
              <a:rPr lang="en-US" smtClean="0">
                <a:latin typeface="Arial" pitchFamily="34" charset="0"/>
              </a:rPr>
              <a:pPr>
                <a:defRPr/>
              </a:pPr>
              <a:t>14</a:t>
            </a:fld>
            <a:endParaRPr lang="en-US">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a:latin typeface="Arial" pitchFamily="34" charset="0"/>
              </a:rPr>
              <a:t>Neither officials, nor coaches, are expected to DIAGNOSE a concussion; that is the job of an appropriate health-care professional. The previous rule called upon officials to determine “apparently unconscious” which appeared to expect some level of medical judgment. Officials are now being asked to use their best judgment again in observing the signs, symptoms and behaviors, but are no longer being asked to make what could be perceived to be a medical opinion. The well-being of the athlete is of paramount concern during any athletic contest. Officials, coaches and administrators are being asked to make all efforts to ensure that concussed athletes do not continue to participate. Early recognition of concussion and removal of the injured athlete from activity (game or practice) is a shared responsibility. Thus, coaches, players and administrators should also be looking for signs of concussion in all athletes and should immediately remove any suspected concussed athlete from play.  </a:t>
            </a:r>
          </a:p>
          <a:p>
            <a:endParaRPr lang="en-US">
              <a:latin typeface="Arial" pitchFamily="34" charset="0"/>
            </a:endParaRPr>
          </a:p>
        </p:txBody>
      </p:sp>
      <p:sp>
        <p:nvSpPr>
          <p:cNvPr id="110596" name="Slide Number Placeholder 3"/>
          <p:cNvSpPr>
            <a:spLocks noGrp="1"/>
          </p:cNvSpPr>
          <p:nvPr>
            <p:ph type="sldNum" sz="quarter" idx="5"/>
          </p:nvPr>
        </p:nvSpPr>
        <p:spPr/>
        <p:txBody>
          <a:bodyPr/>
          <a:lstStyle/>
          <a:p>
            <a:pPr>
              <a:defRPr/>
            </a:pPr>
            <a:fld id="{52A790D1-DE0F-497D-99DB-58772AD16929}" type="slidenum">
              <a:rPr lang="en-US" smtClean="0">
                <a:latin typeface="Arial" pitchFamily="34" charset="0"/>
              </a:rPr>
              <a:pPr>
                <a:defRPr/>
              </a:pPr>
              <a:t>15</a:t>
            </a:fld>
            <a:endParaRPr lang="en-US">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r>
              <a:rPr lang="en-US">
                <a:latin typeface="Arial" pitchFamily="34" charset="0"/>
              </a:rPr>
              <a:t>Neither officials, nor coaches, are expected to DIAGNOSE a concussion; that is the job of an appropriate health-care professional. The previous rule called upon officials to determine “apparently unconscious” which appeared to expect some level of medical judgment. Officials are now being asked to use their best judgment again in observing the signs, symptoms and behaviors, but are no longer being asked to make what could be perceived to be a medical opinion. The well-being of the athlete is of paramount concern during any athletic contest. Officials, coaches and administrators are being asked to make all efforts to ensure that concussed athletes do not continue to participate. Early recognition of concussion and removal of the injured athlete from activity (game or practice) is a shared responsibility. Thus, coaches, players and administrators should also be looking for signs of concussion in all athletes and should immediately remove any suspected concussed athlete from play.  </a:t>
            </a:r>
          </a:p>
          <a:p>
            <a:endParaRPr lang="en-US">
              <a:latin typeface="Arial" pitchFamily="34" charset="0"/>
            </a:endParaRPr>
          </a:p>
        </p:txBody>
      </p:sp>
      <p:sp>
        <p:nvSpPr>
          <p:cNvPr id="111620" name="Slide Number Placeholder 3"/>
          <p:cNvSpPr>
            <a:spLocks noGrp="1"/>
          </p:cNvSpPr>
          <p:nvPr>
            <p:ph type="sldNum" sz="quarter" idx="5"/>
          </p:nvPr>
        </p:nvSpPr>
        <p:spPr/>
        <p:txBody>
          <a:bodyPr/>
          <a:lstStyle/>
          <a:p>
            <a:pPr>
              <a:defRPr/>
            </a:pPr>
            <a:fld id="{19095EA9-895C-440B-8A5F-74D081C39A97}" type="slidenum">
              <a:rPr lang="en-US" smtClean="0">
                <a:latin typeface="Arial" pitchFamily="34" charset="0"/>
              </a:rPr>
              <a:pPr>
                <a:defRPr/>
              </a:pPr>
              <a:t>16</a:t>
            </a:fld>
            <a:endParaRPr lang="en-US">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pPr eaLnBrk="1" hangingPunct="1"/>
            <a:r>
              <a:rPr lang="en-US">
                <a:latin typeface="Arial" pitchFamily="34" charset="0"/>
              </a:rPr>
              <a:t>However....and this is they key;  ONLY an “appropriate health-care professional” may make the determination that a player may return to play.  Ohio has recognized ONLY MDs, DOs and LICENSED  athletic trainers as the ONLY ones permitted to grant this return to play.</a:t>
            </a:r>
          </a:p>
          <a:p>
            <a:pPr eaLnBrk="1" hangingPunct="1"/>
            <a:r>
              <a:rPr lang="en-US">
                <a:latin typeface="Arial" pitchFamily="34" charset="0"/>
              </a:rPr>
              <a:t>This approval MUST BE IN WRITING using the OHSAA Return to Play Form!</a:t>
            </a:r>
          </a:p>
          <a:p>
            <a:pPr eaLnBrk="1" hangingPunct="1"/>
            <a:r>
              <a:rPr lang="en-US">
                <a:latin typeface="Arial" pitchFamily="34" charset="0"/>
              </a:rPr>
              <a:t>The COACH CANNOT re-insert a player after being removed by an official WITHOUT a written approval from an M.D., a D.O., or a Licensed Athletic Trainer.</a:t>
            </a:r>
          </a:p>
          <a:p>
            <a:pPr eaLnBrk="1" hangingPunct="1"/>
            <a:r>
              <a:rPr lang="en-US">
                <a:latin typeface="Arial" pitchFamily="34" charset="0"/>
              </a:rPr>
              <a:t>Schools are encouraged to develop a protocol regarding this.  It may be common for a team physician to be present at a VARSITY/JV Contest....but not at a freshmen or Junior High game.  Schools should address this to answer the question of whether or not a parent, who might be a physician has the right to come out of the stands and provide written approval to return to play when the physician may not be the schools’ Board adopted Team Physician.  WHEN IN DOUBT...SIT ‘EM OUT!</a:t>
            </a:r>
          </a:p>
          <a:p>
            <a:endParaRPr lang="en-US">
              <a:latin typeface="Arial" pitchFamily="34" charset="0"/>
            </a:endParaRPr>
          </a:p>
        </p:txBody>
      </p:sp>
      <p:sp>
        <p:nvSpPr>
          <p:cNvPr id="112644" name="Slide Number Placeholder 3"/>
          <p:cNvSpPr>
            <a:spLocks noGrp="1"/>
          </p:cNvSpPr>
          <p:nvPr>
            <p:ph type="sldNum" sz="quarter" idx="5"/>
          </p:nvPr>
        </p:nvSpPr>
        <p:spPr/>
        <p:txBody>
          <a:bodyPr/>
          <a:lstStyle/>
          <a:p>
            <a:pPr>
              <a:defRPr/>
            </a:pPr>
            <a:fld id="{E57EE4CF-2193-4869-BC4A-E533EF1F844E}" type="slidenum">
              <a:rPr lang="en-US" smtClean="0">
                <a:latin typeface="Arial" pitchFamily="34" charset="0"/>
              </a:rPr>
              <a:pPr>
                <a:defRPr/>
              </a:pPr>
              <a:t>17</a:t>
            </a:fld>
            <a:endParaRPr lang="en-US">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pPr>
              <a:buFontTx/>
              <a:buChar char="•"/>
            </a:pPr>
            <a:r>
              <a:rPr lang="en-US">
                <a:latin typeface="Arial" pitchFamily="34" charset="0"/>
              </a:rPr>
              <a:t>A copy of all concussion forms can be found on the OHSAA web site on the Softball</a:t>
            </a:r>
          </a:p>
          <a:p>
            <a:r>
              <a:rPr lang="en-US">
                <a:latin typeface="Arial" pitchFamily="34" charset="0"/>
              </a:rPr>
              <a:t>Page and on the Sports Medicine Page</a:t>
            </a:r>
          </a:p>
          <a:p>
            <a:pPr>
              <a:buFontTx/>
              <a:buChar char="•"/>
            </a:pPr>
            <a:r>
              <a:rPr lang="en-US">
                <a:latin typeface="Arial" pitchFamily="34" charset="0"/>
              </a:rPr>
              <a:t> The form to use when a student has been sent out due to an official’s recognition of the signs and symptoms of a possible concussion to authorize RTP by an MD, DO or AT is found here on both the sports medicine and softball pages.  It is entitled “Documentation of a Removal from Play for Concussion Management”</a:t>
            </a:r>
          </a:p>
          <a:p>
            <a:pPr>
              <a:buFontTx/>
              <a:buChar char="•"/>
            </a:pPr>
            <a:r>
              <a:rPr lang="en-US">
                <a:latin typeface="Arial" pitchFamily="34" charset="0"/>
              </a:rPr>
              <a:t>The form that the official must file when a student has been removed for signs of a concussion and has not been returned to play is also found here at both sites and is entitled: Medical Authorization to Return to Play- Not Concussed”</a:t>
            </a:r>
          </a:p>
          <a:p>
            <a:pPr>
              <a:buFontTx/>
              <a:buChar char="•"/>
            </a:pPr>
            <a:r>
              <a:rPr lang="en-US">
                <a:latin typeface="Arial" pitchFamily="34" charset="0"/>
              </a:rPr>
              <a:t>Note that the official should keep a copy of both forms for his/her records and send the original to the OHSAA.</a:t>
            </a:r>
          </a:p>
          <a:p>
            <a:endParaRPr lang="en-US">
              <a:latin typeface="Arial" pitchFamily="34" charset="0"/>
            </a:endParaRPr>
          </a:p>
        </p:txBody>
      </p:sp>
      <p:sp>
        <p:nvSpPr>
          <p:cNvPr id="113668" name="Slide Number Placeholder 3"/>
          <p:cNvSpPr>
            <a:spLocks noGrp="1"/>
          </p:cNvSpPr>
          <p:nvPr>
            <p:ph type="sldNum" sz="quarter" idx="5"/>
          </p:nvPr>
        </p:nvSpPr>
        <p:spPr/>
        <p:txBody>
          <a:bodyPr/>
          <a:lstStyle/>
          <a:p>
            <a:pPr>
              <a:defRPr/>
            </a:pPr>
            <a:fld id="{58355C28-E937-4F30-9103-EF27E821BA79}" type="slidenum">
              <a:rPr lang="en-US" smtClean="0">
                <a:latin typeface="Arial" pitchFamily="34" charset="0"/>
              </a:rPr>
              <a:pPr>
                <a:defRPr/>
              </a:pPr>
              <a:t>18</a:t>
            </a:fld>
            <a:endParaRPr lang="en-US">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pPr eaLnBrk="1" hangingPunct="1">
              <a:spcBef>
                <a:spcPct val="0"/>
              </a:spcBef>
              <a:buFontTx/>
              <a:buChar char="•"/>
            </a:pPr>
            <a:r>
              <a:rPr lang="en-US">
                <a:latin typeface="Arial" pitchFamily="34" charset="0"/>
              </a:rPr>
              <a:t>To assist in concussion management education, the NFHS, at no cost, offers Concussion in Sports - What You Need to Know.</a:t>
            </a:r>
          </a:p>
          <a:p>
            <a:pPr eaLnBrk="1" hangingPunct="1">
              <a:spcBef>
                <a:spcPct val="0"/>
              </a:spcBef>
              <a:buFontTx/>
              <a:buChar char="•"/>
            </a:pPr>
            <a:r>
              <a:rPr lang="en-US">
                <a:latin typeface="Arial" pitchFamily="34" charset="0"/>
              </a:rPr>
              <a:t>The only requirement is registering on www.nfhslearn.com, which is quick and easy.</a:t>
            </a:r>
          </a:p>
          <a:p>
            <a:pPr eaLnBrk="1" hangingPunct="1">
              <a:spcBef>
                <a:spcPct val="0"/>
              </a:spcBef>
              <a:buFontTx/>
              <a:buChar char="•"/>
            </a:pPr>
            <a:r>
              <a:rPr lang="en-US">
                <a:latin typeface="Arial" pitchFamily="34" charset="0"/>
              </a:rPr>
              <a:t>This 20 minute course is designed for coaches, officials, parents, administrators and students to learn how to recognize the signs and symptoms of concussions and a step-wise process to return to the sport.</a:t>
            </a:r>
          </a:p>
          <a:p>
            <a:pPr eaLnBrk="1" hangingPunct="1">
              <a:spcBef>
                <a:spcPct val="0"/>
              </a:spcBef>
              <a:buFontTx/>
              <a:buChar char="•"/>
            </a:pPr>
            <a:r>
              <a:rPr lang="en-US">
                <a:latin typeface="Arial" pitchFamily="34" charset="0"/>
              </a:rPr>
              <a:t>Check it out and share this information with others.  Approximately 155,000 courses have already been delivered!</a:t>
            </a:r>
          </a:p>
        </p:txBody>
      </p:sp>
      <p:sp>
        <p:nvSpPr>
          <p:cNvPr id="114692" name="Slide Number Placeholder 3"/>
          <p:cNvSpPr>
            <a:spLocks noGrp="1"/>
          </p:cNvSpPr>
          <p:nvPr>
            <p:ph type="sldNum" sz="quarter" idx="5"/>
          </p:nvPr>
        </p:nvSpPr>
        <p:spPr/>
        <p:txBody>
          <a:bodyPr/>
          <a:lstStyle/>
          <a:p>
            <a:pPr>
              <a:defRPr/>
            </a:pPr>
            <a:fld id="{61C2DF5F-2A5E-4636-BC8E-84A21AB21217}" type="slidenum">
              <a:rPr lang="en-US" smtClean="0">
                <a:latin typeface="Arial" pitchFamily="34" charset="0"/>
              </a:rPr>
              <a:pPr>
                <a:defRPr/>
              </a:pPr>
              <a:t>20</a:t>
            </a:fld>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r>
              <a:rPr lang="en-US">
                <a:latin typeface="Arial" pitchFamily="34" charset="0"/>
              </a:rPr>
              <a:t>Please refer to your Preseason Manual for the  precise language regarding Lightning and Inclement Weather. Competition or practice shall be suspended once lightning has been recognized or thunder heard. It is Mandatory to wait at least minutes after the last flash of lightning is witnesses or thunder is heard prior to resuming practice or competition.</a:t>
            </a:r>
          </a:p>
        </p:txBody>
      </p:sp>
      <p:sp>
        <p:nvSpPr>
          <p:cNvPr id="107524" name="Slide Number Placeholder 3"/>
          <p:cNvSpPr>
            <a:spLocks noGrp="1"/>
          </p:cNvSpPr>
          <p:nvPr>
            <p:ph type="sldNum" sz="quarter" idx="5"/>
          </p:nvPr>
        </p:nvSpPr>
        <p:spPr/>
        <p:txBody>
          <a:bodyPr/>
          <a:lstStyle/>
          <a:p>
            <a:pPr>
              <a:defRPr/>
            </a:pPr>
            <a:fld id="{3ACBE423-4BB1-4ECA-B761-ABF7474E646D}" type="slidenum">
              <a:rPr lang="en-US" smtClean="0">
                <a:latin typeface="Arial" pitchFamily="34" charset="0"/>
              </a:rPr>
              <a:pPr>
                <a:defRPr/>
              </a:pPr>
              <a:t>2</a:t>
            </a:fld>
            <a:endParaRPr lang="en-U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E8A03D0-847F-482D-A02C-E28C03A5E945}"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p:spPr>
        <p:txBody>
          <a:bodyPr/>
          <a:lstStyle/>
          <a:p>
            <a:r>
              <a:rPr lang="en-US" b="1" dirty="0">
                <a:latin typeface="Arial" pitchFamily="34" charset="0"/>
              </a:rPr>
              <a:t>Comments:  Concussion Management – </a:t>
            </a:r>
            <a:r>
              <a:rPr lang="en-US" dirty="0">
                <a:latin typeface="Arial" pitchFamily="34" charset="0"/>
              </a:rPr>
              <a:t>The position of the NFHS Sports Medicine Advisory Committee is that no athlete shall return to play or practice on that same day after suffering a concussion. Studies have shown medical professionals that the school-aged brain does not recover quickly enough for a high school athlete to return to activity in such a short time. No athlete should return-to-sport or other at-risk participation when symptoms of concussion are present and recovery is ongoing. Please see the “NFHS Suggested Guidelines for  Management of Concussion” at www.nfhs.org for further information. </a:t>
            </a:r>
          </a:p>
          <a:p>
            <a:endParaRPr lang="en-US" dirty="0">
              <a:latin typeface="Arial" pitchFamily="34" charset="0"/>
            </a:endParaRPr>
          </a:p>
        </p:txBody>
      </p:sp>
      <p:sp>
        <p:nvSpPr>
          <p:cNvPr id="108548" name="Slide Number Placeholder 3"/>
          <p:cNvSpPr>
            <a:spLocks noGrp="1"/>
          </p:cNvSpPr>
          <p:nvPr>
            <p:ph type="sldNum" sz="quarter" idx="5"/>
          </p:nvPr>
        </p:nvSpPr>
        <p:spPr/>
        <p:txBody>
          <a:bodyPr/>
          <a:lstStyle/>
          <a:p>
            <a:pPr>
              <a:defRPr/>
            </a:pPr>
            <a:fld id="{7EF0C029-376B-49E9-B974-AE2E3D965125}" type="slidenum">
              <a:rPr lang="en-US" smtClean="0">
                <a:latin typeface="Arial" pitchFamily="34" charset="0"/>
              </a:rPr>
              <a:pPr>
                <a:defRPr/>
              </a:pPr>
              <a:t>11</a:t>
            </a:fld>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948F68-BFA3-40D4-91EB-1B25AEED7166}" type="datetimeFigureOut">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25CA47-CC87-4938-BD4B-06BAE2D7A28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948F68-BFA3-40D4-91EB-1B25AEED7166}" type="datetimeFigureOut">
              <a:rPr lang="en-US" smtClean="0"/>
              <a:pPr/>
              <a:t>11/26/2017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5CA47-CC87-4938-BD4B-06BAE2D7A2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ohsaa.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hyperlink" Target="http://www.nfhslearn.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SAFETY ISSUES</a:t>
            </a:r>
          </a:p>
        </p:txBody>
      </p:sp>
      <p:sp>
        <p:nvSpPr>
          <p:cNvPr id="3" name="Content Placeholder 2"/>
          <p:cNvSpPr>
            <a:spLocks noGrp="1"/>
          </p:cNvSpPr>
          <p:nvPr>
            <p:ph idx="1"/>
          </p:nvPr>
        </p:nvSpPr>
        <p:spPr/>
        <p:txBody>
          <a:bodyPr/>
          <a:lstStyle/>
          <a:p>
            <a:r>
              <a:rPr lang="en-US" sz="3200" dirty="0"/>
              <a:t>OHSAA has always played key role in developing polices covering all aspects of safety for student- athletes</a:t>
            </a:r>
          </a:p>
          <a:p>
            <a:r>
              <a:rPr lang="en-US" sz="3200" dirty="0"/>
              <a:t>Weather, Concussion Management, and Equipment are just three of these that we will touch on at various times today</a:t>
            </a:r>
          </a:p>
          <a:p>
            <a:r>
              <a:rPr lang="en-US" sz="3200" dirty="0"/>
              <a:t>Safety is an important responsibility for all involved</a:t>
            </a:r>
          </a:p>
          <a:p>
            <a:endParaRPr lang="en-US" dirty="0"/>
          </a:p>
        </p:txBody>
      </p:sp>
      <p:pic>
        <p:nvPicPr>
          <p:cNvPr id="4" name="Picture 8" descr="Picture1.png"/>
          <p:cNvPicPr>
            <a:picLocks noChangeAspect="1"/>
          </p:cNvPicPr>
          <p:nvPr/>
        </p:nvPicPr>
        <p:blipFill>
          <a:blip r:embed="rId3" cstate="print"/>
          <a:srcRect/>
          <a:stretch>
            <a:fillRect/>
          </a:stretch>
        </p:blipFill>
        <p:spPr bwMode="auto">
          <a:xfrm>
            <a:off x="7689850" y="254000"/>
            <a:ext cx="1158875" cy="1236663"/>
          </a:xfrm>
          <a:prstGeom prst="rect">
            <a:avLst/>
          </a:prstGeom>
          <a:noFill/>
          <a:ln w="9525">
            <a:noFill/>
            <a:miter lim="800000"/>
            <a:headEnd/>
            <a:tailEnd/>
          </a:ln>
        </p:spPr>
      </p:pic>
      <p:pic>
        <p:nvPicPr>
          <p:cNvPr id="5" name="Picture 8" descr="Picture1.png"/>
          <p:cNvPicPr>
            <a:picLocks noChangeAspect="1"/>
          </p:cNvPicPr>
          <p:nvPr/>
        </p:nvPicPr>
        <p:blipFill>
          <a:blip r:embed="rId3" cstate="print"/>
          <a:srcRect/>
          <a:stretch>
            <a:fillRect/>
          </a:stretch>
        </p:blipFill>
        <p:spPr bwMode="auto">
          <a:xfrm>
            <a:off x="152400" y="304800"/>
            <a:ext cx="1158875" cy="123666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CONTEST OFFICIALS REQUIREMENTS</a:t>
            </a:r>
            <a:endParaRPr lang="en-US" dirty="0"/>
          </a:p>
        </p:txBody>
      </p:sp>
      <p:sp>
        <p:nvSpPr>
          <p:cNvPr id="3" name="Content Placeholder 2"/>
          <p:cNvSpPr>
            <a:spLocks noGrp="1"/>
          </p:cNvSpPr>
          <p:nvPr>
            <p:ph idx="1"/>
          </p:nvPr>
        </p:nvSpPr>
        <p:spPr/>
        <p:txBody>
          <a:bodyPr/>
          <a:lstStyle/>
          <a:p>
            <a:pPr>
              <a:buNone/>
            </a:pPr>
            <a:r>
              <a:rPr lang="en-US" b="1" dirty="0"/>
              <a:t>  </a:t>
            </a:r>
            <a:r>
              <a:rPr lang="en-US" sz="2400" b="1" dirty="0"/>
              <a:t>The new legislation provides that no school “shall permit” an individual to referee interscholastic athletic contests unless the individual holds a Pupil Activity Program/Coaching Permit </a:t>
            </a:r>
            <a:r>
              <a:rPr lang="en-US" sz="2400" b="1" u="sng" dirty="0"/>
              <a:t>or</a:t>
            </a:r>
            <a:r>
              <a:rPr lang="en-US" sz="2400" b="1" dirty="0"/>
              <a:t> has successfully completed within the last three years a training program in concussion recognition. Therefore, all OHSAA licensed officials shall possess either a current Department of Education issued </a:t>
            </a:r>
            <a:r>
              <a:rPr lang="en-US" sz="2400" dirty="0"/>
              <a:t>Pupil Activity Program/Coaching Permit or </a:t>
            </a:r>
            <a:r>
              <a:rPr lang="en-US" sz="2400" b="1" dirty="0"/>
              <a:t>show evidence of completing an approved online concussion education course as stipulated by the law.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9" descr="Picture1.png"/>
          <p:cNvPicPr>
            <a:picLocks noChangeAspect="1"/>
          </p:cNvPicPr>
          <p:nvPr/>
        </p:nvPicPr>
        <p:blipFill>
          <a:blip r:embed="rId3" cstate="print"/>
          <a:srcRect/>
          <a:stretch>
            <a:fillRect/>
          </a:stretch>
        </p:blipFill>
        <p:spPr bwMode="auto">
          <a:xfrm>
            <a:off x="7570788" y="5621338"/>
            <a:ext cx="1158875" cy="977900"/>
          </a:xfrm>
          <a:prstGeom prst="rect">
            <a:avLst/>
          </a:prstGeom>
          <a:noFill/>
          <a:ln w="9525">
            <a:noFill/>
            <a:miter lim="800000"/>
            <a:headEnd/>
            <a:tailEnd/>
          </a:ln>
        </p:spPr>
      </p:pic>
      <p:sp>
        <p:nvSpPr>
          <p:cNvPr id="22531" name="Title 1"/>
          <p:cNvSpPr>
            <a:spLocks noGrp="1"/>
          </p:cNvSpPr>
          <p:nvPr>
            <p:ph type="title"/>
          </p:nvPr>
        </p:nvSpPr>
        <p:spPr>
          <a:xfrm>
            <a:off x="236538" y="169863"/>
            <a:ext cx="8675687" cy="1247775"/>
          </a:xfrm>
        </p:spPr>
        <p:txBody>
          <a:bodyPr/>
          <a:lstStyle/>
          <a:p>
            <a:r>
              <a:rPr lang="en-US" b="1"/>
              <a:t>CONCUSSION MANAGEMENT</a:t>
            </a:r>
            <a:endParaRPr lang="en-US"/>
          </a:p>
        </p:txBody>
      </p:sp>
      <p:sp>
        <p:nvSpPr>
          <p:cNvPr id="3" name="Content Placeholder 2"/>
          <p:cNvSpPr>
            <a:spLocks noGrp="1"/>
          </p:cNvSpPr>
          <p:nvPr>
            <p:ph idx="1"/>
          </p:nvPr>
        </p:nvSpPr>
        <p:spPr>
          <a:xfrm>
            <a:off x="696913" y="1431925"/>
            <a:ext cx="8059737" cy="4457700"/>
          </a:xfrm>
        </p:spPr>
        <p:txBody>
          <a:bodyPr/>
          <a:lstStyle/>
          <a:p>
            <a:pPr>
              <a:buNone/>
            </a:pPr>
            <a:r>
              <a:rPr lang="en-US" dirty="0"/>
              <a:t>  </a:t>
            </a:r>
            <a:r>
              <a:rPr lang="en-US" sz="2400" dirty="0"/>
              <a:t>This OHSAA regulation, as amended to incorporate this recent legislation, now reads: Any student, while practicing for or competing in an interscholastic contest, who exhibits signs, symptoms or behaviors consistent with having sustained a concussion or head injury (such as loss of consciousness, headache, dizziness, confusion or balance problems) shall be immediately removed from the practice or contest by either of the following: 1) The individual who is serving as the student’s coach during that practice or competition OR 2) An individual who is serving as a contest official or referee during that practice or competition.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RETURN TO PLAY PROTOCOL</a:t>
            </a:r>
            <a:br>
              <a:rPr lang="en-US" b="1" dirty="0"/>
            </a:br>
            <a:endParaRPr lang="en-US" dirty="0"/>
          </a:p>
        </p:txBody>
      </p:sp>
      <p:sp>
        <p:nvSpPr>
          <p:cNvPr id="3" name="Content Placeholder 2"/>
          <p:cNvSpPr>
            <a:spLocks noGrp="1"/>
          </p:cNvSpPr>
          <p:nvPr>
            <p:ph idx="1"/>
          </p:nvPr>
        </p:nvSpPr>
        <p:spPr/>
        <p:txBody>
          <a:bodyPr/>
          <a:lstStyle/>
          <a:p>
            <a:pPr>
              <a:buNone/>
            </a:pPr>
            <a:r>
              <a:rPr lang="en-US" dirty="0"/>
              <a:t>  </a:t>
            </a:r>
            <a:r>
              <a:rPr lang="en-US" sz="2800" dirty="0"/>
              <a:t>If a student is removed from practice or competition due to a suspected concussion or head injury, the coach or referee who removes the student shall not permit the student, </a:t>
            </a:r>
            <a:r>
              <a:rPr lang="en-US" sz="2800" b="1" dirty="0"/>
              <a:t>ON THE SAME DAY THE STUDENT IS REMOVED, to return to that practice or competition or to participate in any other practice or competition for </a:t>
            </a:r>
            <a:r>
              <a:rPr lang="en-US" sz="2800" dirty="0"/>
              <a:t>which the coach or contest official is responsible.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RETURN TO PLAY PROTOCOL</a:t>
            </a:r>
            <a:br>
              <a:rPr lang="en-US" b="1" dirty="0"/>
            </a:br>
            <a:endParaRPr lang="en-US" dirty="0"/>
          </a:p>
        </p:txBody>
      </p:sp>
      <p:sp>
        <p:nvSpPr>
          <p:cNvPr id="3" name="Content Placeholder 2"/>
          <p:cNvSpPr>
            <a:spLocks noGrp="1"/>
          </p:cNvSpPr>
          <p:nvPr>
            <p:ph idx="1"/>
          </p:nvPr>
        </p:nvSpPr>
        <p:spPr/>
        <p:txBody>
          <a:bodyPr/>
          <a:lstStyle/>
          <a:p>
            <a:pPr>
              <a:buNone/>
            </a:pPr>
            <a:r>
              <a:rPr lang="en-US" dirty="0"/>
              <a:t>  The student athlete can return on a subsequent day after the student’s condition has been assessed by an authorized health care provider and the student receives written authorization from the provider stating that it is safe to return to practice or </a:t>
            </a:r>
            <a:r>
              <a:rPr lang="en-US" dirty="0" err="1"/>
              <a:t>competion</a:t>
            </a:r>
            <a:r>
              <a:rPr lang="en-US"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t>CONCUSSION MANAGEMENT</a:t>
            </a:r>
          </a:p>
        </p:txBody>
      </p:sp>
      <p:sp>
        <p:nvSpPr>
          <p:cNvPr id="4" name="Content Placeholder 3"/>
          <p:cNvSpPr>
            <a:spLocks noGrp="1"/>
          </p:cNvSpPr>
          <p:nvPr>
            <p:ph sz="half" idx="2"/>
          </p:nvPr>
        </p:nvSpPr>
        <p:spPr>
          <a:xfrm>
            <a:off x="4897438" y="1679575"/>
            <a:ext cx="3792537" cy="2814638"/>
          </a:xfrm>
        </p:spPr>
        <p:txBody>
          <a:bodyPr/>
          <a:lstStyle/>
          <a:p>
            <a:pPr marL="0" indent="0">
              <a:buFont typeface="Wingdings" pitchFamily="2" charset="2"/>
              <a:buNone/>
              <a:defRPr/>
            </a:pPr>
            <a:r>
              <a:rPr lang="en-US" sz="1800" b="1" dirty="0">
                <a:effectLst>
                  <a:outerShdw blurRad="38100" dist="38100" dir="2700000" algn="tl">
                    <a:srgbClr val="000000">
                      <a:alpha val="43137"/>
                    </a:srgbClr>
                  </a:outerShdw>
                </a:effectLst>
              </a:rPr>
              <a:t>Remains in ALL NFHS Rules Books </a:t>
            </a:r>
          </a:p>
          <a:p>
            <a:pPr marL="0" indent="0">
              <a:buFont typeface="Wingdings" pitchFamily="2" charset="2"/>
              <a:buNone/>
              <a:defRPr/>
            </a:pPr>
            <a:r>
              <a:rPr lang="en-US" sz="1800" b="1" dirty="0">
                <a:effectLst>
                  <a:outerShdw blurRad="38100" dist="38100" dir="2700000" algn="tl">
                    <a:srgbClr val="000000">
                      <a:alpha val="43137"/>
                    </a:srgbClr>
                  </a:outerShdw>
                </a:effectLst>
              </a:rPr>
              <a:t>Page 88 of 2014 NFHS Softball Rules</a:t>
            </a:r>
          </a:p>
          <a:p>
            <a:pPr marL="0" indent="0">
              <a:buFont typeface="Wingdings" pitchFamily="2" charset="2"/>
              <a:buNone/>
              <a:defRPr/>
            </a:pPr>
            <a:r>
              <a:rPr lang="en-US" sz="1800" b="1" dirty="0">
                <a:effectLst>
                  <a:outerShdw blurRad="38100" dist="38100" dir="2700000" algn="tl">
                    <a:srgbClr val="000000">
                      <a:alpha val="43137"/>
                    </a:srgbClr>
                  </a:outerShdw>
                </a:effectLst>
              </a:rPr>
              <a:t>List of Common Symptoms of Concussion</a:t>
            </a:r>
          </a:p>
          <a:p>
            <a:pPr marL="0" indent="0">
              <a:buFont typeface="Wingdings" pitchFamily="2" charset="2"/>
              <a:buNone/>
              <a:defRPr/>
            </a:pPr>
            <a:r>
              <a:rPr lang="en-US" sz="1800" b="1" dirty="0">
                <a:effectLst>
                  <a:outerShdw blurRad="38100" dist="38100" dir="2700000" algn="tl">
                    <a:srgbClr val="000000">
                      <a:alpha val="43137"/>
                    </a:srgbClr>
                  </a:outerShdw>
                </a:effectLst>
              </a:rPr>
              <a:t>Other information on this page does not reflect Ohio law or OHSAA regulations</a:t>
            </a:r>
          </a:p>
          <a:p>
            <a:pPr>
              <a:defRPr/>
            </a:pPr>
            <a:endParaRPr lang="en-US" dirty="0"/>
          </a:p>
        </p:txBody>
      </p:sp>
      <p:pic>
        <p:nvPicPr>
          <p:cNvPr id="23556" name="Picture 2"/>
          <p:cNvPicPr>
            <a:picLocks noGrp="1" noChangeAspect="1" noChangeArrowheads="1"/>
          </p:cNvPicPr>
          <p:nvPr>
            <p:ph sz="half" idx="1"/>
          </p:nvPr>
        </p:nvPicPr>
        <p:blipFill>
          <a:blip r:embed="rId3" cstate="print"/>
          <a:srcRect/>
          <a:stretch>
            <a:fillRect/>
          </a:stretch>
        </p:blipFill>
        <p:spPr>
          <a:xfrm>
            <a:off x="908050" y="1474788"/>
            <a:ext cx="3516313" cy="4724400"/>
          </a:xfrm>
          <a:ln w="3175">
            <a:solidFill>
              <a:schemeClr val="tx1"/>
            </a:solidFill>
          </a:ln>
        </p:spPr>
      </p:pic>
      <p:sp>
        <p:nvSpPr>
          <p:cNvPr id="7" name="TextBox 6"/>
          <p:cNvSpPr txBox="1"/>
          <p:nvPr/>
        </p:nvSpPr>
        <p:spPr>
          <a:xfrm>
            <a:off x="4592638" y="4713288"/>
            <a:ext cx="4343400" cy="1631216"/>
          </a:xfrm>
          <a:prstGeom prst="rect">
            <a:avLst/>
          </a:prstGeom>
          <a:solidFill>
            <a:schemeClr val="accent5">
              <a:lumMod val="40000"/>
              <a:lumOff val="60000"/>
            </a:schemeClr>
          </a:solidFill>
        </p:spPr>
        <p:txBody>
          <a:bodyPr>
            <a:spAutoFit/>
          </a:bodyPr>
          <a:lstStyle/>
          <a:p>
            <a:pPr algn="ctr">
              <a:defRPr/>
            </a:pPr>
            <a:r>
              <a:rPr lang="en-US" sz="2000" dirty="0">
                <a:solidFill>
                  <a:srgbClr val="FF0000"/>
                </a:solidFill>
                <a:latin typeface="Arial" charset="0"/>
                <a:cs typeface="+mn-cs"/>
              </a:rPr>
              <a:t>Under current Ohio Law officials are no longer involved in handling Medical Authorization to Return to Play Documents.  This is now a school responsibility.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a:t>CONCUSSION MANAGEMENT</a:t>
            </a:r>
          </a:p>
        </p:txBody>
      </p:sp>
      <p:sp>
        <p:nvSpPr>
          <p:cNvPr id="3" name="Content Placeholder 2"/>
          <p:cNvSpPr>
            <a:spLocks noGrp="1"/>
          </p:cNvSpPr>
          <p:nvPr>
            <p:ph idx="1"/>
          </p:nvPr>
        </p:nvSpPr>
        <p:spPr>
          <a:xfrm>
            <a:off x="263525" y="1431925"/>
            <a:ext cx="8616950" cy="4395788"/>
          </a:xfrm>
        </p:spPr>
        <p:txBody>
          <a:bodyPr/>
          <a:lstStyle/>
          <a:p>
            <a:pPr algn="ctr">
              <a:buFont typeface="Wingdings" pitchFamily="2" charset="2"/>
              <a:buNone/>
              <a:defRPr/>
            </a:pPr>
            <a:r>
              <a:rPr lang="en-US" sz="3000" b="1" u="sng" dirty="0">
                <a:effectLst>
                  <a:outerShdw blurRad="38100" dist="38100" dir="2700000" algn="tl">
                    <a:srgbClr val="000000">
                      <a:alpha val="43137"/>
                    </a:srgbClr>
                  </a:outerShdw>
                </a:effectLst>
                <a:cs typeface="Arial" pitchFamily="34" charset="0"/>
              </a:rPr>
              <a:t>What does this mean to Coaches &amp; Officials?</a:t>
            </a:r>
          </a:p>
          <a:p>
            <a:pPr>
              <a:defRPr/>
            </a:pPr>
            <a:r>
              <a:rPr lang="en-US" sz="2800" b="1" dirty="0">
                <a:effectLst>
                  <a:outerShdw blurRad="38100" dist="38100" dir="2700000" algn="tl">
                    <a:srgbClr val="000000">
                      <a:alpha val="43137"/>
                    </a:srgbClr>
                  </a:outerShdw>
                </a:effectLst>
                <a:ea typeface="ＭＳ Ｐゴシック"/>
                <a:cs typeface="Arial" pitchFamily="34" charset="0"/>
              </a:rPr>
              <a:t>Coaches and/or Officials are NOT expected to “diagnose” a concussion </a:t>
            </a:r>
            <a:r>
              <a:rPr lang="en-US" sz="2800" b="1" i="1" dirty="0">
                <a:effectLst>
                  <a:outerShdw blurRad="38100" dist="38100" dir="2700000" algn="tl">
                    <a:srgbClr val="000000">
                      <a:alpha val="43137"/>
                    </a:srgbClr>
                  </a:outerShdw>
                </a:effectLst>
                <a:ea typeface="ＭＳ Ｐゴシック"/>
                <a:cs typeface="Arial" pitchFamily="34" charset="0"/>
              </a:rPr>
              <a:t>that is the job of an appropriate health-care professional.</a:t>
            </a:r>
          </a:p>
          <a:p>
            <a:pPr>
              <a:defRPr/>
            </a:pPr>
            <a:endParaRPr lang="en-US" sz="2800" b="1" i="1" dirty="0">
              <a:effectLst>
                <a:outerShdw blurRad="38100" dist="38100" dir="2700000" algn="tl">
                  <a:srgbClr val="000000">
                    <a:alpha val="43137"/>
                  </a:srgbClr>
                </a:outerShdw>
              </a:effectLst>
              <a:ea typeface="ＭＳ Ｐゴシック"/>
              <a:cs typeface="Arial" pitchFamily="34" charset="0"/>
            </a:endParaRPr>
          </a:p>
          <a:p>
            <a:pPr>
              <a:defRPr/>
            </a:pPr>
            <a:r>
              <a:rPr lang="en-US" sz="2800" b="1" dirty="0">
                <a:effectLst>
                  <a:outerShdw blurRad="38100" dist="38100" dir="2700000" algn="tl">
                    <a:srgbClr val="000000">
                      <a:alpha val="43137"/>
                    </a:srgbClr>
                  </a:outerShdw>
                </a:effectLst>
                <a:ea typeface="ＭＳ Ｐゴシック" pitchFamily="1" charset="-128"/>
                <a:cs typeface="Arial" pitchFamily="34" charset="0"/>
              </a:rPr>
              <a:t>Coaches, Officials AND Administrators ARE  all responsible to make all efforts to ensure that concussed athletes do not continue to participate.</a:t>
            </a:r>
            <a:endParaRPr lang="en-US" sz="2800" b="1" dirty="0">
              <a:effectLst>
                <a:outerShdw blurRad="38100" dist="38100" dir="2700000" algn="tl">
                  <a:srgbClr val="000000">
                    <a:alpha val="43137"/>
                  </a:srgbClr>
                </a:outerShdw>
              </a:effectLst>
              <a:cs typeface="Arial" pitchFamily="34" charset="0"/>
            </a:endParaRPr>
          </a:p>
          <a:p>
            <a:pPr>
              <a:defRPr/>
            </a:pPr>
            <a:endParaRPr lang="en-US" dirty="0"/>
          </a:p>
        </p:txBody>
      </p:sp>
      <p:pic>
        <p:nvPicPr>
          <p:cNvPr id="24580" name="Picture 16" descr="Picture1.png"/>
          <p:cNvPicPr>
            <a:picLocks noChangeAspect="1"/>
          </p:cNvPicPr>
          <p:nvPr/>
        </p:nvPicPr>
        <p:blipFill>
          <a:blip r:embed="rId3" cstate="print"/>
          <a:srcRect/>
          <a:stretch>
            <a:fillRect/>
          </a:stretch>
        </p:blipFill>
        <p:spPr bwMode="auto">
          <a:xfrm>
            <a:off x="7689850" y="5345113"/>
            <a:ext cx="1158875" cy="123666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a:effectLst>
                  <a:outerShdw blurRad="38100" dist="38100" dir="2700000" algn="tl">
                    <a:srgbClr val="000000">
                      <a:alpha val="43137"/>
                    </a:srgbClr>
                  </a:outerShdw>
                </a:effectLst>
                <a:latin typeface="Arial" charset="0"/>
              </a:rPr>
              <a:t>Concussion Recognition and</a:t>
            </a:r>
            <a:br>
              <a:rPr lang="en-US" b="1" dirty="0">
                <a:effectLst>
                  <a:outerShdw blurRad="38100" dist="38100" dir="2700000" algn="tl">
                    <a:srgbClr val="000000">
                      <a:alpha val="43137"/>
                    </a:srgbClr>
                  </a:outerShdw>
                </a:effectLst>
                <a:latin typeface="Arial" charset="0"/>
              </a:rPr>
            </a:br>
            <a:r>
              <a:rPr lang="en-US" b="1" dirty="0">
                <a:effectLst>
                  <a:outerShdw blurRad="38100" dist="38100" dir="2700000" algn="tl">
                    <a:srgbClr val="000000">
                      <a:alpha val="43137"/>
                    </a:srgbClr>
                  </a:outerShdw>
                </a:effectLst>
                <a:latin typeface="Arial" charset="0"/>
              </a:rPr>
              <a:t> Management Procedures</a:t>
            </a:r>
            <a:endParaRPr lang="en-US" dirty="0">
              <a:latin typeface="Arial" charset="0"/>
            </a:endParaRPr>
          </a:p>
        </p:txBody>
      </p:sp>
      <p:sp>
        <p:nvSpPr>
          <p:cNvPr id="3" name="Content Placeholder 2"/>
          <p:cNvSpPr>
            <a:spLocks noGrp="1"/>
          </p:cNvSpPr>
          <p:nvPr>
            <p:ph idx="1"/>
          </p:nvPr>
        </p:nvSpPr>
        <p:spPr>
          <a:xfrm>
            <a:off x="325438" y="1431925"/>
            <a:ext cx="8550275" cy="5200650"/>
          </a:xfrm>
        </p:spPr>
        <p:txBody>
          <a:bodyPr/>
          <a:lstStyle/>
          <a:p>
            <a:pPr>
              <a:defRPr/>
            </a:pPr>
            <a:endParaRPr lang="en-US" sz="2800" b="1" dirty="0">
              <a:ea typeface="ＭＳ Ｐゴシック" pitchFamily="34" charset="-128"/>
            </a:endParaRPr>
          </a:p>
          <a:p>
            <a:pPr>
              <a:defRPr/>
            </a:pPr>
            <a:r>
              <a:rPr lang="en-US" sz="2800" b="1" dirty="0">
                <a:ea typeface="ＭＳ Ｐゴシック" pitchFamily="34" charset="-128"/>
              </a:rPr>
              <a:t>The </a:t>
            </a:r>
            <a:r>
              <a:rPr lang="en-US" sz="2800" b="1" u="sng" dirty="0">
                <a:solidFill>
                  <a:srgbClr val="FF0000"/>
                </a:solidFill>
                <a:effectLst>
                  <a:outerShdw blurRad="38100" dist="38100" dir="2700000" algn="tl">
                    <a:srgbClr val="000000">
                      <a:alpha val="43137"/>
                    </a:srgbClr>
                  </a:outerShdw>
                </a:effectLst>
                <a:ea typeface="ＭＳ Ｐゴシック" pitchFamily="34" charset="-128"/>
              </a:rPr>
              <a:t>Official is NOT RESPONSIBLE </a:t>
            </a:r>
            <a:r>
              <a:rPr lang="en-US" sz="2800" b="1" dirty="0">
                <a:ea typeface="ＭＳ Ｐゴシック" pitchFamily="34" charset="-128"/>
              </a:rPr>
              <a:t>for the evaluation or management of the athlete after she is removed from play.</a:t>
            </a:r>
          </a:p>
          <a:p>
            <a:pPr>
              <a:defRPr/>
            </a:pPr>
            <a:endParaRPr lang="en-US" sz="2800" b="1" dirty="0">
              <a:ea typeface="ＭＳ Ｐゴシック" pitchFamily="34" charset="-128"/>
            </a:endParaRPr>
          </a:p>
          <a:p>
            <a:pPr>
              <a:defRPr/>
            </a:pPr>
            <a:r>
              <a:rPr lang="en-US" sz="2800" b="1" dirty="0">
                <a:ea typeface="ＭＳ Ｐゴシック" pitchFamily="34" charset="-128"/>
              </a:rPr>
              <a:t>This responsibility rests with school personnel and of course medical professionals </a:t>
            </a:r>
          </a:p>
          <a:p>
            <a:pPr>
              <a:defRPr/>
            </a:pPr>
            <a:endParaRPr lang="en-US" dirty="0"/>
          </a:p>
        </p:txBody>
      </p:sp>
      <p:pic>
        <p:nvPicPr>
          <p:cNvPr id="25604" name="Picture 16" descr="Picture1.png"/>
          <p:cNvPicPr>
            <a:picLocks noChangeAspect="1"/>
          </p:cNvPicPr>
          <p:nvPr/>
        </p:nvPicPr>
        <p:blipFill>
          <a:blip r:embed="rId3" cstate="print"/>
          <a:srcRect/>
          <a:stretch>
            <a:fillRect/>
          </a:stretch>
        </p:blipFill>
        <p:spPr bwMode="auto">
          <a:xfrm>
            <a:off x="7689850" y="5345113"/>
            <a:ext cx="1158875" cy="123666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a:effectLst>
                  <a:outerShdw blurRad="38100" dist="38100" dir="2700000" algn="tl">
                    <a:srgbClr val="000000">
                      <a:alpha val="43137"/>
                    </a:srgbClr>
                  </a:outerShdw>
                </a:effectLst>
                <a:latin typeface="Arial" charset="0"/>
              </a:rPr>
              <a:t>Concussion Recognition and</a:t>
            </a:r>
            <a:br>
              <a:rPr lang="en-US" b="1" dirty="0">
                <a:effectLst>
                  <a:outerShdw blurRad="38100" dist="38100" dir="2700000" algn="tl">
                    <a:srgbClr val="000000">
                      <a:alpha val="43137"/>
                    </a:srgbClr>
                  </a:outerShdw>
                </a:effectLst>
                <a:latin typeface="Arial" charset="0"/>
              </a:rPr>
            </a:br>
            <a:r>
              <a:rPr lang="en-US" b="1" dirty="0">
                <a:effectLst>
                  <a:outerShdw blurRad="38100" dist="38100" dir="2700000" algn="tl">
                    <a:srgbClr val="000000">
                      <a:alpha val="43137"/>
                    </a:srgbClr>
                  </a:outerShdw>
                </a:effectLst>
                <a:latin typeface="Arial" charset="0"/>
              </a:rPr>
              <a:t> Management Procedures</a:t>
            </a:r>
            <a:endParaRPr lang="en-US" dirty="0">
              <a:latin typeface="Arial" charset="0"/>
            </a:endParaRPr>
          </a:p>
        </p:txBody>
      </p:sp>
      <p:sp>
        <p:nvSpPr>
          <p:cNvPr id="3" name="Content Placeholder 2"/>
          <p:cNvSpPr>
            <a:spLocks noGrp="1"/>
          </p:cNvSpPr>
          <p:nvPr>
            <p:ph idx="1"/>
          </p:nvPr>
        </p:nvSpPr>
        <p:spPr>
          <a:xfrm>
            <a:off x="1487488" y="1736725"/>
            <a:ext cx="5254625" cy="2706688"/>
          </a:xfrm>
        </p:spPr>
        <p:txBody>
          <a:bodyPr>
            <a:normAutofit fontScale="92500" lnSpcReduction="10000"/>
          </a:bodyPr>
          <a:lstStyle/>
          <a:p>
            <a:pPr>
              <a:buNone/>
              <a:defRPr/>
            </a:pPr>
            <a:r>
              <a:rPr lang="en-US" b="1" dirty="0">
                <a:latin typeface="Arial Narrow" pitchFamily="34" charset="0"/>
                <a:ea typeface="ＭＳ Ｐゴシック"/>
                <a:cs typeface="ＭＳ Ｐゴシック"/>
              </a:rPr>
              <a:t>No coach or official may permit a removed player to return to competition or practice on the same day the student is removed due to a suspected concussion or head injury.</a:t>
            </a:r>
            <a:endParaRPr lang="en-US" dirty="0"/>
          </a:p>
        </p:txBody>
      </p:sp>
      <p:pic>
        <p:nvPicPr>
          <p:cNvPr id="26628" name="Picture 16" descr="Picture1.png"/>
          <p:cNvPicPr>
            <a:picLocks noChangeAspect="1"/>
          </p:cNvPicPr>
          <p:nvPr/>
        </p:nvPicPr>
        <p:blipFill>
          <a:blip r:embed="rId3" cstate="print"/>
          <a:srcRect/>
          <a:stretch>
            <a:fillRect/>
          </a:stretch>
        </p:blipFill>
        <p:spPr bwMode="auto">
          <a:xfrm>
            <a:off x="7689850" y="5345113"/>
            <a:ext cx="1158875" cy="1236662"/>
          </a:xfrm>
          <a:prstGeom prst="rect">
            <a:avLst/>
          </a:prstGeom>
          <a:noFill/>
          <a:ln w="9525">
            <a:noFill/>
            <a:miter lim="800000"/>
            <a:headEnd/>
            <a:tailEnd/>
          </a:ln>
        </p:spPr>
      </p:pic>
      <p:sp>
        <p:nvSpPr>
          <p:cNvPr id="5" name="TextBox 4"/>
          <p:cNvSpPr txBox="1"/>
          <p:nvPr/>
        </p:nvSpPr>
        <p:spPr>
          <a:xfrm>
            <a:off x="882650" y="3995738"/>
            <a:ext cx="6789738" cy="1754326"/>
          </a:xfrm>
          <a:prstGeom prst="rect">
            <a:avLst/>
          </a:prstGeom>
          <a:noFill/>
        </p:spPr>
        <p:txBody>
          <a:bodyPr>
            <a:spAutoFit/>
          </a:bodyPr>
          <a:lstStyle/>
          <a:p>
            <a:pPr>
              <a:defRPr/>
            </a:pPr>
            <a:endParaRPr lang="en-US" b="1" dirty="0">
              <a:latin typeface="+mn-lt"/>
              <a:cs typeface="+mn-cs"/>
            </a:endParaRPr>
          </a:p>
          <a:p>
            <a:pPr>
              <a:defRPr/>
            </a:pPr>
            <a:endParaRPr lang="en-US" b="1" u="sng" dirty="0">
              <a:solidFill>
                <a:srgbClr val="FF0000"/>
              </a:solidFill>
              <a:latin typeface="+mn-lt"/>
              <a:cs typeface="+mn-cs"/>
            </a:endParaRPr>
          </a:p>
          <a:p>
            <a:pPr>
              <a:defRPr/>
            </a:pPr>
            <a:endParaRPr lang="en-US" b="1" dirty="0">
              <a:solidFill>
                <a:srgbClr val="FF0000"/>
              </a:solidFill>
              <a:effectLst>
                <a:outerShdw blurRad="38100" dist="38100" dir="2700000" algn="tl">
                  <a:srgbClr val="000000">
                    <a:alpha val="43137"/>
                  </a:srgbClr>
                </a:outerShdw>
              </a:effectLst>
              <a:latin typeface="+mn-lt"/>
              <a:cs typeface="+mn-cs"/>
            </a:endParaRPr>
          </a:p>
          <a:p>
            <a:pPr>
              <a:defRPr/>
            </a:pPr>
            <a:endParaRPr lang="en-US" b="1" u="sng" dirty="0">
              <a:solidFill>
                <a:srgbClr val="FF0000"/>
              </a:solidFill>
              <a:effectLst>
                <a:outerShdw blurRad="38100" dist="38100" dir="2700000" algn="tl">
                  <a:srgbClr val="000000">
                    <a:alpha val="43137"/>
                  </a:srgbClr>
                </a:outerShdw>
              </a:effectLst>
              <a:latin typeface="+mn-lt"/>
              <a:cs typeface="+mn-cs"/>
            </a:endParaRPr>
          </a:p>
          <a:p>
            <a:pPr>
              <a:defRPr/>
            </a:pPr>
            <a:endParaRPr lang="en-US" b="1" i="1" dirty="0">
              <a:latin typeface="+mn-lt"/>
              <a:ea typeface="ＭＳ Ｐゴシック" pitchFamily="34" charset="-128"/>
              <a:cs typeface="Times New Roman" pitchFamily="18" charset="0"/>
            </a:endParaRPr>
          </a:p>
          <a:p>
            <a:pPr>
              <a:defRPr/>
            </a:pPr>
            <a:endParaRPr lang="en-US" dirty="0">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b="1"/>
              <a:t>CONCUSSION FORMS </a:t>
            </a:r>
            <a:endParaRPr lang="en-US"/>
          </a:p>
        </p:txBody>
      </p:sp>
      <p:sp>
        <p:nvSpPr>
          <p:cNvPr id="27651" name="Content Placeholder 2"/>
          <p:cNvSpPr>
            <a:spLocks noGrp="1"/>
          </p:cNvSpPr>
          <p:nvPr>
            <p:ph idx="1"/>
          </p:nvPr>
        </p:nvSpPr>
        <p:spPr>
          <a:xfrm>
            <a:off x="1016000" y="1555750"/>
            <a:ext cx="7089775" cy="4891088"/>
          </a:xfrm>
        </p:spPr>
        <p:txBody>
          <a:bodyPr/>
          <a:lstStyle/>
          <a:p>
            <a:r>
              <a:rPr lang="en-US" b="1" dirty="0">
                <a:solidFill>
                  <a:srgbClr val="FF0000"/>
                </a:solidFill>
              </a:rPr>
              <a:t>Found at </a:t>
            </a:r>
            <a:r>
              <a:rPr lang="en-US" b="1" dirty="0">
                <a:solidFill>
                  <a:srgbClr val="FF0000"/>
                </a:solidFill>
                <a:hlinkClick r:id="rId3"/>
              </a:rPr>
              <a:t>www.ohsaa.org</a:t>
            </a:r>
            <a:r>
              <a:rPr lang="en-US" b="1" dirty="0">
                <a:solidFill>
                  <a:srgbClr val="FF0000"/>
                </a:solidFill>
              </a:rPr>
              <a:t> – Sports Medicine and Softball</a:t>
            </a:r>
          </a:p>
          <a:p>
            <a:r>
              <a:rPr lang="en-US" b="1" u="sng" dirty="0">
                <a:solidFill>
                  <a:srgbClr val="FF0000"/>
                </a:solidFill>
              </a:rPr>
              <a:t>TWO IMPORTANT FORMS</a:t>
            </a:r>
          </a:p>
          <a:p>
            <a:r>
              <a:rPr lang="en-US" sz="2800" b="1" dirty="0"/>
              <a:t>OHSAA CONCUSSION REPORT – Send to Brandy Young - OHSAA office.</a:t>
            </a:r>
          </a:p>
          <a:p>
            <a:r>
              <a:rPr lang="en-US" sz="2800" b="1" dirty="0"/>
              <a:t>MEDICAL AUTHORIZATION TO RETURN TO PLAY – Not used by officials at this time.</a:t>
            </a:r>
            <a:endParaRPr lang="en-US" sz="2800" dirty="0"/>
          </a:p>
        </p:txBody>
      </p:sp>
      <p:pic>
        <p:nvPicPr>
          <p:cNvPr id="27652" name="Picture 16" descr="Picture1.png"/>
          <p:cNvPicPr>
            <a:picLocks noChangeAspect="1"/>
          </p:cNvPicPr>
          <p:nvPr/>
        </p:nvPicPr>
        <p:blipFill>
          <a:blip r:embed="rId4" cstate="print"/>
          <a:srcRect/>
          <a:stretch>
            <a:fillRect/>
          </a:stretch>
        </p:blipFill>
        <p:spPr bwMode="auto">
          <a:xfrm>
            <a:off x="7783513" y="5441950"/>
            <a:ext cx="1158875" cy="123666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CONCUSSION MANAGEMENT</a:t>
            </a:r>
          </a:p>
        </p:txBody>
      </p:sp>
      <p:sp>
        <p:nvSpPr>
          <p:cNvPr id="3" name="Content Placeholder 2"/>
          <p:cNvSpPr>
            <a:spLocks noGrp="1"/>
          </p:cNvSpPr>
          <p:nvPr>
            <p:ph idx="1"/>
          </p:nvPr>
        </p:nvSpPr>
        <p:spPr/>
        <p:txBody>
          <a:bodyPr/>
          <a:lstStyle/>
          <a:p>
            <a:r>
              <a:rPr lang="en-US" dirty="0"/>
              <a:t>If a contest official is aware that a student has been permitted to return to competition on the same day as removal, that official shall immediately stop play and remove that student from competition and report the incident to the OHSAA.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dirty="0"/>
              <a:t>INCLEMENT WEATHER</a:t>
            </a:r>
          </a:p>
        </p:txBody>
      </p:sp>
      <p:pic>
        <p:nvPicPr>
          <p:cNvPr id="21507" name="Picture 2" descr="C:\Users\Phil\AppData\Local\Microsoft\Windows\Temporary Internet Files\Content.IE5\P3JISY8N\MC900431597[1].png"/>
          <p:cNvPicPr>
            <a:picLocks noGrp="1" noChangeAspect="1" noChangeArrowheads="1"/>
          </p:cNvPicPr>
          <p:nvPr>
            <p:ph sz="half" idx="2"/>
          </p:nvPr>
        </p:nvPicPr>
        <p:blipFill>
          <a:blip r:embed="rId3" cstate="print"/>
          <a:srcRect/>
          <a:stretch>
            <a:fillRect/>
          </a:stretch>
        </p:blipFill>
        <p:spPr>
          <a:xfrm>
            <a:off x="596900" y="1889125"/>
            <a:ext cx="3398838" cy="4451350"/>
          </a:xfrm>
        </p:spPr>
      </p:pic>
      <p:sp>
        <p:nvSpPr>
          <p:cNvPr id="21508" name="Text Placeholder 6"/>
          <p:cNvSpPr>
            <a:spLocks noGrp="1"/>
          </p:cNvSpPr>
          <p:nvPr>
            <p:ph type="body" sz="quarter" idx="3"/>
          </p:nvPr>
        </p:nvSpPr>
        <p:spPr>
          <a:xfrm>
            <a:off x="3797300" y="1530350"/>
            <a:ext cx="4041775" cy="639763"/>
          </a:xfrm>
        </p:spPr>
        <p:txBody>
          <a:bodyPr/>
          <a:lstStyle/>
          <a:p>
            <a:pPr algn="ctr"/>
            <a:r>
              <a:rPr lang="en-US" u="sng"/>
              <a:t>STOP CONTEST</a:t>
            </a:r>
          </a:p>
        </p:txBody>
      </p:sp>
      <p:sp>
        <p:nvSpPr>
          <p:cNvPr id="21509" name="Content Placeholder 7"/>
          <p:cNvSpPr>
            <a:spLocks noGrp="1"/>
          </p:cNvSpPr>
          <p:nvPr>
            <p:ph sz="quarter" idx="4"/>
          </p:nvPr>
        </p:nvSpPr>
        <p:spPr>
          <a:xfrm>
            <a:off x="3824288" y="2252663"/>
            <a:ext cx="4041775" cy="3951287"/>
          </a:xfrm>
        </p:spPr>
        <p:txBody>
          <a:bodyPr/>
          <a:lstStyle/>
          <a:p>
            <a:r>
              <a:rPr lang="en-US" b="1" dirty="0"/>
              <a:t>MANDATORY</a:t>
            </a:r>
          </a:p>
          <a:p>
            <a:r>
              <a:rPr lang="en-US" b="1" dirty="0"/>
              <a:t>ANY SIGN OF EITHER LIGHTNING OR THUNDER</a:t>
            </a:r>
          </a:p>
          <a:p>
            <a:r>
              <a:rPr lang="en-US" b="1" dirty="0"/>
              <a:t>GO TO SAFE LOCATION</a:t>
            </a:r>
          </a:p>
          <a:p>
            <a:r>
              <a:rPr lang="en-US" b="1" dirty="0"/>
              <a:t>30 MINUTE MINIMUM WAIT</a:t>
            </a:r>
          </a:p>
          <a:p>
            <a:r>
              <a:rPr lang="en-US" b="1" dirty="0"/>
              <a:t>RESUME AT LATER DATE – IF NEEDED</a:t>
            </a:r>
          </a:p>
        </p:txBody>
      </p:sp>
      <p:pic>
        <p:nvPicPr>
          <p:cNvPr id="21510" name="Picture 8" descr="Picture1.png"/>
          <p:cNvPicPr>
            <a:picLocks noChangeAspect="1"/>
          </p:cNvPicPr>
          <p:nvPr/>
        </p:nvPicPr>
        <p:blipFill>
          <a:blip r:embed="rId4" cstate="print"/>
          <a:srcRect/>
          <a:stretch>
            <a:fillRect/>
          </a:stretch>
        </p:blipFill>
        <p:spPr bwMode="auto">
          <a:xfrm>
            <a:off x="7689850" y="254000"/>
            <a:ext cx="1158875" cy="1236663"/>
          </a:xfrm>
          <a:prstGeom prst="rect">
            <a:avLst/>
          </a:prstGeom>
          <a:noFill/>
          <a:ln w="9525">
            <a:noFill/>
            <a:miter lim="800000"/>
            <a:headEnd/>
            <a:tailEnd/>
          </a:ln>
        </p:spPr>
      </p:pic>
      <p:pic>
        <p:nvPicPr>
          <p:cNvPr id="21511" name="Picture 9" descr="Picture1.png"/>
          <p:cNvPicPr>
            <a:picLocks noChangeAspect="1"/>
          </p:cNvPicPr>
          <p:nvPr/>
        </p:nvPicPr>
        <p:blipFill>
          <a:blip r:embed="rId4" cstate="print"/>
          <a:srcRect/>
          <a:stretch>
            <a:fillRect/>
          </a:stretch>
        </p:blipFill>
        <p:spPr bwMode="auto">
          <a:xfrm>
            <a:off x="7570788" y="5621338"/>
            <a:ext cx="1158875" cy="9779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pPr eaLnBrk="1" hangingPunct="1"/>
            <a:r>
              <a:rPr lang="en-US"/>
              <a:t>Concussion in Sports </a:t>
            </a:r>
            <a:br>
              <a:rPr lang="en-US"/>
            </a:br>
            <a:r>
              <a:rPr lang="en-US">
                <a:hlinkClick r:id="rId3"/>
              </a:rPr>
              <a:t>www.nfhslearn.com</a:t>
            </a:r>
            <a:r>
              <a:rPr lang="en-US"/>
              <a:t> </a:t>
            </a:r>
          </a:p>
        </p:txBody>
      </p:sp>
      <p:pic>
        <p:nvPicPr>
          <p:cNvPr id="28675" name="Picture 4"/>
          <p:cNvPicPr>
            <a:picLocks noChangeAspect="1" noChangeArrowheads="1"/>
          </p:cNvPicPr>
          <p:nvPr/>
        </p:nvPicPr>
        <p:blipFill>
          <a:blip r:embed="rId4" cstate="print"/>
          <a:srcRect/>
          <a:stretch>
            <a:fillRect/>
          </a:stretch>
        </p:blipFill>
        <p:spPr bwMode="auto">
          <a:xfrm>
            <a:off x="1524000" y="1524000"/>
            <a:ext cx="6753225" cy="4876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Thirty Minute Rule</a:t>
            </a:r>
          </a:p>
        </p:txBody>
      </p:sp>
      <p:sp>
        <p:nvSpPr>
          <p:cNvPr id="8" name="Content Placeholder 7"/>
          <p:cNvSpPr>
            <a:spLocks noGrp="1"/>
          </p:cNvSpPr>
          <p:nvPr>
            <p:ph idx="1"/>
          </p:nvPr>
        </p:nvSpPr>
        <p:spPr/>
        <p:txBody>
          <a:bodyPr/>
          <a:lstStyle/>
          <a:p>
            <a:r>
              <a:rPr lang="en-US" sz="2800" dirty="0"/>
              <a:t>Competition or practice shall be suspended once lightning has been recognized or thunder is heard. It is </a:t>
            </a:r>
            <a:r>
              <a:rPr lang="en-US" sz="2800" b="1" dirty="0"/>
              <a:t>mandatory to wait at least 30 minutes after the last flash of </a:t>
            </a:r>
            <a:r>
              <a:rPr lang="en-US" sz="2800" dirty="0"/>
              <a:t>lightning is witnessed or thunder is heard prior to resuming practice or competition. </a:t>
            </a:r>
            <a:r>
              <a:rPr lang="en-US" sz="2800" b="1" dirty="0"/>
              <a:t>Any subsequent lightning or thunder after the beginning of the 30-minute count shall reset the clock, and another count shall begin.</a:t>
            </a:r>
            <a:endParaRPr lang="en-US" sz="2800"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INCLEMENT WEATHER</a:t>
            </a:r>
            <a:endParaRPr lang="en-US" dirty="0"/>
          </a:p>
        </p:txBody>
      </p:sp>
      <p:sp>
        <p:nvSpPr>
          <p:cNvPr id="8" name="Content Placeholder 7"/>
          <p:cNvSpPr>
            <a:spLocks noGrp="1"/>
          </p:cNvSpPr>
          <p:nvPr>
            <p:ph idx="1"/>
          </p:nvPr>
        </p:nvSpPr>
        <p:spPr/>
        <p:txBody>
          <a:bodyPr/>
          <a:lstStyle/>
          <a:p>
            <a:pPr>
              <a:buNone/>
            </a:pPr>
            <a:r>
              <a:rPr lang="en-US" dirty="0"/>
              <a:t>  If lightning is imminent or a thunderstorm is approaching, all personnel, athletes and</a:t>
            </a:r>
          </a:p>
          <a:p>
            <a:pPr>
              <a:buNone/>
            </a:pPr>
            <a:r>
              <a:rPr lang="en-US" dirty="0"/>
              <a:t>  spectators shall evacuate to available safe structures or shelters.</a:t>
            </a:r>
            <a:endParaRPr lang="en-US" b="1"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INCLEMENT WEATHER</a:t>
            </a:r>
            <a:endParaRPr lang="en-US" dirty="0"/>
          </a:p>
        </p:txBody>
      </p:sp>
      <p:sp>
        <p:nvSpPr>
          <p:cNvPr id="3" name="Content Placeholder 2"/>
          <p:cNvSpPr>
            <a:spLocks noGrp="1"/>
          </p:cNvSpPr>
          <p:nvPr>
            <p:ph idx="1"/>
          </p:nvPr>
        </p:nvSpPr>
        <p:spPr/>
        <p:txBody>
          <a:bodyPr/>
          <a:lstStyle/>
          <a:p>
            <a:r>
              <a:rPr lang="en-US" b="1" dirty="0"/>
              <a:t>REVIEW PRESEASON GUIDE AND SOFTBALL MANUAL FOR WEATHER-RELATED INFORMATION</a:t>
            </a:r>
          </a:p>
          <a:p>
            <a:r>
              <a:rPr lang="en-US" b="1" dirty="0"/>
              <a:t>THESE RULES MUST BE ENFORCED BY ALL!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Pregame Equipment Checks</a:t>
            </a:r>
          </a:p>
        </p:txBody>
      </p:sp>
      <p:sp>
        <p:nvSpPr>
          <p:cNvPr id="3" name="Content Placeholder 2"/>
          <p:cNvSpPr>
            <a:spLocks noGrp="1"/>
          </p:cNvSpPr>
          <p:nvPr>
            <p:ph idx="1"/>
          </p:nvPr>
        </p:nvSpPr>
        <p:spPr/>
        <p:txBody>
          <a:bodyPr>
            <a:normAutofit fontScale="92500" lnSpcReduction="10000"/>
          </a:bodyPr>
          <a:lstStyle/>
          <a:p>
            <a:r>
              <a:rPr lang="en-US" dirty="0" smtClean="0"/>
              <a:t>No longer done under NFHS Rules</a:t>
            </a:r>
          </a:p>
          <a:p>
            <a:r>
              <a:rPr lang="en-US" dirty="0" smtClean="0"/>
              <a:t>Coach must verify players legally equipped</a:t>
            </a:r>
            <a:endParaRPr lang="en-US" dirty="0"/>
          </a:p>
          <a:p>
            <a:r>
              <a:rPr lang="en-US" dirty="0" smtClean="0"/>
              <a:t>Umpires must remain vigilant – equipment issues are not an appeal play</a:t>
            </a:r>
          </a:p>
          <a:p>
            <a:r>
              <a:rPr lang="en-US" dirty="0" smtClean="0"/>
              <a:t>Bats</a:t>
            </a:r>
            <a:endParaRPr lang="en-US" dirty="0"/>
          </a:p>
          <a:p>
            <a:r>
              <a:rPr lang="en-US" dirty="0"/>
              <a:t>Catcher’s Helmet/Mask</a:t>
            </a:r>
          </a:p>
          <a:p>
            <a:r>
              <a:rPr lang="en-US" dirty="0" smtClean="0"/>
              <a:t>Batter/Runner </a:t>
            </a:r>
            <a:r>
              <a:rPr lang="en-US" dirty="0"/>
              <a:t>Helmets Face </a:t>
            </a:r>
            <a:r>
              <a:rPr lang="en-US" dirty="0" smtClean="0"/>
              <a:t>Mask</a:t>
            </a:r>
          </a:p>
          <a:p>
            <a:r>
              <a:rPr lang="en-US" dirty="0" smtClean="0"/>
              <a:t>Jewelry</a:t>
            </a:r>
          </a:p>
          <a:p>
            <a:r>
              <a:rPr lang="en-US" smtClean="0"/>
              <a:t>Penalties </a:t>
            </a:r>
            <a:endParaRPr lang="en-US" dirty="0"/>
          </a:p>
        </p:txBody>
      </p:sp>
    </p:spTree>
    <p:extLst>
      <p:ext uri="{BB962C8B-B14F-4D97-AF65-F5344CB8AC3E}">
        <p14:creationId xmlns:p14="http://schemas.microsoft.com/office/powerpoint/2010/main" xmlns="" val="1918525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Pregame Field Inspection</a:t>
            </a:r>
          </a:p>
        </p:txBody>
      </p:sp>
      <p:sp>
        <p:nvSpPr>
          <p:cNvPr id="3" name="Content Placeholder 2"/>
          <p:cNvSpPr>
            <a:spLocks noGrp="1"/>
          </p:cNvSpPr>
          <p:nvPr>
            <p:ph idx="1"/>
          </p:nvPr>
        </p:nvSpPr>
        <p:spPr/>
        <p:txBody>
          <a:bodyPr/>
          <a:lstStyle/>
          <a:p>
            <a:r>
              <a:rPr lang="en-US" dirty="0"/>
              <a:t>Needs to be done each game</a:t>
            </a:r>
          </a:p>
          <a:p>
            <a:r>
              <a:rPr lang="en-US" dirty="0"/>
              <a:t>Know what you are looking for</a:t>
            </a:r>
          </a:p>
          <a:p>
            <a:r>
              <a:rPr lang="en-US" dirty="0"/>
              <a:t>Remove hazards</a:t>
            </a:r>
          </a:p>
          <a:p>
            <a:r>
              <a:rPr lang="en-US" dirty="0"/>
              <a:t>Report what can’t be fixed on the spot</a:t>
            </a:r>
          </a:p>
          <a:p>
            <a:r>
              <a:rPr lang="en-US" dirty="0"/>
              <a:t>Athletic Administrator needs to know </a:t>
            </a:r>
          </a:p>
          <a:p>
            <a:r>
              <a:rPr lang="en-US" dirty="0"/>
              <a:t>Understand ground rules </a:t>
            </a:r>
            <a:r>
              <a:rPr lang="en-US"/>
              <a:t>and issues</a:t>
            </a:r>
          </a:p>
        </p:txBody>
      </p:sp>
    </p:spTree>
    <p:extLst>
      <p:ext uri="{BB962C8B-B14F-4D97-AF65-F5344CB8AC3E}">
        <p14:creationId xmlns:p14="http://schemas.microsoft.com/office/powerpoint/2010/main" xmlns="" val="2229071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CONCUSSION MANAGEMENT</a:t>
            </a:r>
          </a:p>
        </p:txBody>
      </p:sp>
      <p:sp>
        <p:nvSpPr>
          <p:cNvPr id="3" name="Content Placeholder 2"/>
          <p:cNvSpPr>
            <a:spLocks noGrp="1"/>
          </p:cNvSpPr>
          <p:nvPr>
            <p:ph idx="1"/>
          </p:nvPr>
        </p:nvSpPr>
        <p:spPr/>
        <p:txBody>
          <a:bodyPr/>
          <a:lstStyle/>
          <a:p>
            <a:r>
              <a:rPr lang="en-US" dirty="0"/>
              <a:t>OHSAA has always played key role in developing polices covering all aspects of safety for student- athletes</a:t>
            </a:r>
          </a:p>
          <a:p>
            <a:r>
              <a:rPr lang="en-US" dirty="0"/>
              <a:t>Ohio law which became effective middle of 2013 season included many OHSAA regulations and added several aspects to previous regulations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CONCUSSION MANAGEMENT</a:t>
            </a:r>
          </a:p>
        </p:txBody>
      </p:sp>
      <p:sp>
        <p:nvSpPr>
          <p:cNvPr id="3" name="Content Placeholder 2"/>
          <p:cNvSpPr>
            <a:spLocks noGrp="1"/>
          </p:cNvSpPr>
          <p:nvPr>
            <p:ph idx="1"/>
          </p:nvPr>
        </p:nvSpPr>
        <p:spPr/>
        <p:txBody>
          <a:bodyPr/>
          <a:lstStyle/>
          <a:p>
            <a:r>
              <a:rPr lang="en-US" dirty="0"/>
              <a:t>State law regulates some aspects</a:t>
            </a:r>
          </a:p>
          <a:p>
            <a:r>
              <a:rPr lang="en-US" dirty="0"/>
              <a:t>Return to play has been updated</a:t>
            </a:r>
          </a:p>
          <a:p>
            <a:r>
              <a:rPr lang="en-US" dirty="0"/>
              <a:t>Contest officials and others are now required to have completed an approved training program in concussion recognition</a:t>
            </a:r>
          </a:p>
          <a:p>
            <a:r>
              <a:rPr lang="en-US" dirty="0"/>
              <a:t>Other portions of the law impact schools, coaches, parents and student athlete participants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1995</Words>
  <Application>Microsoft Office PowerPoint</Application>
  <PresentationFormat>On-screen Show (4:3)</PresentationFormat>
  <Paragraphs>117</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SAFETY ISSUES</vt:lpstr>
      <vt:lpstr>INCLEMENT WEATHER</vt:lpstr>
      <vt:lpstr>Thirty Minute Rule</vt:lpstr>
      <vt:lpstr>INCLEMENT WEATHER</vt:lpstr>
      <vt:lpstr>INCLEMENT WEATHER</vt:lpstr>
      <vt:lpstr>Pregame Equipment Checks</vt:lpstr>
      <vt:lpstr>Pregame Field Inspection</vt:lpstr>
      <vt:lpstr>CONCUSSION MANAGEMENT</vt:lpstr>
      <vt:lpstr>CONCUSSION MANAGEMENT</vt:lpstr>
      <vt:lpstr>CONTEST OFFICIALS REQUIREMENTS</vt:lpstr>
      <vt:lpstr>CONCUSSION MANAGEMENT</vt:lpstr>
      <vt:lpstr>RETURN TO PLAY PROTOCOL </vt:lpstr>
      <vt:lpstr>RETURN TO PLAY PROTOCOL </vt:lpstr>
      <vt:lpstr>CONCUSSION MANAGEMENT</vt:lpstr>
      <vt:lpstr>CONCUSSION MANAGEMENT</vt:lpstr>
      <vt:lpstr>Concussion Recognition and  Management Procedures</vt:lpstr>
      <vt:lpstr>Concussion Recognition and  Management Procedures</vt:lpstr>
      <vt:lpstr>CONCUSSION FORMS </vt:lpstr>
      <vt:lpstr>CONCUSSION MANAGEMENT</vt:lpstr>
      <vt:lpstr>Concussion in Sports  www.nfhslearn.com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ISSUES</dc:title>
  <dc:creator>jerryfick</dc:creator>
  <cp:lastModifiedBy>Windows User</cp:lastModifiedBy>
  <cp:revision>3</cp:revision>
  <dcterms:created xsi:type="dcterms:W3CDTF">2015-01-23T21:29:34Z</dcterms:created>
  <dcterms:modified xsi:type="dcterms:W3CDTF">2017-11-26T23:08:50Z</dcterms:modified>
</cp:coreProperties>
</file>