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8F65-0BB7-4F79-940C-BAACBA468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Rules Changes,</a:t>
            </a:r>
            <a:br>
              <a:rPr lang="en-US" dirty="0"/>
            </a:br>
            <a:r>
              <a:rPr lang="en-US" dirty="0"/>
              <a:t>Clarifications</a:t>
            </a:r>
            <a:br>
              <a:rPr lang="en-US" dirty="0"/>
            </a:br>
            <a:r>
              <a:rPr lang="en-US" dirty="0"/>
              <a:t>POEs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EFFDB7-A1FC-4739-BB32-80BC5865DC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2018 OHSAA Softball Season</a:t>
            </a:r>
          </a:p>
        </p:txBody>
      </p:sp>
    </p:spTree>
    <p:extLst>
      <p:ext uri="{BB962C8B-B14F-4D97-AF65-F5344CB8AC3E}">
        <p14:creationId xmlns:p14="http://schemas.microsoft.com/office/powerpoint/2010/main" val="3973188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Clarifications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Conferences</a:t>
            </a:r>
          </a:p>
          <a:p>
            <a:r>
              <a:rPr lang="en-US" dirty="0"/>
              <a:t>Occur when time is granted for a coach to confer with batter or runners – offensive conference</a:t>
            </a:r>
          </a:p>
          <a:p>
            <a:r>
              <a:rPr lang="en-US" dirty="0"/>
              <a:t>Occur when time is granted for a coach to confer with a fielder or pitcher  - defensive conference</a:t>
            </a:r>
          </a:p>
          <a:p>
            <a:r>
              <a:rPr lang="en-US" dirty="0"/>
              <a:t>No conference is charged with play is suspended unless it prolongs the suspension</a:t>
            </a:r>
          </a:p>
          <a:p>
            <a:r>
              <a:rPr lang="en-US" dirty="0"/>
              <a:t>No conference is charged for pitching change</a:t>
            </a:r>
          </a:p>
          <a:p>
            <a:r>
              <a:rPr lang="en-US" dirty="0"/>
              <a:t>Limits</a:t>
            </a:r>
          </a:p>
          <a:p>
            <a:pPr lvl="1"/>
            <a:r>
              <a:rPr lang="en-US" dirty="0"/>
              <a:t>Offense – 1 per half inning</a:t>
            </a:r>
          </a:p>
          <a:p>
            <a:pPr lvl="1"/>
            <a:r>
              <a:rPr lang="en-US" dirty="0"/>
              <a:t>Defense – 3 per 7 inning game (1 each extra inning)</a:t>
            </a:r>
          </a:p>
          <a:p>
            <a:r>
              <a:rPr lang="en-US" dirty="0"/>
              <a:t>Must be recorded by umpire</a:t>
            </a:r>
          </a:p>
        </p:txBody>
      </p:sp>
    </p:spTree>
    <p:extLst>
      <p:ext uri="{BB962C8B-B14F-4D97-AF65-F5344CB8AC3E}">
        <p14:creationId xmlns:p14="http://schemas.microsoft.com/office/powerpoint/2010/main" val="2578843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Clarifications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Use of arm sleeves – 2017 POE</a:t>
            </a:r>
          </a:p>
          <a:p>
            <a:r>
              <a:rPr lang="en-US" dirty="0"/>
              <a:t>Defined sleeves as part of the uniform</a:t>
            </a:r>
          </a:p>
          <a:p>
            <a:r>
              <a:rPr lang="en-US" dirty="0"/>
              <a:t>Subject to restrictions for exposed undergarments</a:t>
            </a:r>
          </a:p>
          <a:p>
            <a:pPr lvl="1"/>
            <a:r>
              <a:rPr lang="en-US" dirty="0"/>
              <a:t>Solid color – white, black, gray or school color</a:t>
            </a:r>
          </a:p>
          <a:p>
            <a:r>
              <a:rPr lang="en-US" dirty="0"/>
              <a:t>No </a:t>
            </a:r>
            <a:r>
              <a:rPr lang="en-US" dirty="0" err="1"/>
              <a:t>cammo</a:t>
            </a:r>
            <a:endParaRPr lang="en-US" dirty="0"/>
          </a:p>
          <a:p>
            <a:r>
              <a:rPr lang="en-US" dirty="0"/>
              <a:t>Same color for all players</a:t>
            </a:r>
          </a:p>
        </p:txBody>
      </p:sp>
    </p:spTree>
    <p:extLst>
      <p:ext uri="{BB962C8B-B14F-4D97-AF65-F5344CB8AC3E}">
        <p14:creationId xmlns:p14="http://schemas.microsoft.com/office/powerpoint/2010/main" val="1883235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Rules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Uniforms and Inclement Weather </a:t>
            </a:r>
          </a:p>
          <a:p>
            <a:r>
              <a:rPr lang="en-US" dirty="0"/>
              <a:t>2017 – did not adopt the NFHS exception allowing for sweatshirts or jackets to be worn in inclement weather</a:t>
            </a:r>
          </a:p>
          <a:p>
            <a:r>
              <a:rPr lang="en-US" dirty="0"/>
              <a:t>2018 – jackets, sweatshirts, other inclement weather clothing allowed to be worn over uniform.</a:t>
            </a:r>
          </a:p>
          <a:p>
            <a:r>
              <a:rPr lang="en-US" dirty="0"/>
              <a:t>Inclement weather clothing is not subject to uniform rules</a:t>
            </a:r>
          </a:p>
          <a:p>
            <a:pPr lvl="1"/>
            <a:r>
              <a:rPr lang="en-US" dirty="0"/>
              <a:t>No requirement for uniform color</a:t>
            </a:r>
          </a:p>
          <a:p>
            <a:pPr lvl="1"/>
            <a:r>
              <a:rPr lang="en-US" dirty="0"/>
              <a:t>No requirement for jersey number to be displayed</a:t>
            </a:r>
          </a:p>
        </p:txBody>
      </p:sp>
    </p:spTree>
    <p:extLst>
      <p:ext uri="{BB962C8B-B14F-4D97-AF65-F5344CB8AC3E}">
        <p14:creationId xmlns:p14="http://schemas.microsoft.com/office/powerpoint/2010/main" val="986853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Rules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Jewelry Prohibition</a:t>
            </a:r>
          </a:p>
          <a:p>
            <a:r>
              <a:rPr lang="en-US" dirty="0" err="1"/>
              <a:t>Daith</a:t>
            </a:r>
            <a:r>
              <a:rPr lang="en-US" dirty="0"/>
              <a:t> Ear Piercing </a:t>
            </a:r>
            <a:r>
              <a:rPr lang="en-US" u="sng" dirty="0"/>
              <a:t>allowed for medical reasons</a:t>
            </a:r>
          </a:p>
          <a:p>
            <a:pPr lvl="1"/>
            <a:r>
              <a:rPr lang="en-US" dirty="0"/>
              <a:t>Not considered jewelry</a:t>
            </a:r>
          </a:p>
          <a:p>
            <a:r>
              <a:rPr lang="en-US" dirty="0"/>
              <a:t>Must carry a waiver form from OHSAA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891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POE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Use of Noisemakers Prohibited</a:t>
            </a:r>
          </a:p>
          <a:p>
            <a:r>
              <a:rPr lang="en-US" dirty="0"/>
              <a:t>Bans pounding of equipment to make noise</a:t>
            </a:r>
          </a:p>
          <a:p>
            <a:r>
              <a:rPr lang="en-US" dirty="0"/>
              <a:t>Bans noise-making gadgets from being used in the dugout</a:t>
            </a:r>
          </a:p>
        </p:txBody>
      </p:sp>
    </p:spTree>
    <p:extLst>
      <p:ext uri="{BB962C8B-B14F-4D97-AF65-F5344CB8AC3E}">
        <p14:creationId xmlns:p14="http://schemas.microsoft.com/office/powerpoint/2010/main" val="1794604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POE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Safety Base Required – 2017 State Rule</a:t>
            </a:r>
          </a:p>
          <a:p>
            <a:r>
              <a:rPr lang="en-US" dirty="0"/>
              <a:t>If not used, must be reported to the state (play the game)</a:t>
            </a:r>
          </a:p>
          <a:p>
            <a:r>
              <a:rPr lang="en-US" dirty="0"/>
              <a:t>Safety base rules applications</a:t>
            </a:r>
          </a:p>
          <a:p>
            <a:pPr lvl="1"/>
            <a:r>
              <a:rPr lang="en-US" dirty="0"/>
              <a:t>Applies when there is a play/potential play on batter-runner</a:t>
            </a:r>
          </a:p>
          <a:p>
            <a:pPr lvl="1"/>
            <a:r>
              <a:rPr lang="en-US" dirty="0"/>
              <a:t>Fielder=white base; BR=orange base – errant throw, throw from foul</a:t>
            </a:r>
          </a:p>
          <a:p>
            <a:pPr lvl="1"/>
            <a:r>
              <a:rPr lang="en-US" dirty="0"/>
              <a:t>Penalty - Obstruction or Interference </a:t>
            </a:r>
          </a:p>
          <a:p>
            <a:r>
              <a:rPr lang="en-US" dirty="0"/>
              <a:t>All other situations, two bases are considered one base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48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POE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The Game is over</a:t>
            </a:r>
          </a:p>
          <a:p>
            <a:r>
              <a:rPr lang="en-US" dirty="0"/>
              <a:t>Trailing team bats in the 7</a:t>
            </a:r>
            <a:r>
              <a:rPr lang="en-US" baseline="30000" dirty="0"/>
              <a:t>th</a:t>
            </a:r>
            <a:r>
              <a:rPr lang="en-US" dirty="0"/>
              <a:t> inning</a:t>
            </a:r>
          </a:p>
          <a:p>
            <a:r>
              <a:rPr lang="en-US" dirty="0"/>
              <a:t>Trailing team is down by 10 or more runs and bats in the 5</a:t>
            </a:r>
            <a:r>
              <a:rPr lang="en-US" baseline="30000" dirty="0"/>
              <a:t>th</a:t>
            </a:r>
            <a:r>
              <a:rPr lang="en-US" dirty="0"/>
              <a:t> inning (or any inning thereafter)</a:t>
            </a:r>
          </a:p>
          <a:p>
            <a:r>
              <a:rPr lang="en-US" dirty="0"/>
              <a:t>Trailing team bats in the 5</a:t>
            </a:r>
            <a:r>
              <a:rPr lang="en-US" baseline="30000" dirty="0"/>
              <a:t>th</a:t>
            </a:r>
            <a:r>
              <a:rPr lang="en-US" dirty="0"/>
              <a:t> or any inning thereafter and the game is halted by peril (weather, darkness)</a:t>
            </a:r>
          </a:p>
          <a:p>
            <a:r>
              <a:rPr lang="en-US" dirty="0"/>
              <a:t>The Home team takes the lead in the 7</a:t>
            </a:r>
            <a:r>
              <a:rPr lang="en-US" baseline="30000" dirty="0"/>
              <a:t>th</a:t>
            </a:r>
            <a:r>
              <a:rPr lang="en-US" dirty="0"/>
              <a:t> inning (or any thereafter)</a:t>
            </a:r>
          </a:p>
          <a:p>
            <a:r>
              <a:rPr lang="en-US" dirty="0"/>
              <a:t>The coaches mutually agree to end the game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061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POE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The Game is a Suspended Game</a:t>
            </a:r>
          </a:p>
          <a:p>
            <a:r>
              <a:rPr lang="en-US" dirty="0"/>
              <a:t>If halted before the completion of 5 innings (4½  Home ahead)</a:t>
            </a:r>
          </a:p>
          <a:p>
            <a:r>
              <a:rPr lang="en-US" dirty="0"/>
              <a:t>If halted with the score tied after the 5</a:t>
            </a:r>
            <a:r>
              <a:rPr lang="en-US" baseline="30000" dirty="0"/>
              <a:t>th</a:t>
            </a:r>
            <a:r>
              <a:rPr lang="en-US" dirty="0"/>
              <a:t> inning</a:t>
            </a:r>
          </a:p>
          <a:p>
            <a:r>
              <a:rPr lang="en-US" dirty="0"/>
              <a:t>After 5 innings, if halted after the Visiting team has tied the game or taken the lead but before the Home team has completed its bat</a:t>
            </a:r>
          </a:p>
          <a:p>
            <a:pPr lvl="1"/>
            <a:r>
              <a:rPr lang="en-US" sz="2000" dirty="0"/>
              <a:t>We never take runs off the board or revert to previous inning</a:t>
            </a:r>
          </a:p>
          <a:p>
            <a:pPr lvl="1"/>
            <a:r>
              <a:rPr lang="en-US" sz="2000" dirty="0"/>
              <a:t>We never re-start a game</a:t>
            </a:r>
          </a:p>
          <a:p>
            <a:r>
              <a:rPr lang="en-US" dirty="0"/>
              <a:t>Suspended games must be completed – there are no ties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77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OHSAA POE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Forfeits and Protests	</a:t>
            </a:r>
          </a:p>
          <a:p>
            <a:r>
              <a:rPr lang="en-US" dirty="0"/>
              <a:t>A game not started is </a:t>
            </a:r>
            <a:r>
              <a:rPr lang="en-US" u="sng" dirty="0"/>
              <a:t>No Contest </a:t>
            </a:r>
            <a:r>
              <a:rPr lang="en-US" dirty="0"/>
              <a:t>– never a forfeit</a:t>
            </a:r>
          </a:p>
          <a:p>
            <a:r>
              <a:rPr lang="en-US" dirty="0"/>
              <a:t>Once started, a game may be forfeited if one of the teams cannot legally continue to play or refuses to play</a:t>
            </a:r>
          </a:p>
          <a:p>
            <a:pPr lvl="1"/>
            <a:r>
              <a:rPr lang="en-US" sz="2000" dirty="0"/>
              <a:t>Team cannot field 8 players</a:t>
            </a:r>
          </a:p>
          <a:p>
            <a:r>
              <a:rPr lang="en-US" dirty="0"/>
              <a:t>Umpire decisions on the field at final—there are no protests</a:t>
            </a:r>
          </a:p>
          <a:p>
            <a:pPr lvl="1"/>
            <a:r>
              <a:rPr lang="en-US" sz="2000" dirty="0"/>
              <a:t>Umpires’ responsibility – take your time, consult rule books, get it right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8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60B5-976F-441E-A7C3-9E3250AF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Rules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FFDC5-34BE-4401-BFCA-1747F22BC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Equipment Inspection no longer required</a:t>
            </a:r>
          </a:p>
          <a:p>
            <a:r>
              <a:rPr lang="en-US" dirty="0"/>
              <a:t>Make inspection if asked by coach</a:t>
            </a:r>
          </a:p>
          <a:p>
            <a:r>
              <a:rPr lang="en-US" dirty="0"/>
              <a:t>Umpires still responsible for enforcing rules</a:t>
            </a:r>
          </a:p>
          <a:p>
            <a:r>
              <a:rPr lang="en-US" dirty="0"/>
              <a:t>Know rules and penalties – likely to come into play</a:t>
            </a:r>
          </a:p>
          <a:p>
            <a:pPr lvl="1"/>
            <a:r>
              <a:rPr lang="en-US" dirty="0"/>
              <a:t>Broken equipment – fix or remove – no penalty</a:t>
            </a:r>
          </a:p>
          <a:p>
            <a:pPr lvl="1"/>
            <a:r>
              <a:rPr lang="en-US" dirty="0"/>
              <a:t>Illegal equipment – removed (warning/ejection)</a:t>
            </a:r>
          </a:p>
          <a:p>
            <a:pPr lvl="1"/>
            <a:r>
              <a:rPr lang="en-US" dirty="0"/>
              <a:t>Illegal bat (non-approved or altered) – </a:t>
            </a:r>
          </a:p>
          <a:p>
            <a:pPr lvl="2"/>
            <a:r>
              <a:rPr lang="en-US" dirty="0"/>
              <a:t>Out, play nullified</a:t>
            </a:r>
          </a:p>
          <a:p>
            <a:pPr lvl="2"/>
            <a:r>
              <a:rPr lang="en-US" dirty="0"/>
              <a:t>Player and head coach ejected</a:t>
            </a:r>
          </a:p>
        </p:txBody>
      </p:sp>
    </p:spTree>
    <p:extLst>
      <p:ext uri="{BB962C8B-B14F-4D97-AF65-F5344CB8AC3E}">
        <p14:creationId xmlns:p14="http://schemas.microsoft.com/office/powerpoint/2010/main" val="138985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D93DC-31FA-440C-9EDE-7AC20418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Rules Changes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02C91-DEF5-46FB-917F-08E08E749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Intentional Walk – may be verbalized</a:t>
            </a:r>
          </a:p>
          <a:p>
            <a:r>
              <a:rPr lang="en-US" dirty="0"/>
              <a:t>Anytime during the At-Bat</a:t>
            </a:r>
          </a:p>
          <a:p>
            <a:r>
              <a:rPr lang="en-US" dirty="0"/>
              <a:t>Called by Coach, Pitcher or Catcher</a:t>
            </a:r>
          </a:p>
          <a:p>
            <a:r>
              <a:rPr lang="en-US" dirty="0"/>
              <a:t>Dead Ball called</a:t>
            </a:r>
          </a:p>
          <a:p>
            <a:r>
              <a:rPr lang="en-US" dirty="0"/>
              <a:t>Batter awarded 1B – other runners advanced if forced</a:t>
            </a:r>
          </a:p>
          <a:p>
            <a:r>
              <a:rPr lang="en-US" dirty="0"/>
              <a:t>Dead Ball – No Other Advancement Permitted</a:t>
            </a:r>
          </a:p>
        </p:txBody>
      </p:sp>
    </p:spTree>
    <p:extLst>
      <p:ext uri="{BB962C8B-B14F-4D97-AF65-F5344CB8AC3E}">
        <p14:creationId xmlns:p14="http://schemas.microsoft.com/office/powerpoint/2010/main" val="3947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Rules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Pitching – Step Backwards permitted anytime before the start of the pitch</a:t>
            </a:r>
          </a:p>
          <a:p>
            <a:r>
              <a:rPr lang="en-US" dirty="0"/>
              <a:t>NFHS only rules that did not require non-pivot foot in contact with pitchers plate</a:t>
            </a:r>
          </a:p>
          <a:p>
            <a:r>
              <a:rPr lang="en-US" dirty="0"/>
              <a:t>Previously allowed backward step </a:t>
            </a:r>
            <a:r>
              <a:rPr lang="en-US" i="1" dirty="0"/>
              <a:t>before</a:t>
            </a:r>
            <a:r>
              <a:rPr lang="en-US" dirty="0"/>
              <a:t> hands brought together</a:t>
            </a:r>
          </a:p>
          <a:p>
            <a:r>
              <a:rPr lang="en-US" dirty="0"/>
              <a:t>Backward step can occur anytime before the hands are separated to start the pitch</a:t>
            </a:r>
          </a:p>
        </p:txBody>
      </p:sp>
    </p:spTree>
    <p:extLst>
      <p:ext uri="{BB962C8B-B14F-4D97-AF65-F5344CB8AC3E}">
        <p14:creationId xmlns:p14="http://schemas.microsoft.com/office/powerpoint/2010/main" val="2443456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Point of Emphasis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Hit By Pitch Rule – 3 Categories</a:t>
            </a:r>
          </a:p>
          <a:p>
            <a:r>
              <a:rPr lang="en-US" dirty="0"/>
              <a:t>Pitch totally in the batters box </a:t>
            </a:r>
          </a:p>
          <a:p>
            <a:pPr lvl="1"/>
            <a:r>
              <a:rPr lang="en-US" dirty="0"/>
              <a:t>No attempt necessary</a:t>
            </a:r>
          </a:p>
          <a:p>
            <a:r>
              <a:rPr lang="en-US" dirty="0"/>
              <a:t>Pitch in area between batters box and strike zone</a:t>
            </a:r>
          </a:p>
          <a:p>
            <a:pPr lvl="1"/>
            <a:r>
              <a:rPr lang="en-US" dirty="0"/>
              <a:t>Attempt is necessary</a:t>
            </a:r>
          </a:p>
          <a:p>
            <a:r>
              <a:rPr lang="en-US" dirty="0"/>
              <a:t>Pitch is in the strike zone</a:t>
            </a:r>
          </a:p>
          <a:p>
            <a:pPr lvl="1"/>
            <a:r>
              <a:rPr lang="en-US" dirty="0"/>
              <a:t>Attempt is necessary; regardless, dead ball, strike</a:t>
            </a:r>
          </a:p>
        </p:txBody>
      </p:sp>
    </p:spTree>
    <p:extLst>
      <p:ext uri="{BB962C8B-B14F-4D97-AF65-F5344CB8AC3E}">
        <p14:creationId xmlns:p14="http://schemas.microsoft.com/office/powerpoint/2010/main" val="271673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Point of Emphasis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Keep Coaches Inside Dugout</a:t>
            </a:r>
          </a:p>
          <a:p>
            <a:r>
              <a:rPr lang="en-US" dirty="0"/>
              <a:t>Applies to all non-playing personnel</a:t>
            </a:r>
          </a:p>
          <a:p>
            <a:r>
              <a:rPr lang="en-US" dirty="0"/>
              <a:t>Watch throughout the game</a:t>
            </a:r>
          </a:p>
          <a:p>
            <a:r>
              <a:rPr lang="en-US" dirty="0"/>
              <a:t>Penalty </a:t>
            </a:r>
          </a:p>
          <a:p>
            <a:pPr lvl="1"/>
            <a:r>
              <a:rPr lang="en-US" dirty="0"/>
              <a:t>Warning</a:t>
            </a:r>
          </a:p>
          <a:p>
            <a:pPr lvl="1"/>
            <a:r>
              <a:rPr lang="en-US" dirty="0"/>
              <a:t>Bench restriction if persists</a:t>
            </a:r>
          </a:p>
        </p:txBody>
      </p:sp>
    </p:spTree>
    <p:extLst>
      <p:ext uri="{BB962C8B-B14F-4D97-AF65-F5344CB8AC3E}">
        <p14:creationId xmlns:p14="http://schemas.microsoft.com/office/powerpoint/2010/main" val="218032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Point of Emphasis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Courtesy Runner Used in Top of 1</a:t>
            </a:r>
            <a:r>
              <a:rPr lang="en-US" sz="2400" b="1" baseline="30000" dirty="0"/>
              <a:t>st</a:t>
            </a:r>
            <a:r>
              <a:rPr lang="en-US" sz="2400" b="1" dirty="0"/>
              <a:t> Inning</a:t>
            </a:r>
          </a:p>
          <a:p>
            <a:r>
              <a:rPr lang="en-US" dirty="0"/>
              <a:t>If P or C is unable to play her position in the bottom of the 1</a:t>
            </a:r>
            <a:r>
              <a:rPr lang="en-US" baseline="30000" dirty="0"/>
              <a:t>st</a:t>
            </a:r>
            <a:r>
              <a:rPr lang="en-US" dirty="0"/>
              <a:t> inning, Courtesy Runner becomes a charged sub for that player in the top of 1</a:t>
            </a:r>
            <a:r>
              <a:rPr lang="en-US" baseline="30000" dirty="0"/>
              <a:t>st</a:t>
            </a:r>
            <a:r>
              <a:rPr lang="en-US" dirty="0"/>
              <a:t>.</a:t>
            </a:r>
          </a:p>
          <a:p>
            <a:r>
              <a:rPr lang="en-US" dirty="0"/>
              <a:t>Sub and re-entry rules now applied to these players</a:t>
            </a:r>
          </a:p>
        </p:txBody>
      </p:sp>
    </p:spTree>
    <p:extLst>
      <p:ext uri="{BB962C8B-B14F-4D97-AF65-F5344CB8AC3E}">
        <p14:creationId xmlns:p14="http://schemas.microsoft.com/office/powerpoint/2010/main" val="761466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Clarifications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Wrist Play Cards </a:t>
            </a:r>
          </a:p>
          <a:p>
            <a:r>
              <a:rPr lang="en-US" dirty="0"/>
              <a:t>Defined as equipment (not uniform)</a:t>
            </a:r>
          </a:p>
          <a:p>
            <a:pPr lvl="1"/>
            <a:r>
              <a:rPr lang="en-US" dirty="0"/>
              <a:t>Do not need to be same color for all teammates</a:t>
            </a:r>
          </a:p>
          <a:p>
            <a:r>
              <a:rPr lang="en-US" dirty="0"/>
              <a:t>Solid Color – any color but optic yellow</a:t>
            </a:r>
          </a:p>
          <a:p>
            <a:r>
              <a:rPr lang="en-US" dirty="0"/>
              <a:t>Inserted card not subject to rule</a:t>
            </a:r>
          </a:p>
          <a:p>
            <a:r>
              <a:rPr lang="en-US" dirty="0"/>
              <a:t>Must be worn on wrist (pitcher: non-throwing arm)</a:t>
            </a:r>
          </a:p>
          <a:p>
            <a:r>
              <a:rPr lang="en-US" dirty="0"/>
              <a:t>If judged to be distracting – ask pitcher to adjust</a:t>
            </a:r>
          </a:p>
        </p:txBody>
      </p:sp>
    </p:spTree>
    <p:extLst>
      <p:ext uri="{BB962C8B-B14F-4D97-AF65-F5344CB8AC3E}">
        <p14:creationId xmlns:p14="http://schemas.microsoft.com/office/powerpoint/2010/main" val="1390242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7EA2D-844A-4A3A-97DF-B4105856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NFHS Clarifications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EC12A-96A3-4179-923A-9992971DD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Prohibition of Tobacco Products expanded to include e-cigarette products</a:t>
            </a:r>
          </a:p>
          <a:p>
            <a:r>
              <a:rPr lang="en-US" dirty="0"/>
              <a:t>Remember – this rule applies to umpires</a:t>
            </a:r>
          </a:p>
          <a:p>
            <a:r>
              <a:rPr lang="en-US" dirty="0"/>
              <a:t>Public laws prohibit smoking on school grounds</a:t>
            </a:r>
          </a:p>
        </p:txBody>
      </p:sp>
    </p:spTree>
    <p:extLst>
      <p:ext uri="{BB962C8B-B14F-4D97-AF65-F5344CB8AC3E}">
        <p14:creationId xmlns:p14="http://schemas.microsoft.com/office/powerpoint/2010/main" val="172472048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228</TotalTime>
  <Words>858</Words>
  <Application>Microsoft Office PowerPoint</Application>
  <PresentationFormat>Widescreen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Corbel</vt:lpstr>
      <vt:lpstr>Wingdings 2</vt:lpstr>
      <vt:lpstr>Frame</vt:lpstr>
      <vt:lpstr>Rules Changes, Clarifications POEs</vt:lpstr>
      <vt:lpstr>2018 NFHS Rules Change</vt:lpstr>
      <vt:lpstr>2018 NFHS Rules Changes </vt:lpstr>
      <vt:lpstr>2018 NFHS Rules Changes</vt:lpstr>
      <vt:lpstr>2018 NFHS Point of Emphasis</vt:lpstr>
      <vt:lpstr>2018 NFHS Point of Emphasis</vt:lpstr>
      <vt:lpstr>2018 NFHS Point of Emphasis</vt:lpstr>
      <vt:lpstr>2018 NFHS Clarifications</vt:lpstr>
      <vt:lpstr>2018 NFHS Clarifications</vt:lpstr>
      <vt:lpstr>2018 NFHS Clarifications</vt:lpstr>
      <vt:lpstr>2018 NFHS Clarifications</vt:lpstr>
      <vt:lpstr>2018 OHSAA Rules Changes</vt:lpstr>
      <vt:lpstr>2018 OHSAA Rules Changes</vt:lpstr>
      <vt:lpstr>2018 OHSAA POE</vt:lpstr>
      <vt:lpstr>2018 OHSAA POE</vt:lpstr>
      <vt:lpstr>2018 OHSAA POE</vt:lpstr>
      <vt:lpstr>2018 OHSAA POE</vt:lpstr>
      <vt:lpstr>2018 OHSAA POE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Changes, Clarifications POEs</dc:title>
  <dc:creator>Tom Hathaway</dc:creator>
  <cp:lastModifiedBy>Tom Hathaway</cp:lastModifiedBy>
  <cp:revision>15</cp:revision>
  <dcterms:created xsi:type="dcterms:W3CDTF">2018-02-05T14:38:03Z</dcterms:created>
  <dcterms:modified xsi:type="dcterms:W3CDTF">2018-02-05T18:35:10Z</dcterms:modified>
</cp:coreProperties>
</file>