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106"/>
  </p:notesMasterIdLst>
  <p:handoutMasterIdLst>
    <p:handoutMasterId r:id="rId107"/>
  </p:handoutMasterIdLst>
  <p:sldIdLst>
    <p:sldId id="302" r:id="rId2"/>
    <p:sldId id="303" r:id="rId3"/>
    <p:sldId id="304" r:id="rId4"/>
    <p:sldId id="387" r:id="rId5"/>
    <p:sldId id="311" r:id="rId6"/>
    <p:sldId id="313" r:id="rId7"/>
    <p:sldId id="314" r:id="rId8"/>
    <p:sldId id="316" r:id="rId9"/>
    <p:sldId id="385" r:id="rId10"/>
    <p:sldId id="386" r:id="rId11"/>
    <p:sldId id="317" r:id="rId12"/>
    <p:sldId id="319" r:id="rId13"/>
    <p:sldId id="323" r:id="rId14"/>
    <p:sldId id="322" r:id="rId15"/>
    <p:sldId id="324" r:id="rId16"/>
    <p:sldId id="325" r:id="rId17"/>
    <p:sldId id="326" r:id="rId18"/>
    <p:sldId id="328" r:id="rId19"/>
    <p:sldId id="306" r:id="rId20"/>
    <p:sldId id="329" r:id="rId21"/>
    <p:sldId id="389" r:id="rId22"/>
    <p:sldId id="256" r:id="rId23"/>
    <p:sldId id="258" r:id="rId24"/>
    <p:sldId id="261" r:id="rId25"/>
    <p:sldId id="263" r:id="rId26"/>
    <p:sldId id="265" r:id="rId27"/>
    <p:sldId id="266" r:id="rId28"/>
    <p:sldId id="271" r:id="rId29"/>
    <p:sldId id="287" r:id="rId30"/>
    <p:sldId id="288" r:id="rId31"/>
    <p:sldId id="273" r:id="rId32"/>
    <p:sldId id="289" r:id="rId33"/>
    <p:sldId id="290" r:id="rId34"/>
    <p:sldId id="291" r:id="rId35"/>
    <p:sldId id="275" r:id="rId36"/>
    <p:sldId id="276" r:id="rId37"/>
    <p:sldId id="277" r:id="rId38"/>
    <p:sldId id="294" r:id="rId39"/>
    <p:sldId id="295" r:id="rId40"/>
    <p:sldId id="296" r:id="rId41"/>
    <p:sldId id="297" r:id="rId42"/>
    <p:sldId id="298" r:id="rId43"/>
    <p:sldId id="299" r:id="rId44"/>
    <p:sldId id="278" r:id="rId45"/>
    <p:sldId id="279" r:id="rId46"/>
    <p:sldId id="281" r:id="rId47"/>
    <p:sldId id="309" r:id="rId48"/>
    <p:sldId id="282" r:id="rId49"/>
    <p:sldId id="390" r:id="rId50"/>
    <p:sldId id="331" r:id="rId51"/>
    <p:sldId id="332" r:id="rId52"/>
    <p:sldId id="333" r:id="rId53"/>
    <p:sldId id="334" r:id="rId54"/>
    <p:sldId id="335" r:id="rId55"/>
    <p:sldId id="336" r:id="rId56"/>
    <p:sldId id="337" r:id="rId57"/>
    <p:sldId id="338" r:id="rId58"/>
    <p:sldId id="339" r:id="rId59"/>
    <p:sldId id="340" r:id="rId60"/>
    <p:sldId id="341" r:id="rId61"/>
    <p:sldId id="342" r:id="rId62"/>
    <p:sldId id="343" r:id="rId63"/>
    <p:sldId id="344" r:id="rId64"/>
    <p:sldId id="345" r:id="rId65"/>
    <p:sldId id="346" r:id="rId66"/>
    <p:sldId id="347" r:id="rId67"/>
    <p:sldId id="348" r:id="rId68"/>
    <p:sldId id="349" r:id="rId69"/>
    <p:sldId id="350" r:id="rId70"/>
    <p:sldId id="351" r:id="rId71"/>
    <p:sldId id="352" r:id="rId72"/>
    <p:sldId id="353" r:id="rId73"/>
    <p:sldId id="354" r:id="rId74"/>
    <p:sldId id="355" r:id="rId75"/>
    <p:sldId id="356" r:id="rId76"/>
    <p:sldId id="357" r:id="rId77"/>
    <p:sldId id="358" r:id="rId78"/>
    <p:sldId id="359" r:id="rId79"/>
    <p:sldId id="360" r:id="rId80"/>
    <p:sldId id="361" r:id="rId81"/>
    <p:sldId id="362" r:id="rId82"/>
    <p:sldId id="363" r:id="rId83"/>
    <p:sldId id="364" r:id="rId84"/>
    <p:sldId id="365" r:id="rId85"/>
    <p:sldId id="366" r:id="rId86"/>
    <p:sldId id="367" r:id="rId87"/>
    <p:sldId id="391" r:id="rId88"/>
    <p:sldId id="370" r:id="rId89"/>
    <p:sldId id="371" r:id="rId90"/>
    <p:sldId id="372" r:id="rId91"/>
    <p:sldId id="373" r:id="rId92"/>
    <p:sldId id="374" r:id="rId93"/>
    <p:sldId id="375" r:id="rId94"/>
    <p:sldId id="376" r:id="rId95"/>
    <p:sldId id="377" r:id="rId96"/>
    <p:sldId id="378" r:id="rId97"/>
    <p:sldId id="379" r:id="rId98"/>
    <p:sldId id="380" r:id="rId99"/>
    <p:sldId id="381" r:id="rId100"/>
    <p:sldId id="382" r:id="rId101"/>
    <p:sldId id="383" r:id="rId102"/>
    <p:sldId id="384" r:id="rId103"/>
    <p:sldId id="301" r:id="rId104"/>
    <p:sldId id="368" r:id="rId105"/>
  </p:sldIdLst>
  <p:sldSz cx="9144000" cy="6858000" type="screen4x3"/>
  <p:notesSz cx="6858000" cy="9144000"/>
  <p:custDataLst>
    <p:tags r:id="rId108"/>
  </p:custData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9" autoAdjust="0"/>
    <p:restoredTop sz="91871" autoAdjust="0"/>
  </p:normalViewPr>
  <p:slideViewPr>
    <p:cSldViewPr>
      <p:cViewPr varScale="1">
        <p:scale>
          <a:sx n="84" d="100"/>
          <a:sy n="84" d="100"/>
        </p:scale>
        <p:origin x="764" y="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00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handoutMaster" Target="handoutMasters/handout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3D324FD-58EC-44CC-B685-F0A6A92DED8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200">
                <a:latin typeface="Arial" charset="0"/>
                <a:cs typeface="+mn-cs"/>
              </a:defRPr>
            </a:lvl1pPr>
          </a:lstStyle>
          <a:p>
            <a:pPr>
              <a:defRPr/>
            </a:pPr>
            <a:endParaRPr lang="en-US"/>
          </a:p>
        </p:txBody>
      </p:sp>
      <p:sp>
        <p:nvSpPr>
          <p:cNvPr id="3" name="Date Placeholder 2">
            <a:extLst>
              <a:ext uri="{FF2B5EF4-FFF2-40B4-BE49-F238E27FC236}">
                <a16:creationId xmlns:a16="http://schemas.microsoft.com/office/drawing/2014/main" id="{C2A34BC5-EEE8-4241-83D9-0A74ADA29393}"/>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0" hangingPunct="0">
              <a:defRPr sz="1200" smtClean="0">
                <a:latin typeface="Arial" charset="0"/>
                <a:cs typeface="+mn-cs"/>
              </a:defRPr>
            </a:lvl1pPr>
          </a:lstStyle>
          <a:p>
            <a:pPr>
              <a:defRPr/>
            </a:pPr>
            <a:fld id="{C25B3601-3254-4F2B-B6DC-0BF748EE737D}" type="datetimeFigureOut">
              <a:rPr lang="en-US"/>
              <a:pPr>
                <a:defRPr/>
              </a:pPr>
              <a:t>2/17/2018</a:t>
            </a:fld>
            <a:endParaRPr lang="en-US"/>
          </a:p>
        </p:txBody>
      </p:sp>
      <p:sp>
        <p:nvSpPr>
          <p:cNvPr id="4" name="Footer Placeholder 3">
            <a:extLst>
              <a:ext uri="{FF2B5EF4-FFF2-40B4-BE49-F238E27FC236}">
                <a16:creationId xmlns:a16="http://schemas.microsoft.com/office/drawing/2014/main" id="{C0140B5F-7887-48E7-ADA3-027F9A1140F4}"/>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0" hangingPunct="0">
              <a:defRPr sz="1200">
                <a:latin typeface="Arial" charset="0"/>
                <a:cs typeface="+mn-cs"/>
              </a:defRPr>
            </a:lvl1pPr>
          </a:lstStyle>
          <a:p>
            <a:pPr>
              <a:defRPr/>
            </a:pPr>
            <a:endParaRPr lang="en-US"/>
          </a:p>
        </p:txBody>
      </p:sp>
      <p:sp>
        <p:nvSpPr>
          <p:cNvPr id="5" name="Slide Number Placeholder 4">
            <a:extLst>
              <a:ext uri="{FF2B5EF4-FFF2-40B4-BE49-F238E27FC236}">
                <a16:creationId xmlns:a16="http://schemas.microsoft.com/office/drawing/2014/main" id="{66755D33-9D35-4C4F-8B73-A21170C3E702}"/>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a:lvl1pPr>
          </a:lstStyle>
          <a:p>
            <a:fld id="{9D4514BB-6CF6-4D35-A1CF-D42B5E0C84BC}"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1EBBF374-2F87-46BD-B7EB-EB34675DF831}"/>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cs typeface="+mn-cs"/>
              </a:defRPr>
            </a:lvl1pPr>
          </a:lstStyle>
          <a:p>
            <a:pPr>
              <a:defRPr/>
            </a:pPr>
            <a:endParaRPr lang="en-US"/>
          </a:p>
        </p:txBody>
      </p:sp>
      <p:sp>
        <p:nvSpPr>
          <p:cNvPr id="3075" name="Rectangle 3">
            <a:extLst>
              <a:ext uri="{FF2B5EF4-FFF2-40B4-BE49-F238E27FC236}">
                <a16:creationId xmlns:a16="http://schemas.microsoft.com/office/drawing/2014/main" id="{CC2044B3-0B5D-4F4F-8B6A-0393806CABCC}"/>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22532" name="Rectangle 4">
            <a:extLst>
              <a:ext uri="{FF2B5EF4-FFF2-40B4-BE49-F238E27FC236}">
                <a16:creationId xmlns:a16="http://schemas.microsoft.com/office/drawing/2014/main" id="{C3BE3F66-1024-4A58-B964-67F9E649125F}"/>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AF6153AC-D1BC-4D9A-A350-45FB28182F06}"/>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6C21BC45-2572-4C88-BBF3-817D18916767}"/>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cs typeface="+mn-cs"/>
              </a:defRPr>
            </a:lvl1pPr>
          </a:lstStyle>
          <a:p>
            <a:pPr>
              <a:defRPr/>
            </a:pPr>
            <a:endParaRPr lang="en-US"/>
          </a:p>
        </p:txBody>
      </p:sp>
      <p:sp>
        <p:nvSpPr>
          <p:cNvPr id="3079" name="Rectangle 7">
            <a:extLst>
              <a:ext uri="{FF2B5EF4-FFF2-40B4-BE49-F238E27FC236}">
                <a16:creationId xmlns:a16="http://schemas.microsoft.com/office/drawing/2014/main" id="{67D658A8-8E6B-4AF2-AB9A-D8AC396C534B}"/>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8AD8AA4-A6C6-4E77-8E8D-92F08DB4F3A8}"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a:p>
        </p:txBody>
      </p:sp>
      <p:sp>
        <p:nvSpPr>
          <p:cNvPr id="10244" name="Slide Number Placeholder 3"/>
          <p:cNvSpPr>
            <a:spLocks noGrp="1"/>
          </p:cNvSpPr>
          <p:nvPr>
            <p:ph type="sldNum" sz="quarter" idx="5"/>
          </p:nvPr>
        </p:nvSpPr>
        <p:spPr bwMode="auto">
          <a:noFill/>
          <a:ln>
            <a:miter lim="800000"/>
            <a:headEnd/>
            <a:tailEnd/>
          </a:ln>
        </p:spPr>
        <p:txBody>
          <a:bodyPr/>
          <a:lstStyle/>
          <a:p>
            <a:fld id="{C2939CA4-0D04-44A0-AB25-1A350E3963D3}" type="slidenum">
              <a:rPr lang="en-US" altLang="en-US"/>
              <a:pPr/>
              <a:t>1</a:t>
            </a:fld>
            <a:endParaRPr lang="en-US" altLang="en-US"/>
          </a:p>
        </p:txBody>
      </p:sp>
    </p:spTree>
    <p:extLst>
      <p:ext uri="{BB962C8B-B14F-4D97-AF65-F5344CB8AC3E}">
        <p14:creationId xmlns:p14="http://schemas.microsoft.com/office/powerpoint/2010/main" val="691218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B003E06C-583D-404D-8DE3-9690FB6BAAD0}" type="slidenum">
              <a:rPr lang="en-US" smtClean="0"/>
              <a:pPr/>
              <a:t>12</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10951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8E7D05CF-0715-4DA4-8796-BC3986AAA887}" type="slidenum">
              <a:rPr lang="en-US" smtClean="0"/>
              <a:pPr/>
              <a:t>13</a:t>
            </a:fld>
            <a:endParaRPr 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68699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2A5A3B95-966B-432D-A864-035BA2C0714E}" type="slidenum">
              <a:rPr lang="en-US" smtClean="0"/>
              <a:pPr/>
              <a:t>14</a:t>
            </a:fld>
            <a:endParaRPr 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80358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9202C5CB-0A32-478E-9784-BAC2D11C7F7E}" type="slidenum">
              <a:rPr lang="en-US" smtClean="0"/>
              <a:pPr/>
              <a:t>15</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74650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0E5926D8-87B2-4FEB-B531-6BF408F71932}" type="slidenum">
              <a:rPr lang="en-US" smtClean="0"/>
              <a:pPr/>
              <a:t>16</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187122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5D7DB0CC-8087-40CC-AE45-1EDEB08F39B8}" type="slidenum">
              <a:rPr lang="en-US" smtClean="0"/>
              <a:pPr/>
              <a:t>17</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1143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489B92D7-495B-45DF-9A26-9C86A69B4A96}" type="slidenum">
              <a:rPr lang="en-US" smtClean="0"/>
              <a:pPr/>
              <a:t>18</a:t>
            </a:fld>
            <a:endParaRPr 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84472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a:p>
        </p:txBody>
      </p:sp>
      <p:sp>
        <p:nvSpPr>
          <p:cNvPr id="20484" name="Slide Number Placeholder 3"/>
          <p:cNvSpPr>
            <a:spLocks noGrp="1"/>
          </p:cNvSpPr>
          <p:nvPr>
            <p:ph type="sldNum" sz="quarter" idx="5"/>
          </p:nvPr>
        </p:nvSpPr>
        <p:spPr bwMode="auto">
          <a:noFill/>
          <a:ln>
            <a:miter lim="800000"/>
            <a:headEnd/>
            <a:tailEnd/>
          </a:ln>
        </p:spPr>
        <p:txBody>
          <a:bodyPr/>
          <a:lstStyle/>
          <a:p>
            <a:fld id="{8413D632-856A-434C-977C-8B5CA3581051}" type="slidenum">
              <a:rPr lang="en-US" altLang="en-US"/>
              <a:pPr/>
              <a:t>19</a:t>
            </a:fld>
            <a:endParaRPr lang="en-US" altLang="en-US"/>
          </a:p>
        </p:txBody>
      </p:sp>
    </p:spTree>
    <p:extLst>
      <p:ext uri="{BB962C8B-B14F-4D97-AF65-F5344CB8AC3E}">
        <p14:creationId xmlns:p14="http://schemas.microsoft.com/office/powerpoint/2010/main" val="600159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1D638A99-3037-49FD-93B8-10B3987ED1D6}" type="slidenum">
              <a:rPr lang="en-US" smtClean="0"/>
              <a:pPr/>
              <a:t>20</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046345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a:p>
        </p:txBody>
      </p:sp>
      <p:sp>
        <p:nvSpPr>
          <p:cNvPr id="10244" name="Slide Number Placeholder 3"/>
          <p:cNvSpPr>
            <a:spLocks noGrp="1"/>
          </p:cNvSpPr>
          <p:nvPr>
            <p:ph type="sldNum" sz="quarter" idx="5"/>
          </p:nvPr>
        </p:nvSpPr>
        <p:spPr bwMode="auto">
          <a:noFill/>
          <a:ln>
            <a:miter lim="800000"/>
            <a:headEnd/>
            <a:tailEnd/>
          </a:ln>
        </p:spPr>
        <p:txBody>
          <a:bodyPr/>
          <a:lstStyle/>
          <a:p>
            <a:fld id="{C2939CA4-0D04-44A0-AB25-1A350E3963D3}" type="slidenum">
              <a:rPr lang="en-US" altLang="en-US"/>
              <a:pPr/>
              <a:t>21</a:t>
            </a:fld>
            <a:endParaRPr lang="en-US" altLang="en-US"/>
          </a:p>
        </p:txBody>
      </p:sp>
    </p:spTree>
    <p:extLst>
      <p:ext uri="{BB962C8B-B14F-4D97-AF65-F5344CB8AC3E}">
        <p14:creationId xmlns:p14="http://schemas.microsoft.com/office/powerpoint/2010/main" val="3328463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a:p>
        </p:txBody>
      </p:sp>
      <p:sp>
        <p:nvSpPr>
          <p:cNvPr id="12292" name="Slide Number Placeholder 3"/>
          <p:cNvSpPr>
            <a:spLocks noGrp="1"/>
          </p:cNvSpPr>
          <p:nvPr>
            <p:ph type="sldNum" sz="quarter" idx="5"/>
          </p:nvPr>
        </p:nvSpPr>
        <p:spPr bwMode="auto">
          <a:noFill/>
          <a:ln>
            <a:miter lim="800000"/>
            <a:headEnd/>
            <a:tailEnd/>
          </a:ln>
        </p:spPr>
        <p:txBody>
          <a:bodyPr/>
          <a:lstStyle/>
          <a:p>
            <a:fld id="{6FE52495-C695-4C23-A5CB-27A4011CBB88}" type="slidenum">
              <a:rPr lang="en-US" altLang="en-US"/>
              <a:pPr/>
              <a:t>2</a:t>
            </a:fld>
            <a:endParaRPr lang="en-US" altLang="en-US"/>
          </a:p>
        </p:txBody>
      </p:sp>
    </p:spTree>
    <p:extLst>
      <p:ext uri="{BB962C8B-B14F-4D97-AF65-F5344CB8AC3E}">
        <p14:creationId xmlns:p14="http://schemas.microsoft.com/office/powerpoint/2010/main" val="3633247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F56CD939-886C-45A3-B067-103705DB6E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a:solidFill>
                  <a:schemeClr val="tx1"/>
                </a:solidFill>
                <a:latin typeface="Arial" panose="020B0604020202020204" pitchFamily="34" charset="0"/>
              </a:defRPr>
            </a:lvl1pPr>
            <a:lvl2pPr marL="742950" indent="-285750" algn="ctr" eaLnBrk="0" hangingPunct="0">
              <a:defRPr>
                <a:solidFill>
                  <a:schemeClr val="tx1"/>
                </a:solidFill>
                <a:latin typeface="Arial" panose="020B0604020202020204" pitchFamily="34" charset="0"/>
              </a:defRPr>
            </a:lvl2pPr>
            <a:lvl3pPr marL="1143000" indent="-228600" algn="ctr" eaLnBrk="0" hangingPunct="0">
              <a:defRPr>
                <a:solidFill>
                  <a:schemeClr val="tx1"/>
                </a:solidFill>
                <a:latin typeface="Arial" panose="020B0604020202020204" pitchFamily="34" charset="0"/>
              </a:defRPr>
            </a:lvl3pPr>
            <a:lvl4pPr marL="1600200" indent="-228600" algn="ctr" eaLnBrk="0" hangingPunct="0">
              <a:defRPr>
                <a:solidFill>
                  <a:schemeClr val="tx1"/>
                </a:solidFill>
                <a:latin typeface="Arial" panose="020B0604020202020204" pitchFamily="34" charset="0"/>
              </a:defRPr>
            </a:lvl4pPr>
            <a:lvl5pPr marL="2057400" indent="-228600" algn="ctr"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5177A0C-45E1-459A-BADE-4DD63EA9D332}" type="slidenum">
              <a:rPr lang="en-US" altLang="en-US"/>
              <a:pPr algn="r" eaLnBrk="1" hangingPunct="1"/>
              <a:t>22</a:t>
            </a:fld>
            <a:endParaRPr lang="en-US" altLang="en-US"/>
          </a:p>
        </p:txBody>
      </p:sp>
      <p:sp>
        <p:nvSpPr>
          <p:cNvPr id="23555" name="Rectangle 2">
            <a:extLst>
              <a:ext uri="{FF2B5EF4-FFF2-40B4-BE49-F238E27FC236}">
                <a16:creationId xmlns:a16="http://schemas.microsoft.com/office/drawing/2014/main" id="{DC8FB6E4-C1EC-4209-B35D-02A216C07E6F}"/>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B403AF2A-BF5B-4AD0-8256-6B083A58D4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ED452CE4-ACAE-4008-B649-B6079D8CC3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a:solidFill>
                  <a:schemeClr val="tx1"/>
                </a:solidFill>
                <a:latin typeface="Arial" panose="020B0604020202020204" pitchFamily="34" charset="0"/>
              </a:defRPr>
            </a:lvl1pPr>
            <a:lvl2pPr marL="742950" indent="-285750" algn="ctr" eaLnBrk="0" hangingPunct="0">
              <a:defRPr>
                <a:solidFill>
                  <a:schemeClr val="tx1"/>
                </a:solidFill>
                <a:latin typeface="Arial" panose="020B0604020202020204" pitchFamily="34" charset="0"/>
              </a:defRPr>
            </a:lvl2pPr>
            <a:lvl3pPr marL="1143000" indent="-228600" algn="ctr" eaLnBrk="0" hangingPunct="0">
              <a:defRPr>
                <a:solidFill>
                  <a:schemeClr val="tx1"/>
                </a:solidFill>
                <a:latin typeface="Arial" panose="020B0604020202020204" pitchFamily="34" charset="0"/>
              </a:defRPr>
            </a:lvl3pPr>
            <a:lvl4pPr marL="1600200" indent="-228600" algn="ctr" eaLnBrk="0" hangingPunct="0">
              <a:defRPr>
                <a:solidFill>
                  <a:schemeClr val="tx1"/>
                </a:solidFill>
                <a:latin typeface="Arial" panose="020B0604020202020204" pitchFamily="34" charset="0"/>
              </a:defRPr>
            </a:lvl4pPr>
            <a:lvl5pPr marL="2057400" indent="-228600" algn="ctr"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17E263B-56A3-4152-8C6E-58318BFEFB50}" type="slidenum">
              <a:rPr lang="en-US" altLang="en-US"/>
              <a:pPr algn="r" eaLnBrk="1" hangingPunct="1"/>
              <a:t>23</a:t>
            </a:fld>
            <a:endParaRPr lang="en-US" altLang="en-US"/>
          </a:p>
        </p:txBody>
      </p:sp>
      <p:sp>
        <p:nvSpPr>
          <p:cNvPr id="24579" name="Rectangle 2">
            <a:extLst>
              <a:ext uri="{FF2B5EF4-FFF2-40B4-BE49-F238E27FC236}">
                <a16:creationId xmlns:a16="http://schemas.microsoft.com/office/drawing/2014/main" id="{005A6B3F-045F-4D0E-9A98-BF76FE356232}"/>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7055C8BC-3EF0-491C-B22E-194BA69A0D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Square up to plate </a:t>
            </a:r>
          </a:p>
          <a:p>
            <a:pPr eaLnBrk="1" hangingPunct="1"/>
            <a:r>
              <a:rPr lang="en-US" altLang="en-US" dirty="0"/>
              <a:t>Watch pitcher</a:t>
            </a:r>
          </a:p>
          <a:p>
            <a:pPr eaLnBrk="1" hangingPunct="1"/>
            <a:r>
              <a:rPr lang="en-US" altLang="en-US" dirty="0"/>
              <a:t>See Pitcher, Plate, Runner(s)</a:t>
            </a:r>
          </a:p>
          <a:p>
            <a:pPr eaLnBrk="1" hangingPunct="1"/>
            <a:r>
              <a:rPr lang="en-US" altLang="en-US" dirty="0"/>
              <a:t>Observe/Call Illegal Pitch</a:t>
            </a:r>
          </a:p>
          <a:p>
            <a:pPr eaLnBrk="1" hangingPunct="1"/>
            <a:endParaRPr lang="en-US" altLang="en-US" dirty="0">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AB9FFBE2-A147-44ED-96AF-E013D5E4D4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a:solidFill>
                  <a:schemeClr val="tx1"/>
                </a:solidFill>
                <a:latin typeface="Arial" panose="020B0604020202020204" pitchFamily="34" charset="0"/>
              </a:defRPr>
            </a:lvl1pPr>
            <a:lvl2pPr marL="742950" indent="-285750" algn="ctr" eaLnBrk="0" hangingPunct="0">
              <a:defRPr>
                <a:solidFill>
                  <a:schemeClr val="tx1"/>
                </a:solidFill>
                <a:latin typeface="Arial" panose="020B0604020202020204" pitchFamily="34" charset="0"/>
              </a:defRPr>
            </a:lvl2pPr>
            <a:lvl3pPr marL="1143000" indent="-228600" algn="ctr" eaLnBrk="0" hangingPunct="0">
              <a:defRPr>
                <a:solidFill>
                  <a:schemeClr val="tx1"/>
                </a:solidFill>
                <a:latin typeface="Arial" panose="020B0604020202020204" pitchFamily="34" charset="0"/>
              </a:defRPr>
            </a:lvl3pPr>
            <a:lvl4pPr marL="1600200" indent="-228600" algn="ctr" eaLnBrk="0" hangingPunct="0">
              <a:defRPr>
                <a:solidFill>
                  <a:schemeClr val="tx1"/>
                </a:solidFill>
                <a:latin typeface="Arial" panose="020B0604020202020204" pitchFamily="34" charset="0"/>
              </a:defRPr>
            </a:lvl4pPr>
            <a:lvl5pPr marL="2057400" indent="-228600" algn="ctr"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695DB3B-B511-4941-9CA8-3960F40CF4F4}" type="slidenum">
              <a:rPr lang="en-US" altLang="en-US"/>
              <a:pPr algn="r" eaLnBrk="1" hangingPunct="1"/>
              <a:t>24</a:t>
            </a:fld>
            <a:endParaRPr lang="en-US" altLang="en-US"/>
          </a:p>
        </p:txBody>
      </p:sp>
      <p:sp>
        <p:nvSpPr>
          <p:cNvPr id="26627" name="Rectangle 2">
            <a:extLst>
              <a:ext uri="{FF2B5EF4-FFF2-40B4-BE49-F238E27FC236}">
                <a16:creationId xmlns:a16="http://schemas.microsoft.com/office/drawing/2014/main" id="{02E735AC-53B2-4622-9AA3-C23AB5AB53F8}"/>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45CAEC85-86E8-4810-8535-0DA7996DC7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Force Plays vs. Tag Plays – Leading Edge</a:t>
            </a:r>
          </a:p>
          <a:p>
            <a:pPr eaLnBrk="1" hangingPunct="1"/>
            <a:endParaRPr lang="en-US" altLang="en-US" dirty="0">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1429FACF-89B8-44DB-B61E-4D6A2A1DB8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a:solidFill>
                  <a:schemeClr val="tx1"/>
                </a:solidFill>
                <a:latin typeface="Arial" panose="020B0604020202020204" pitchFamily="34" charset="0"/>
              </a:defRPr>
            </a:lvl1pPr>
            <a:lvl2pPr marL="742950" indent="-285750" algn="ctr" eaLnBrk="0" hangingPunct="0">
              <a:defRPr>
                <a:solidFill>
                  <a:schemeClr val="tx1"/>
                </a:solidFill>
                <a:latin typeface="Arial" panose="020B0604020202020204" pitchFamily="34" charset="0"/>
              </a:defRPr>
            </a:lvl2pPr>
            <a:lvl3pPr marL="1143000" indent="-228600" algn="ctr" eaLnBrk="0" hangingPunct="0">
              <a:defRPr>
                <a:solidFill>
                  <a:schemeClr val="tx1"/>
                </a:solidFill>
                <a:latin typeface="Arial" panose="020B0604020202020204" pitchFamily="34" charset="0"/>
              </a:defRPr>
            </a:lvl3pPr>
            <a:lvl4pPr marL="1600200" indent="-228600" algn="ctr" eaLnBrk="0" hangingPunct="0">
              <a:defRPr>
                <a:solidFill>
                  <a:schemeClr val="tx1"/>
                </a:solidFill>
                <a:latin typeface="Arial" panose="020B0604020202020204" pitchFamily="34" charset="0"/>
              </a:defRPr>
            </a:lvl4pPr>
            <a:lvl5pPr marL="2057400" indent="-228600" algn="ctr"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71BE7CF3-CE84-422C-92B1-C9AC2301C31B}" type="slidenum">
              <a:rPr lang="en-US" altLang="en-US"/>
              <a:pPr algn="r" eaLnBrk="1" hangingPunct="1"/>
              <a:t>25</a:t>
            </a:fld>
            <a:endParaRPr lang="en-US" altLang="en-US"/>
          </a:p>
        </p:txBody>
      </p:sp>
      <p:sp>
        <p:nvSpPr>
          <p:cNvPr id="28675" name="Rectangle 2">
            <a:extLst>
              <a:ext uri="{FF2B5EF4-FFF2-40B4-BE49-F238E27FC236}">
                <a16:creationId xmlns:a16="http://schemas.microsoft.com/office/drawing/2014/main" id="{3771A381-5708-4430-82DE-6FBAB428B04F}"/>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4C5B7771-0887-4C0B-9118-2B965BCAA4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8BE2E452-E100-446D-A885-8AE168B853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a:solidFill>
                  <a:schemeClr val="tx1"/>
                </a:solidFill>
                <a:latin typeface="Arial" panose="020B0604020202020204" pitchFamily="34" charset="0"/>
              </a:defRPr>
            </a:lvl1pPr>
            <a:lvl2pPr marL="742950" indent="-285750" algn="ctr" eaLnBrk="0" hangingPunct="0">
              <a:defRPr>
                <a:solidFill>
                  <a:schemeClr val="tx1"/>
                </a:solidFill>
                <a:latin typeface="Arial" panose="020B0604020202020204" pitchFamily="34" charset="0"/>
              </a:defRPr>
            </a:lvl2pPr>
            <a:lvl3pPr marL="1143000" indent="-228600" algn="ctr" eaLnBrk="0" hangingPunct="0">
              <a:defRPr>
                <a:solidFill>
                  <a:schemeClr val="tx1"/>
                </a:solidFill>
                <a:latin typeface="Arial" panose="020B0604020202020204" pitchFamily="34" charset="0"/>
              </a:defRPr>
            </a:lvl3pPr>
            <a:lvl4pPr marL="1600200" indent="-228600" algn="ctr" eaLnBrk="0" hangingPunct="0">
              <a:defRPr>
                <a:solidFill>
                  <a:schemeClr val="tx1"/>
                </a:solidFill>
                <a:latin typeface="Arial" panose="020B0604020202020204" pitchFamily="34" charset="0"/>
              </a:defRPr>
            </a:lvl4pPr>
            <a:lvl5pPr marL="2057400" indent="-228600" algn="ctr"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3936E8E-903B-4E67-AB36-C6C2F61B9D9E}" type="slidenum">
              <a:rPr lang="en-US" altLang="en-US"/>
              <a:pPr algn="r" eaLnBrk="1" hangingPunct="1"/>
              <a:t>26</a:t>
            </a:fld>
            <a:endParaRPr lang="en-US" altLang="en-US"/>
          </a:p>
        </p:txBody>
      </p:sp>
      <p:sp>
        <p:nvSpPr>
          <p:cNvPr id="30723" name="Rectangle 2">
            <a:extLst>
              <a:ext uri="{FF2B5EF4-FFF2-40B4-BE49-F238E27FC236}">
                <a16:creationId xmlns:a16="http://schemas.microsoft.com/office/drawing/2014/main" id="{7B8B1340-417E-4D37-B215-948141CD2751}"/>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EECCE854-DC24-46E1-9EE4-5B5DAF09C7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68B14A88-B9FA-4735-9820-948BB25081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a:solidFill>
                  <a:schemeClr val="tx1"/>
                </a:solidFill>
                <a:latin typeface="Arial" panose="020B0604020202020204" pitchFamily="34" charset="0"/>
              </a:defRPr>
            </a:lvl1pPr>
            <a:lvl2pPr marL="742950" indent="-285750" algn="ctr" eaLnBrk="0" hangingPunct="0">
              <a:defRPr>
                <a:solidFill>
                  <a:schemeClr val="tx1"/>
                </a:solidFill>
                <a:latin typeface="Arial" panose="020B0604020202020204" pitchFamily="34" charset="0"/>
              </a:defRPr>
            </a:lvl2pPr>
            <a:lvl3pPr marL="1143000" indent="-228600" algn="ctr" eaLnBrk="0" hangingPunct="0">
              <a:defRPr>
                <a:solidFill>
                  <a:schemeClr val="tx1"/>
                </a:solidFill>
                <a:latin typeface="Arial" panose="020B0604020202020204" pitchFamily="34" charset="0"/>
              </a:defRPr>
            </a:lvl3pPr>
            <a:lvl4pPr marL="1600200" indent="-228600" algn="ctr" eaLnBrk="0" hangingPunct="0">
              <a:defRPr>
                <a:solidFill>
                  <a:schemeClr val="tx1"/>
                </a:solidFill>
                <a:latin typeface="Arial" panose="020B0604020202020204" pitchFamily="34" charset="0"/>
              </a:defRPr>
            </a:lvl4pPr>
            <a:lvl5pPr marL="2057400" indent="-228600" algn="ctr"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E46C5E2-A47D-4060-A59C-6D6D6DCC7010}" type="slidenum">
              <a:rPr lang="en-US" altLang="en-US"/>
              <a:pPr algn="r" eaLnBrk="1" hangingPunct="1"/>
              <a:t>27</a:t>
            </a:fld>
            <a:endParaRPr lang="en-US" altLang="en-US"/>
          </a:p>
        </p:txBody>
      </p:sp>
      <p:sp>
        <p:nvSpPr>
          <p:cNvPr id="31747" name="Rectangle 2">
            <a:extLst>
              <a:ext uri="{FF2B5EF4-FFF2-40B4-BE49-F238E27FC236}">
                <a16:creationId xmlns:a16="http://schemas.microsoft.com/office/drawing/2014/main" id="{BEEDCE06-D5B4-4BF0-AF2B-4311449C4CBC}"/>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3DB43AD2-3032-4FBE-9B0B-A907926FC3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A60E2A5D-82A5-499E-8CA3-2157C5551C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a:solidFill>
                  <a:schemeClr val="tx1"/>
                </a:solidFill>
                <a:latin typeface="Arial" panose="020B0604020202020204" pitchFamily="34" charset="0"/>
              </a:defRPr>
            </a:lvl1pPr>
            <a:lvl2pPr marL="742950" indent="-285750" algn="ctr" eaLnBrk="0" hangingPunct="0">
              <a:defRPr>
                <a:solidFill>
                  <a:schemeClr val="tx1"/>
                </a:solidFill>
                <a:latin typeface="Arial" panose="020B0604020202020204" pitchFamily="34" charset="0"/>
              </a:defRPr>
            </a:lvl2pPr>
            <a:lvl3pPr marL="1143000" indent="-228600" algn="ctr" eaLnBrk="0" hangingPunct="0">
              <a:defRPr>
                <a:solidFill>
                  <a:schemeClr val="tx1"/>
                </a:solidFill>
                <a:latin typeface="Arial" panose="020B0604020202020204" pitchFamily="34" charset="0"/>
              </a:defRPr>
            </a:lvl3pPr>
            <a:lvl4pPr marL="1600200" indent="-228600" algn="ctr" eaLnBrk="0" hangingPunct="0">
              <a:defRPr>
                <a:solidFill>
                  <a:schemeClr val="tx1"/>
                </a:solidFill>
                <a:latin typeface="Arial" panose="020B0604020202020204" pitchFamily="34" charset="0"/>
              </a:defRPr>
            </a:lvl4pPr>
            <a:lvl5pPr marL="2057400" indent="-228600" algn="ctr"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88FBB45-534E-4F97-A800-A0229BED9675}" type="slidenum">
              <a:rPr lang="en-US" altLang="en-US"/>
              <a:pPr algn="r" eaLnBrk="1" hangingPunct="1"/>
              <a:t>28</a:t>
            </a:fld>
            <a:endParaRPr lang="en-US" altLang="en-US"/>
          </a:p>
        </p:txBody>
      </p:sp>
      <p:sp>
        <p:nvSpPr>
          <p:cNvPr id="32771" name="Rectangle 2">
            <a:extLst>
              <a:ext uri="{FF2B5EF4-FFF2-40B4-BE49-F238E27FC236}">
                <a16:creationId xmlns:a16="http://schemas.microsoft.com/office/drawing/2014/main" id="{4551B362-C6E7-4175-83EE-0F11AC9B1E96}"/>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00C9A96F-FE8E-4975-855E-C3FEBF7729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p:spPr>
        <p:txBody>
          <a:bodyPr/>
          <a:lstStyle/>
          <a:p>
            <a:pPr eaLnBrk="1" hangingPunct="1"/>
            <a:r>
              <a:rPr lang="en-US" sz="1400" b="1" dirty="0"/>
              <a:t>PARALLEL</a:t>
            </a:r>
            <a:r>
              <a:rPr lang="en-US" sz="1400" b="1" baseline="0" dirty="0"/>
              <a:t> MOVEMENT OUTSIDE THE DIAMOND</a:t>
            </a:r>
          </a:p>
          <a:p>
            <a:pPr eaLnBrk="1" hangingPunct="1"/>
            <a:endParaRPr lang="en-US" sz="1400" b="1" baseline="0" dirty="0"/>
          </a:p>
          <a:p>
            <a:pPr eaLnBrk="1" hangingPunct="1"/>
            <a:r>
              <a:rPr lang="en-US" sz="1400" b="1" baseline="0" dirty="0"/>
              <a:t>DOUBLE PLAY</a:t>
            </a:r>
          </a:p>
          <a:p>
            <a:pPr eaLnBrk="1" hangingPunct="1"/>
            <a:r>
              <a:rPr lang="en-US" sz="1400" b="1" baseline="0" dirty="0"/>
              <a:t>FORCE OUT</a:t>
            </a:r>
          </a:p>
          <a:p>
            <a:pPr eaLnBrk="1" hangingPunct="1"/>
            <a:r>
              <a:rPr lang="en-US" sz="1400" b="1" baseline="0" dirty="0"/>
              <a:t>TAG PLAY</a:t>
            </a:r>
          </a:p>
          <a:p>
            <a:pPr eaLnBrk="1" hangingPunct="1"/>
            <a:r>
              <a:rPr lang="en-US" sz="1400" b="1" baseline="0" dirty="0"/>
              <a:t>PICKOFF</a:t>
            </a:r>
          </a:p>
          <a:p>
            <a:pPr eaLnBrk="1" hangingPunct="1"/>
            <a:endParaRPr lang="en-US" sz="1400" b="1" baseline="0" dirty="0"/>
          </a:p>
          <a:p>
            <a:pPr eaLnBrk="1" hangingPunct="1"/>
            <a:r>
              <a:rPr lang="en-US" sz="1400" b="1" baseline="0" dirty="0"/>
              <a:t>PARALLEL MOVEMENT PROVIDES AN UNOBSTRUCTED VIEW OF THE PLAY</a:t>
            </a:r>
          </a:p>
          <a:p>
            <a:pPr eaLnBrk="1" hangingPunct="1"/>
            <a:endParaRPr lang="en-US" sz="1400" b="1" baseline="0" dirty="0"/>
          </a:p>
          <a:p>
            <a:pPr eaLnBrk="1" hangingPunct="1"/>
            <a:r>
              <a:rPr lang="en-US" sz="1400" b="1" baseline="0" dirty="0"/>
              <a:t>PROPER ANGLE AND DISTANCE </a:t>
            </a:r>
          </a:p>
          <a:p>
            <a:pPr eaLnBrk="1" hangingPunct="1"/>
            <a:endParaRPr lang="en-US" sz="1400" b="1" baseline="0" dirty="0"/>
          </a:p>
        </p:txBody>
      </p:sp>
    </p:spTree>
    <p:extLst>
      <p:ext uri="{BB962C8B-B14F-4D97-AF65-F5344CB8AC3E}">
        <p14:creationId xmlns:p14="http://schemas.microsoft.com/office/powerpoint/2010/main" val="37558904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p:spPr>
        <p:txBody>
          <a:bodyPr/>
          <a:lstStyle/>
          <a:p>
            <a:pPr eaLnBrk="1" hangingPunct="1"/>
            <a:r>
              <a:rPr lang="en-US" sz="1400" b="1" dirty="0"/>
              <a:t>FROM</a:t>
            </a:r>
            <a:r>
              <a:rPr lang="en-US" sz="1400" b="1" baseline="0" dirty="0"/>
              <a:t> THE SHORTSTOP SIDE OF THE DIAMOND</a:t>
            </a:r>
          </a:p>
          <a:p>
            <a:pPr eaLnBrk="1" hangingPunct="1"/>
            <a:endParaRPr lang="en-US" sz="1400" b="1" baseline="0" dirty="0"/>
          </a:p>
          <a:p>
            <a:pPr eaLnBrk="1" hangingPunct="1"/>
            <a:r>
              <a:rPr lang="en-US" sz="1400" b="1" baseline="0" dirty="0"/>
              <a:t>SAME PRINCIPALS APPLY</a:t>
            </a:r>
          </a:p>
          <a:p>
            <a:pPr eaLnBrk="1" hangingPunct="1"/>
            <a:endParaRPr lang="en-US" sz="1400" b="1" baseline="0" dirty="0"/>
          </a:p>
          <a:p>
            <a:pPr eaLnBrk="1" hangingPunct="1"/>
            <a:r>
              <a:rPr lang="en-US" sz="1400" b="1" baseline="0" dirty="0"/>
              <a:t>PARALLEL MOVEMENT PROVIDES AN UNOBSTRUCTED VIEW OF THE PLAY</a:t>
            </a:r>
          </a:p>
          <a:p>
            <a:pPr eaLnBrk="1" hangingPunct="1"/>
            <a:endParaRPr lang="en-US" sz="1400" b="1" baseline="0" dirty="0"/>
          </a:p>
          <a:p>
            <a:pPr eaLnBrk="1" hangingPunct="1"/>
            <a:r>
              <a:rPr lang="en-US" sz="1400" b="1" baseline="0" dirty="0"/>
              <a:t>PROPER ANGLE AND DISTANCE </a:t>
            </a:r>
          </a:p>
          <a:p>
            <a:pPr eaLnBrk="1" hangingPunct="1"/>
            <a:endParaRPr lang="en-US" sz="1400" b="1" baseline="0" dirty="0"/>
          </a:p>
          <a:p>
            <a:pPr eaLnBrk="1" hangingPunct="1"/>
            <a:endParaRPr lang="en-US" sz="1400" b="1" baseline="0" dirty="0"/>
          </a:p>
          <a:p>
            <a:pPr eaLnBrk="1" hangingPunct="1"/>
            <a:endParaRPr lang="en-US" sz="1400" b="1" dirty="0"/>
          </a:p>
        </p:txBody>
      </p:sp>
    </p:spTree>
    <p:extLst>
      <p:ext uri="{BB962C8B-B14F-4D97-AF65-F5344CB8AC3E}">
        <p14:creationId xmlns:p14="http://schemas.microsoft.com/office/powerpoint/2010/main" val="1013511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7EC6DD1D-B0A6-4362-8678-8D84769FE1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a:solidFill>
                  <a:schemeClr val="tx1"/>
                </a:solidFill>
                <a:latin typeface="Arial" panose="020B0604020202020204" pitchFamily="34" charset="0"/>
              </a:defRPr>
            </a:lvl1pPr>
            <a:lvl2pPr marL="742950" indent="-285750" algn="ctr" eaLnBrk="0" hangingPunct="0">
              <a:defRPr>
                <a:solidFill>
                  <a:schemeClr val="tx1"/>
                </a:solidFill>
                <a:latin typeface="Arial" panose="020B0604020202020204" pitchFamily="34" charset="0"/>
              </a:defRPr>
            </a:lvl2pPr>
            <a:lvl3pPr marL="1143000" indent="-228600" algn="ctr" eaLnBrk="0" hangingPunct="0">
              <a:defRPr>
                <a:solidFill>
                  <a:schemeClr val="tx1"/>
                </a:solidFill>
                <a:latin typeface="Arial" panose="020B0604020202020204" pitchFamily="34" charset="0"/>
              </a:defRPr>
            </a:lvl3pPr>
            <a:lvl4pPr marL="1600200" indent="-228600" algn="ctr" eaLnBrk="0" hangingPunct="0">
              <a:defRPr>
                <a:solidFill>
                  <a:schemeClr val="tx1"/>
                </a:solidFill>
                <a:latin typeface="Arial" panose="020B0604020202020204" pitchFamily="34" charset="0"/>
              </a:defRPr>
            </a:lvl4pPr>
            <a:lvl5pPr marL="2057400" indent="-228600" algn="ctr"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489274AB-DF40-4132-BB32-608AF08F5A18}" type="slidenum">
              <a:rPr lang="en-US" altLang="en-US"/>
              <a:pPr algn="r" eaLnBrk="1" hangingPunct="1"/>
              <a:t>31</a:t>
            </a:fld>
            <a:endParaRPr lang="en-US" altLang="en-US"/>
          </a:p>
        </p:txBody>
      </p:sp>
      <p:sp>
        <p:nvSpPr>
          <p:cNvPr id="33795" name="Rectangle 2">
            <a:extLst>
              <a:ext uri="{FF2B5EF4-FFF2-40B4-BE49-F238E27FC236}">
                <a16:creationId xmlns:a16="http://schemas.microsoft.com/office/drawing/2014/main" id="{E694BC4C-89F1-485A-817B-B2B4432B06D5}"/>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0C53E920-450C-4C3F-B923-9D0D2BC941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a:p>
        </p:txBody>
      </p:sp>
      <p:sp>
        <p:nvSpPr>
          <p:cNvPr id="14340" name="Slide Number Placeholder 3"/>
          <p:cNvSpPr>
            <a:spLocks noGrp="1"/>
          </p:cNvSpPr>
          <p:nvPr>
            <p:ph type="sldNum" sz="quarter" idx="5"/>
          </p:nvPr>
        </p:nvSpPr>
        <p:spPr bwMode="auto">
          <a:noFill/>
          <a:ln>
            <a:miter lim="800000"/>
            <a:headEnd/>
            <a:tailEnd/>
          </a:ln>
        </p:spPr>
        <p:txBody>
          <a:bodyPr/>
          <a:lstStyle/>
          <a:p>
            <a:fld id="{9F78EF4F-6867-45D8-986A-CC371DE228E4}" type="slidenum">
              <a:rPr lang="en-US" altLang="en-US"/>
              <a:pPr/>
              <a:t>3</a:t>
            </a:fld>
            <a:endParaRPr lang="en-US" altLang="en-US"/>
          </a:p>
        </p:txBody>
      </p:sp>
    </p:spTree>
    <p:extLst>
      <p:ext uri="{BB962C8B-B14F-4D97-AF65-F5344CB8AC3E}">
        <p14:creationId xmlns:p14="http://schemas.microsoft.com/office/powerpoint/2010/main" val="41932583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xfrm>
            <a:off x="685800" y="4267200"/>
            <a:ext cx="5486400" cy="4114800"/>
          </a:xfrm>
          <a:noFill/>
        </p:spPr>
        <p:txBody>
          <a:bodyPr/>
          <a:lstStyle/>
          <a:p>
            <a:pPr eaLnBrk="1" hangingPunct="1"/>
            <a:r>
              <a:rPr lang="en-US" sz="1400" b="1" dirty="0"/>
              <a:t>FROM THE</a:t>
            </a:r>
            <a:r>
              <a:rPr lang="en-US" sz="1400" b="1" baseline="0" dirty="0"/>
              <a:t> INSIDE POSITION AFTER OUR PROPER BUTTONHOOK</a:t>
            </a:r>
          </a:p>
          <a:p>
            <a:pPr eaLnBrk="1" hangingPunct="1"/>
            <a:endParaRPr lang="en-US" sz="1400" b="1" baseline="0" dirty="0"/>
          </a:p>
          <a:p>
            <a:pPr eaLnBrk="1" hangingPunct="1"/>
            <a:r>
              <a:rPr lang="en-US" sz="1400" b="1" baseline="0" dirty="0"/>
              <a:t>OUR PARALLEL MOVEMENT IS THE SAME</a:t>
            </a:r>
          </a:p>
          <a:p>
            <a:pPr eaLnBrk="1" hangingPunct="1"/>
            <a:endParaRPr lang="en-US" sz="1400" b="1" dirty="0"/>
          </a:p>
          <a:p>
            <a:pPr eaLnBrk="1" hangingPunct="1"/>
            <a:r>
              <a:rPr lang="en-US" sz="1400" b="1" baseline="0" dirty="0"/>
              <a:t>PARALLEL</a:t>
            </a:r>
            <a:r>
              <a:rPr lang="en-US" sz="1400" b="1" dirty="0"/>
              <a:t> MOVEMENT TO THE BASELINE</a:t>
            </a:r>
            <a:endParaRPr lang="en-US" sz="1400" b="1" baseline="0" dirty="0"/>
          </a:p>
          <a:p>
            <a:pPr eaLnBrk="1" hangingPunct="1"/>
            <a:endParaRPr lang="en-US" sz="1400" b="1" baseline="0" dirty="0"/>
          </a:p>
          <a:p>
            <a:pPr eaLnBrk="1" hangingPunct="1"/>
            <a:r>
              <a:rPr lang="en-US" sz="1400" b="1" baseline="0" dirty="0"/>
              <a:t>PARALLEL MOVEMENT PROVIDES AN UNOBSTRUCTED VIEW OF THE PLAY  &amp;</a:t>
            </a:r>
            <a:r>
              <a:rPr lang="en-US" sz="1400" b="1" dirty="0"/>
              <a:t> </a:t>
            </a:r>
            <a:r>
              <a:rPr lang="en-US" sz="1400" b="1" baseline="0" dirty="0"/>
              <a:t>PROPER ANGLE AND DISTANCE </a:t>
            </a:r>
          </a:p>
          <a:p>
            <a:pPr eaLnBrk="1" hangingPunct="1"/>
            <a:endParaRPr lang="en-US" sz="1400" b="1" dirty="0"/>
          </a:p>
        </p:txBody>
      </p:sp>
    </p:spTree>
    <p:extLst>
      <p:ext uri="{BB962C8B-B14F-4D97-AF65-F5344CB8AC3E}">
        <p14:creationId xmlns:p14="http://schemas.microsoft.com/office/powerpoint/2010/main" val="19218515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p:spPr>
        <p:txBody>
          <a:bodyPr/>
          <a:lstStyle/>
          <a:p>
            <a:pPr eaLnBrk="1" hangingPunct="1"/>
            <a:r>
              <a:rPr lang="en-US" sz="1400" b="1" dirty="0"/>
              <a:t>FROM</a:t>
            </a:r>
            <a:r>
              <a:rPr lang="en-US" sz="1400" b="1" baseline="0" dirty="0"/>
              <a:t> THE SHORTSTOP SIDE OF THE DIAMOND</a:t>
            </a:r>
          </a:p>
          <a:p>
            <a:pPr eaLnBrk="1" hangingPunct="1"/>
            <a:endParaRPr lang="en-US" sz="1400" b="1" baseline="0" dirty="0"/>
          </a:p>
          <a:p>
            <a:pPr eaLnBrk="1" hangingPunct="1"/>
            <a:r>
              <a:rPr lang="en-US" sz="1400" b="1" baseline="0" dirty="0"/>
              <a:t>SAME PRINCIPALS APPLY</a:t>
            </a:r>
          </a:p>
          <a:p>
            <a:pPr eaLnBrk="1" hangingPunct="1"/>
            <a:endParaRPr lang="en-US" sz="1400" b="1" baseline="0" dirty="0"/>
          </a:p>
          <a:p>
            <a:r>
              <a:rPr lang="en-US" sz="1400" b="1" dirty="0"/>
              <a:t>FROM THE INSIDE POSITION AFTER OUR PROPER BUTTONHOOK</a:t>
            </a:r>
          </a:p>
          <a:p>
            <a:endParaRPr lang="en-US" sz="1400" b="1" dirty="0"/>
          </a:p>
          <a:p>
            <a:r>
              <a:rPr lang="en-US" sz="1400" b="1" dirty="0"/>
              <a:t>OUR PARALLEL MOVEMENT IS THE SAME</a:t>
            </a:r>
          </a:p>
          <a:p>
            <a:endParaRPr lang="en-US" sz="1400" b="1" dirty="0"/>
          </a:p>
          <a:p>
            <a:r>
              <a:rPr lang="en-US" sz="1400" b="1" dirty="0"/>
              <a:t>PARALLEL MOVEMENT TO THE BASELINE</a:t>
            </a:r>
          </a:p>
          <a:p>
            <a:endParaRPr lang="en-US" sz="1400" b="1" dirty="0"/>
          </a:p>
          <a:p>
            <a:r>
              <a:rPr lang="en-US" sz="1400" b="1" dirty="0"/>
              <a:t>PARALLEL MOVEMENT PROVIDES AN UNOBSTRUCTED VIEW OF THE PLAY  &amp; PROPER ANGLE AND DISTANCE </a:t>
            </a:r>
          </a:p>
          <a:p>
            <a:pPr eaLnBrk="1" hangingPunct="1"/>
            <a:endParaRPr lang="en-US" sz="1400" b="1" baseline="0" dirty="0"/>
          </a:p>
          <a:p>
            <a:pPr eaLnBrk="1" hangingPunct="1"/>
            <a:endParaRPr lang="en-US" sz="1400" b="1" dirty="0"/>
          </a:p>
        </p:txBody>
      </p:sp>
    </p:spTree>
    <p:extLst>
      <p:ext uri="{BB962C8B-B14F-4D97-AF65-F5344CB8AC3E}">
        <p14:creationId xmlns:p14="http://schemas.microsoft.com/office/powerpoint/2010/main" val="42636785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Stop/Set/See/Call – Stationary/Timing</a:t>
            </a:r>
          </a:p>
          <a:p>
            <a:endParaRPr lang="en-US" dirty="0"/>
          </a:p>
        </p:txBody>
      </p:sp>
      <p:sp>
        <p:nvSpPr>
          <p:cNvPr id="4" name="Slide Number Placeholder 3"/>
          <p:cNvSpPr>
            <a:spLocks noGrp="1"/>
          </p:cNvSpPr>
          <p:nvPr>
            <p:ph type="sldNum" sz="quarter" idx="10"/>
          </p:nvPr>
        </p:nvSpPr>
        <p:spPr/>
        <p:txBody>
          <a:bodyPr/>
          <a:lstStyle/>
          <a:p>
            <a:fld id="{7E0ACD72-808D-4C07-BEC9-1C9DCDCA486F}" type="slidenum">
              <a:rPr lang="en-US" smtClean="0"/>
              <a:pPr/>
              <a:t>34</a:t>
            </a:fld>
            <a:endParaRPr lang="en-US"/>
          </a:p>
        </p:txBody>
      </p:sp>
    </p:spTree>
    <p:extLst>
      <p:ext uri="{BB962C8B-B14F-4D97-AF65-F5344CB8AC3E}">
        <p14:creationId xmlns:p14="http://schemas.microsoft.com/office/powerpoint/2010/main" val="9264516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BF8C8A46-8242-430E-8F3B-1FAC5C62D4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a:solidFill>
                  <a:schemeClr val="tx1"/>
                </a:solidFill>
                <a:latin typeface="Arial" panose="020B0604020202020204" pitchFamily="34" charset="0"/>
              </a:defRPr>
            </a:lvl1pPr>
            <a:lvl2pPr marL="742950" indent="-285750" algn="ctr" eaLnBrk="0" hangingPunct="0">
              <a:defRPr>
                <a:solidFill>
                  <a:schemeClr val="tx1"/>
                </a:solidFill>
                <a:latin typeface="Arial" panose="020B0604020202020204" pitchFamily="34" charset="0"/>
              </a:defRPr>
            </a:lvl2pPr>
            <a:lvl3pPr marL="1143000" indent="-228600" algn="ctr" eaLnBrk="0" hangingPunct="0">
              <a:defRPr>
                <a:solidFill>
                  <a:schemeClr val="tx1"/>
                </a:solidFill>
                <a:latin typeface="Arial" panose="020B0604020202020204" pitchFamily="34" charset="0"/>
              </a:defRPr>
            </a:lvl3pPr>
            <a:lvl4pPr marL="1600200" indent="-228600" algn="ctr" eaLnBrk="0" hangingPunct="0">
              <a:defRPr>
                <a:solidFill>
                  <a:schemeClr val="tx1"/>
                </a:solidFill>
                <a:latin typeface="Arial" panose="020B0604020202020204" pitchFamily="34" charset="0"/>
              </a:defRPr>
            </a:lvl4pPr>
            <a:lvl5pPr marL="2057400" indent="-228600" algn="ctr"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EB03EEE8-F78A-4E22-ABBA-713F922FFFA3}" type="slidenum">
              <a:rPr lang="en-US" altLang="en-US"/>
              <a:pPr algn="r" eaLnBrk="1" hangingPunct="1"/>
              <a:t>35</a:t>
            </a:fld>
            <a:endParaRPr lang="en-US" altLang="en-US"/>
          </a:p>
        </p:txBody>
      </p:sp>
      <p:sp>
        <p:nvSpPr>
          <p:cNvPr id="34819" name="Rectangle 2">
            <a:extLst>
              <a:ext uri="{FF2B5EF4-FFF2-40B4-BE49-F238E27FC236}">
                <a16:creationId xmlns:a16="http://schemas.microsoft.com/office/drawing/2014/main" id="{6F97C66F-BB6C-4AEB-A339-64D41BBAE3A0}"/>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81D5508C-F4AA-410B-A612-A5AE88EC54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Tighten Buttonhooks</a:t>
            </a:r>
          </a:p>
          <a:p>
            <a:pPr eaLnBrk="1" hangingPunct="1"/>
            <a:endParaRPr lang="en-US" altLang="en-US" dirty="0">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72034A03-5C26-41C1-AD3B-0F53879D15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a:solidFill>
                  <a:schemeClr val="tx1"/>
                </a:solidFill>
                <a:latin typeface="Arial" panose="020B0604020202020204" pitchFamily="34" charset="0"/>
              </a:defRPr>
            </a:lvl1pPr>
            <a:lvl2pPr marL="742950" indent="-285750" algn="ctr" eaLnBrk="0" hangingPunct="0">
              <a:defRPr>
                <a:solidFill>
                  <a:schemeClr val="tx1"/>
                </a:solidFill>
                <a:latin typeface="Arial" panose="020B0604020202020204" pitchFamily="34" charset="0"/>
              </a:defRPr>
            </a:lvl2pPr>
            <a:lvl3pPr marL="1143000" indent="-228600" algn="ctr" eaLnBrk="0" hangingPunct="0">
              <a:defRPr>
                <a:solidFill>
                  <a:schemeClr val="tx1"/>
                </a:solidFill>
                <a:latin typeface="Arial" panose="020B0604020202020204" pitchFamily="34" charset="0"/>
              </a:defRPr>
            </a:lvl3pPr>
            <a:lvl4pPr marL="1600200" indent="-228600" algn="ctr" eaLnBrk="0" hangingPunct="0">
              <a:defRPr>
                <a:solidFill>
                  <a:schemeClr val="tx1"/>
                </a:solidFill>
                <a:latin typeface="Arial" panose="020B0604020202020204" pitchFamily="34" charset="0"/>
              </a:defRPr>
            </a:lvl4pPr>
            <a:lvl5pPr marL="2057400" indent="-228600" algn="ctr"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2AF1349-1FFB-4540-8F25-ADB276C3F1D1}" type="slidenum">
              <a:rPr lang="en-US" altLang="en-US"/>
              <a:pPr algn="r" eaLnBrk="1" hangingPunct="1"/>
              <a:t>36</a:t>
            </a:fld>
            <a:endParaRPr lang="en-US" altLang="en-US"/>
          </a:p>
        </p:txBody>
      </p:sp>
      <p:sp>
        <p:nvSpPr>
          <p:cNvPr id="35843" name="Rectangle 2">
            <a:extLst>
              <a:ext uri="{FF2B5EF4-FFF2-40B4-BE49-F238E27FC236}">
                <a16:creationId xmlns:a16="http://schemas.microsoft.com/office/drawing/2014/main" id="{3FEE8F92-FFC2-44EE-804F-F4F8B6840375}"/>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18BDEF94-DFD6-4512-87A6-574A6070F1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AA3A44E3-6FA7-4B97-BD95-EDBB20BBDB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a:solidFill>
                  <a:schemeClr val="tx1"/>
                </a:solidFill>
                <a:latin typeface="Arial" panose="020B0604020202020204" pitchFamily="34" charset="0"/>
              </a:defRPr>
            </a:lvl1pPr>
            <a:lvl2pPr marL="742950" indent="-285750" algn="ctr" eaLnBrk="0" hangingPunct="0">
              <a:defRPr>
                <a:solidFill>
                  <a:schemeClr val="tx1"/>
                </a:solidFill>
                <a:latin typeface="Arial" panose="020B0604020202020204" pitchFamily="34" charset="0"/>
              </a:defRPr>
            </a:lvl2pPr>
            <a:lvl3pPr marL="1143000" indent="-228600" algn="ctr" eaLnBrk="0" hangingPunct="0">
              <a:defRPr>
                <a:solidFill>
                  <a:schemeClr val="tx1"/>
                </a:solidFill>
                <a:latin typeface="Arial" panose="020B0604020202020204" pitchFamily="34" charset="0"/>
              </a:defRPr>
            </a:lvl3pPr>
            <a:lvl4pPr marL="1600200" indent="-228600" algn="ctr" eaLnBrk="0" hangingPunct="0">
              <a:defRPr>
                <a:solidFill>
                  <a:schemeClr val="tx1"/>
                </a:solidFill>
                <a:latin typeface="Arial" panose="020B0604020202020204" pitchFamily="34" charset="0"/>
              </a:defRPr>
            </a:lvl4pPr>
            <a:lvl5pPr marL="2057400" indent="-228600" algn="ctr"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C8831C8-4B18-405A-99C7-A4E4E1047CD5}" type="slidenum">
              <a:rPr lang="en-US" altLang="en-US"/>
              <a:pPr algn="r" eaLnBrk="1" hangingPunct="1"/>
              <a:t>37</a:t>
            </a:fld>
            <a:endParaRPr lang="en-US" altLang="en-US"/>
          </a:p>
        </p:txBody>
      </p:sp>
      <p:sp>
        <p:nvSpPr>
          <p:cNvPr id="36867" name="Rectangle 2">
            <a:extLst>
              <a:ext uri="{FF2B5EF4-FFF2-40B4-BE49-F238E27FC236}">
                <a16:creationId xmlns:a16="http://schemas.microsoft.com/office/drawing/2014/main" id="{5F9135D7-3873-49AB-AA96-14FA4E36EC5F}"/>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A996B731-9B0B-44F7-B65F-720F6883B0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0ACD72-808D-4C07-BEC9-1C9DCDCA486F}"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9312208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0ACD72-808D-4C07-BEC9-1C9DCDCA486F}"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7715334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0ACD72-808D-4C07-BEC9-1C9DCDCA486F}"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40907371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0ACD72-808D-4C07-BEC9-1C9DCDCA486F}"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814633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a:p>
        </p:txBody>
      </p:sp>
      <p:sp>
        <p:nvSpPr>
          <p:cNvPr id="10244" name="Slide Number Placeholder 3"/>
          <p:cNvSpPr>
            <a:spLocks noGrp="1"/>
          </p:cNvSpPr>
          <p:nvPr>
            <p:ph type="sldNum" sz="quarter" idx="5"/>
          </p:nvPr>
        </p:nvSpPr>
        <p:spPr bwMode="auto">
          <a:noFill/>
          <a:ln>
            <a:miter lim="800000"/>
            <a:headEnd/>
            <a:tailEnd/>
          </a:ln>
        </p:spPr>
        <p:txBody>
          <a:bodyPr/>
          <a:lstStyle/>
          <a:p>
            <a:fld id="{C2939CA4-0D04-44A0-AB25-1A350E3963D3}" type="slidenum">
              <a:rPr lang="en-US" altLang="en-US"/>
              <a:pPr/>
              <a:t>4</a:t>
            </a:fld>
            <a:endParaRPr lang="en-US" altLang="en-US"/>
          </a:p>
        </p:txBody>
      </p:sp>
    </p:spTree>
    <p:extLst>
      <p:ext uri="{BB962C8B-B14F-4D97-AF65-F5344CB8AC3E}">
        <p14:creationId xmlns:p14="http://schemas.microsoft.com/office/powerpoint/2010/main" val="14780641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0ACD72-808D-4C07-BEC9-1C9DCDCA486F}"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947478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ACD72-808D-4C07-BEC9-1C9DCDCA486F}"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9127830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8571C752-2473-446F-948D-AE39F3A537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a:solidFill>
                  <a:schemeClr val="tx1"/>
                </a:solidFill>
                <a:latin typeface="Arial" panose="020B0604020202020204" pitchFamily="34" charset="0"/>
              </a:defRPr>
            </a:lvl1pPr>
            <a:lvl2pPr marL="742950" indent="-285750" algn="ctr" eaLnBrk="0" hangingPunct="0">
              <a:defRPr>
                <a:solidFill>
                  <a:schemeClr val="tx1"/>
                </a:solidFill>
                <a:latin typeface="Arial" panose="020B0604020202020204" pitchFamily="34" charset="0"/>
              </a:defRPr>
            </a:lvl2pPr>
            <a:lvl3pPr marL="1143000" indent="-228600" algn="ctr" eaLnBrk="0" hangingPunct="0">
              <a:defRPr>
                <a:solidFill>
                  <a:schemeClr val="tx1"/>
                </a:solidFill>
                <a:latin typeface="Arial" panose="020B0604020202020204" pitchFamily="34" charset="0"/>
              </a:defRPr>
            </a:lvl3pPr>
            <a:lvl4pPr marL="1600200" indent="-228600" algn="ctr" eaLnBrk="0" hangingPunct="0">
              <a:defRPr>
                <a:solidFill>
                  <a:schemeClr val="tx1"/>
                </a:solidFill>
                <a:latin typeface="Arial" panose="020B0604020202020204" pitchFamily="34" charset="0"/>
              </a:defRPr>
            </a:lvl4pPr>
            <a:lvl5pPr marL="2057400" indent="-228600" algn="ctr"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82396576-60F3-4465-ACE6-D91CBF468299}" type="slidenum">
              <a:rPr lang="en-US" altLang="en-US"/>
              <a:pPr algn="r" eaLnBrk="1" hangingPunct="1"/>
              <a:t>44</a:t>
            </a:fld>
            <a:endParaRPr lang="en-US" altLang="en-US"/>
          </a:p>
        </p:txBody>
      </p:sp>
      <p:sp>
        <p:nvSpPr>
          <p:cNvPr id="37891" name="Rectangle 2">
            <a:extLst>
              <a:ext uri="{FF2B5EF4-FFF2-40B4-BE49-F238E27FC236}">
                <a16:creationId xmlns:a16="http://schemas.microsoft.com/office/drawing/2014/main" id="{24206F4D-0648-4E91-AA5E-03ABC2C9750A}"/>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22AC03FC-27FC-4752-B579-D10675EC7C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Outfield Coverage – When/Routing/Get Set</a:t>
            </a:r>
          </a:p>
          <a:p>
            <a:pPr eaLnBrk="1" hangingPunct="1"/>
            <a:endParaRPr lang="en-US" altLang="en-US" dirty="0">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F8A87E0A-078E-4442-8745-A92835CF0B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a:solidFill>
                  <a:schemeClr val="tx1"/>
                </a:solidFill>
                <a:latin typeface="Arial" panose="020B0604020202020204" pitchFamily="34" charset="0"/>
              </a:defRPr>
            </a:lvl1pPr>
            <a:lvl2pPr marL="742950" indent="-285750" algn="ctr" eaLnBrk="0" hangingPunct="0">
              <a:defRPr>
                <a:solidFill>
                  <a:schemeClr val="tx1"/>
                </a:solidFill>
                <a:latin typeface="Arial" panose="020B0604020202020204" pitchFamily="34" charset="0"/>
              </a:defRPr>
            </a:lvl2pPr>
            <a:lvl3pPr marL="1143000" indent="-228600" algn="ctr" eaLnBrk="0" hangingPunct="0">
              <a:defRPr>
                <a:solidFill>
                  <a:schemeClr val="tx1"/>
                </a:solidFill>
                <a:latin typeface="Arial" panose="020B0604020202020204" pitchFamily="34" charset="0"/>
              </a:defRPr>
            </a:lvl3pPr>
            <a:lvl4pPr marL="1600200" indent="-228600" algn="ctr" eaLnBrk="0" hangingPunct="0">
              <a:defRPr>
                <a:solidFill>
                  <a:schemeClr val="tx1"/>
                </a:solidFill>
                <a:latin typeface="Arial" panose="020B0604020202020204" pitchFamily="34" charset="0"/>
              </a:defRPr>
            </a:lvl4pPr>
            <a:lvl5pPr marL="2057400" indent="-228600" algn="ctr"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1480F1B1-EC9B-4439-8ECE-1465EB60CD6F}" type="slidenum">
              <a:rPr lang="en-US" altLang="en-US"/>
              <a:pPr algn="r" eaLnBrk="1" hangingPunct="1"/>
              <a:t>45</a:t>
            </a:fld>
            <a:endParaRPr lang="en-US" altLang="en-US"/>
          </a:p>
        </p:txBody>
      </p:sp>
      <p:sp>
        <p:nvSpPr>
          <p:cNvPr id="38915" name="Rectangle 2">
            <a:extLst>
              <a:ext uri="{FF2B5EF4-FFF2-40B4-BE49-F238E27FC236}">
                <a16:creationId xmlns:a16="http://schemas.microsoft.com/office/drawing/2014/main" id="{5C422E2A-33E7-4C33-BBE7-768128B2A96A}"/>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C06A3588-250C-4C42-BC44-D5606F4437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53C7A6A6-FC52-485D-84B4-566A567402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a:solidFill>
                  <a:schemeClr val="tx1"/>
                </a:solidFill>
                <a:latin typeface="Arial" panose="020B0604020202020204" pitchFamily="34" charset="0"/>
              </a:defRPr>
            </a:lvl1pPr>
            <a:lvl2pPr marL="742950" indent="-285750" algn="ctr" eaLnBrk="0" hangingPunct="0">
              <a:defRPr>
                <a:solidFill>
                  <a:schemeClr val="tx1"/>
                </a:solidFill>
                <a:latin typeface="Arial" panose="020B0604020202020204" pitchFamily="34" charset="0"/>
              </a:defRPr>
            </a:lvl2pPr>
            <a:lvl3pPr marL="1143000" indent="-228600" algn="ctr" eaLnBrk="0" hangingPunct="0">
              <a:defRPr>
                <a:solidFill>
                  <a:schemeClr val="tx1"/>
                </a:solidFill>
                <a:latin typeface="Arial" panose="020B0604020202020204" pitchFamily="34" charset="0"/>
              </a:defRPr>
            </a:lvl3pPr>
            <a:lvl4pPr marL="1600200" indent="-228600" algn="ctr" eaLnBrk="0" hangingPunct="0">
              <a:defRPr>
                <a:solidFill>
                  <a:schemeClr val="tx1"/>
                </a:solidFill>
                <a:latin typeface="Arial" panose="020B0604020202020204" pitchFamily="34" charset="0"/>
              </a:defRPr>
            </a:lvl4pPr>
            <a:lvl5pPr marL="2057400" indent="-228600" algn="ctr"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70A5672A-66A1-4913-B2C3-E1474FC9854D}" type="slidenum">
              <a:rPr lang="en-US" altLang="en-US"/>
              <a:pPr algn="r" eaLnBrk="1" hangingPunct="1"/>
              <a:t>46</a:t>
            </a:fld>
            <a:endParaRPr lang="en-US" altLang="en-US"/>
          </a:p>
        </p:txBody>
      </p:sp>
      <p:sp>
        <p:nvSpPr>
          <p:cNvPr id="40963" name="Rectangle 2">
            <a:extLst>
              <a:ext uri="{FF2B5EF4-FFF2-40B4-BE49-F238E27FC236}">
                <a16:creationId xmlns:a16="http://schemas.microsoft.com/office/drawing/2014/main" id="{AAB42AF5-118F-4FDB-A255-D7D94D492E64}"/>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B242B07C-EE21-4F6B-A4C7-5A15A84BC8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a:p>
        </p:txBody>
      </p:sp>
      <p:sp>
        <p:nvSpPr>
          <p:cNvPr id="28676" name="Slide Number Placeholder 3"/>
          <p:cNvSpPr>
            <a:spLocks noGrp="1"/>
          </p:cNvSpPr>
          <p:nvPr>
            <p:ph type="sldNum" sz="quarter" idx="5"/>
          </p:nvPr>
        </p:nvSpPr>
        <p:spPr bwMode="auto">
          <a:noFill/>
          <a:ln>
            <a:miter lim="800000"/>
            <a:headEnd/>
            <a:tailEnd/>
          </a:ln>
        </p:spPr>
        <p:txBody>
          <a:bodyPr/>
          <a:lstStyle/>
          <a:p>
            <a:fld id="{0ECBB00D-DC29-4338-A24F-FA288A33446C}" type="slidenum">
              <a:rPr lang="en-US" altLang="en-US"/>
              <a:pPr/>
              <a:t>47</a:t>
            </a:fld>
            <a:endParaRPr lang="en-US" altLang="en-US"/>
          </a:p>
        </p:txBody>
      </p:sp>
    </p:spTree>
    <p:extLst>
      <p:ext uri="{BB962C8B-B14F-4D97-AF65-F5344CB8AC3E}">
        <p14:creationId xmlns:p14="http://schemas.microsoft.com/office/powerpoint/2010/main" val="32432547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405DD461-3105-4EB1-A79C-4A1B10F529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a:solidFill>
                  <a:schemeClr val="tx1"/>
                </a:solidFill>
                <a:latin typeface="Arial" panose="020B0604020202020204" pitchFamily="34" charset="0"/>
              </a:defRPr>
            </a:lvl1pPr>
            <a:lvl2pPr marL="742950" indent="-285750" algn="ctr" eaLnBrk="0" hangingPunct="0">
              <a:defRPr>
                <a:solidFill>
                  <a:schemeClr val="tx1"/>
                </a:solidFill>
                <a:latin typeface="Arial" panose="020B0604020202020204" pitchFamily="34" charset="0"/>
              </a:defRPr>
            </a:lvl2pPr>
            <a:lvl3pPr marL="1143000" indent="-228600" algn="ctr" eaLnBrk="0" hangingPunct="0">
              <a:defRPr>
                <a:solidFill>
                  <a:schemeClr val="tx1"/>
                </a:solidFill>
                <a:latin typeface="Arial" panose="020B0604020202020204" pitchFamily="34" charset="0"/>
              </a:defRPr>
            </a:lvl3pPr>
            <a:lvl4pPr marL="1600200" indent="-228600" algn="ctr" eaLnBrk="0" hangingPunct="0">
              <a:defRPr>
                <a:solidFill>
                  <a:schemeClr val="tx1"/>
                </a:solidFill>
                <a:latin typeface="Arial" panose="020B0604020202020204" pitchFamily="34" charset="0"/>
              </a:defRPr>
            </a:lvl4pPr>
            <a:lvl5pPr marL="2057400" indent="-228600" algn="ctr"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F82D2CE-3583-4B53-9130-BB8C0814F110}" type="slidenum">
              <a:rPr lang="en-US" altLang="en-US"/>
              <a:pPr algn="r" eaLnBrk="1" hangingPunct="1"/>
              <a:t>48</a:t>
            </a:fld>
            <a:endParaRPr lang="en-US" altLang="en-US"/>
          </a:p>
        </p:txBody>
      </p:sp>
      <p:sp>
        <p:nvSpPr>
          <p:cNvPr id="41987" name="Rectangle 2">
            <a:extLst>
              <a:ext uri="{FF2B5EF4-FFF2-40B4-BE49-F238E27FC236}">
                <a16:creationId xmlns:a16="http://schemas.microsoft.com/office/drawing/2014/main" id="{E253D861-8A42-4FE7-A20D-7DEF35DBBC37}"/>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5FB0E854-0679-4D05-A8C3-7D1B4E68C6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a:p>
        </p:txBody>
      </p:sp>
      <p:sp>
        <p:nvSpPr>
          <p:cNvPr id="10244" name="Slide Number Placeholder 3"/>
          <p:cNvSpPr>
            <a:spLocks noGrp="1"/>
          </p:cNvSpPr>
          <p:nvPr>
            <p:ph type="sldNum" sz="quarter" idx="5"/>
          </p:nvPr>
        </p:nvSpPr>
        <p:spPr bwMode="auto">
          <a:noFill/>
          <a:ln>
            <a:miter lim="800000"/>
            <a:headEnd/>
            <a:tailEnd/>
          </a:ln>
        </p:spPr>
        <p:txBody>
          <a:bodyPr/>
          <a:lstStyle/>
          <a:p>
            <a:fld id="{C2939CA4-0D04-44A0-AB25-1A350E3963D3}" type="slidenum">
              <a:rPr lang="en-US" altLang="en-US"/>
              <a:pPr/>
              <a:t>49</a:t>
            </a:fld>
            <a:endParaRPr lang="en-US" altLang="en-US"/>
          </a:p>
        </p:txBody>
      </p:sp>
    </p:spTree>
    <p:extLst>
      <p:ext uri="{BB962C8B-B14F-4D97-AF65-F5344CB8AC3E}">
        <p14:creationId xmlns:p14="http://schemas.microsoft.com/office/powerpoint/2010/main" val="38557921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a:ln/>
        </p:spPr>
      </p:sp>
      <p:sp>
        <p:nvSpPr>
          <p:cNvPr id="184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charset="0"/>
              </a:rPr>
              <a:t>We know that we must always work to get the best angle on all plays, but just what does that mean? A good angle is as important as obtaining the proper distance to the play. </a:t>
            </a:r>
          </a:p>
        </p:txBody>
      </p:sp>
      <p:sp>
        <p:nvSpPr>
          <p:cNvPr id="184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135" eaLnBrk="0" hangingPunct="0">
              <a:defRPr sz="2400">
                <a:solidFill>
                  <a:schemeClr val="tx1"/>
                </a:solidFill>
                <a:latin typeface="Times" charset="0"/>
                <a:ea typeface="ＭＳ Ｐゴシック" charset="0"/>
                <a:cs typeface="ＭＳ Ｐゴシック" charset="0"/>
              </a:defRPr>
            </a:lvl1pPr>
            <a:lvl2pPr marL="728462" indent="-280178" defTabSz="912135" eaLnBrk="0" hangingPunct="0">
              <a:defRPr sz="2400">
                <a:solidFill>
                  <a:schemeClr val="tx1"/>
                </a:solidFill>
                <a:latin typeface="Times" charset="0"/>
                <a:ea typeface="ＭＳ Ｐゴシック" charset="0"/>
              </a:defRPr>
            </a:lvl2pPr>
            <a:lvl3pPr marL="1120712" indent="-224142" defTabSz="912135" eaLnBrk="0" hangingPunct="0">
              <a:defRPr sz="2400">
                <a:solidFill>
                  <a:schemeClr val="tx1"/>
                </a:solidFill>
                <a:latin typeface="Times" charset="0"/>
                <a:ea typeface="ＭＳ Ｐゴシック" charset="0"/>
              </a:defRPr>
            </a:lvl3pPr>
            <a:lvl4pPr marL="1568996" indent="-224142" defTabSz="912135" eaLnBrk="0" hangingPunct="0">
              <a:defRPr sz="2400">
                <a:solidFill>
                  <a:schemeClr val="tx1"/>
                </a:solidFill>
                <a:latin typeface="Times" charset="0"/>
                <a:ea typeface="ＭＳ Ｐゴシック" charset="0"/>
              </a:defRPr>
            </a:lvl4pPr>
            <a:lvl5pPr marL="2017281" indent="-224142" defTabSz="912135" eaLnBrk="0" hangingPunct="0">
              <a:defRPr sz="2400">
                <a:solidFill>
                  <a:schemeClr val="tx1"/>
                </a:solidFill>
                <a:latin typeface="Times" charset="0"/>
                <a:ea typeface="ＭＳ Ｐゴシック" charset="0"/>
              </a:defRPr>
            </a:lvl5pPr>
            <a:lvl6pPr marL="2465565" indent="-224142" defTabSz="912135" eaLnBrk="0" fontAlgn="base" hangingPunct="0">
              <a:spcBef>
                <a:spcPct val="0"/>
              </a:spcBef>
              <a:spcAft>
                <a:spcPct val="0"/>
              </a:spcAft>
              <a:defRPr sz="2400">
                <a:solidFill>
                  <a:schemeClr val="tx1"/>
                </a:solidFill>
                <a:latin typeface="Times" charset="0"/>
                <a:ea typeface="ＭＳ Ｐゴシック" charset="0"/>
              </a:defRPr>
            </a:lvl6pPr>
            <a:lvl7pPr marL="2913850" indent="-224142" defTabSz="912135" eaLnBrk="0" fontAlgn="base" hangingPunct="0">
              <a:spcBef>
                <a:spcPct val="0"/>
              </a:spcBef>
              <a:spcAft>
                <a:spcPct val="0"/>
              </a:spcAft>
              <a:defRPr sz="2400">
                <a:solidFill>
                  <a:schemeClr val="tx1"/>
                </a:solidFill>
                <a:latin typeface="Times" charset="0"/>
                <a:ea typeface="ＭＳ Ｐゴシック" charset="0"/>
              </a:defRPr>
            </a:lvl7pPr>
            <a:lvl8pPr marL="3362135" indent="-224142" defTabSz="912135" eaLnBrk="0" fontAlgn="base" hangingPunct="0">
              <a:spcBef>
                <a:spcPct val="0"/>
              </a:spcBef>
              <a:spcAft>
                <a:spcPct val="0"/>
              </a:spcAft>
              <a:defRPr sz="2400">
                <a:solidFill>
                  <a:schemeClr val="tx1"/>
                </a:solidFill>
                <a:latin typeface="Times" charset="0"/>
                <a:ea typeface="ＭＳ Ｐゴシック" charset="0"/>
              </a:defRPr>
            </a:lvl8pPr>
            <a:lvl9pPr marL="3810419" indent="-224142" defTabSz="912135" eaLnBrk="0" fontAlgn="base" hangingPunct="0">
              <a:spcBef>
                <a:spcPct val="0"/>
              </a:spcBef>
              <a:spcAft>
                <a:spcPct val="0"/>
              </a:spcAft>
              <a:defRPr sz="2400">
                <a:solidFill>
                  <a:schemeClr val="tx1"/>
                </a:solidFill>
                <a:latin typeface="Times" charset="0"/>
                <a:ea typeface="ＭＳ Ｐゴシック" charset="0"/>
              </a:defRPr>
            </a:lvl9pPr>
          </a:lstStyle>
          <a:p>
            <a:fld id="{EF33A6B3-3ACA-474D-B35D-8575EA9EE0C5}" type="slidenum">
              <a:rPr lang="en-US" sz="1200"/>
              <a:pPr/>
              <a:t>50</a:t>
            </a:fld>
            <a:endParaRPr lang="en-US" sz="1200"/>
          </a:p>
        </p:txBody>
      </p:sp>
    </p:spTree>
    <p:extLst>
      <p:ext uri="{BB962C8B-B14F-4D97-AF65-F5344CB8AC3E}">
        <p14:creationId xmlns:p14="http://schemas.microsoft.com/office/powerpoint/2010/main" val="3561901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charset="0"/>
              </a:rPr>
              <a:t>Umpires must hustle to get into the correct position with proper angle and distance to see the ball, the base, the runner and the fielder come together before making a call.</a:t>
            </a:r>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135" eaLnBrk="0" hangingPunct="0">
              <a:defRPr sz="2400">
                <a:solidFill>
                  <a:schemeClr val="tx1"/>
                </a:solidFill>
                <a:latin typeface="Times" charset="0"/>
                <a:ea typeface="ＭＳ Ｐゴシック" charset="0"/>
                <a:cs typeface="ＭＳ Ｐゴシック" charset="0"/>
              </a:defRPr>
            </a:lvl1pPr>
            <a:lvl2pPr marL="728462" indent="-280178" defTabSz="912135" eaLnBrk="0" hangingPunct="0">
              <a:defRPr sz="2400">
                <a:solidFill>
                  <a:schemeClr val="tx1"/>
                </a:solidFill>
                <a:latin typeface="Times" charset="0"/>
                <a:ea typeface="ＭＳ Ｐゴシック" charset="0"/>
              </a:defRPr>
            </a:lvl2pPr>
            <a:lvl3pPr marL="1120712" indent="-224142" defTabSz="912135" eaLnBrk="0" hangingPunct="0">
              <a:defRPr sz="2400">
                <a:solidFill>
                  <a:schemeClr val="tx1"/>
                </a:solidFill>
                <a:latin typeface="Times" charset="0"/>
                <a:ea typeface="ＭＳ Ｐゴシック" charset="0"/>
              </a:defRPr>
            </a:lvl3pPr>
            <a:lvl4pPr marL="1568996" indent="-224142" defTabSz="912135" eaLnBrk="0" hangingPunct="0">
              <a:defRPr sz="2400">
                <a:solidFill>
                  <a:schemeClr val="tx1"/>
                </a:solidFill>
                <a:latin typeface="Times" charset="0"/>
                <a:ea typeface="ＭＳ Ｐゴシック" charset="0"/>
              </a:defRPr>
            </a:lvl4pPr>
            <a:lvl5pPr marL="2017281" indent="-224142" defTabSz="912135" eaLnBrk="0" hangingPunct="0">
              <a:defRPr sz="2400">
                <a:solidFill>
                  <a:schemeClr val="tx1"/>
                </a:solidFill>
                <a:latin typeface="Times" charset="0"/>
                <a:ea typeface="ＭＳ Ｐゴシック" charset="0"/>
              </a:defRPr>
            </a:lvl5pPr>
            <a:lvl6pPr marL="2465565" indent="-224142" defTabSz="912135" eaLnBrk="0" fontAlgn="base" hangingPunct="0">
              <a:spcBef>
                <a:spcPct val="0"/>
              </a:spcBef>
              <a:spcAft>
                <a:spcPct val="0"/>
              </a:spcAft>
              <a:defRPr sz="2400">
                <a:solidFill>
                  <a:schemeClr val="tx1"/>
                </a:solidFill>
                <a:latin typeface="Times" charset="0"/>
                <a:ea typeface="ＭＳ Ｐゴシック" charset="0"/>
              </a:defRPr>
            </a:lvl6pPr>
            <a:lvl7pPr marL="2913850" indent="-224142" defTabSz="912135" eaLnBrk="0" fontAlgn="base" hangingPunct="0">
              <a:spcBef>
                <a:spcPct val="0"/>
              </a:spcBef>
              <a:spcAft>
                <a:spcPct val="0"/>
              </a:spcAft>
              <a:defRPr sz="2400">
                <a:solidFill>
                  <a:schemeClr val="tx1"/>
                </a:solidFill>
                <a:latin typeface="Times" charset="0"/>
                <a:ea typeface="ＭＳ Ｐゴシック" charset="0"/>
              </a:defRPr>
            </a:lvl7pPr>
            <a:lvl8pPr marL="3362135" indent="-224142" defTabSz="912135" eaLnBrk="0" fontAlgn="base" hangingPunct="0">
              <a:spcBef>
                <a:spcPct val="0"/>
              </a:spcBef>
              <a:spcAft>
                <a:spcPct val="0"/>
              </a:spcAft>
              <a:defRPr sz="2400">
                <a:solidFill>
                  <a:schemeClr val="tx1"/>
                </a:solidFill>
                <a:latin typeface="Times" charset="0"/>
                <a:ea typeface="ＭＳ Ｐゴシック" charset="0"/>
              </a:defRPr>
            </a:lvl8pPr>
            <a:lvl9pPr marL="3810419" indent="-224142" defTabSz="912135" eaLnBrk="0" fontAlgn="base" hangingPunct="0">
              <a:spcBef>
                <a:spcPct val="0"/>
              </a:spcBef>
              <a:spcAft>
                <a:spcPct val="0"/>
              </a:spcAft>
              <a:defRPr sz="2400">
                <a:solidFill>
                  <a:schemeClr val="tx1"/>
                </a:solidFill>
                <a:latin typeface="Times" charset="0"/>
                <a:ea typeface="ＭＳ Ｐゴシック" charset="0"/>
              </a:defRPr>
            </a:lvl9pPr>
          </a:lstStyle>
          <a:p>
            <a:fld id="{0B49BA52-0D7A-6945-824B-675F86B56774}" type="slidenum">
              <a:rPr lang="en-US" sz="1200"/>
              <a:pPr/>
              <a:t>51</a:t>
            </a:fld>
            <a:endParaRPr lang="en-US" sz="1200"/>
          </a:p>
        </p:txBody>
      </p:sp>
    </p:spTree>
    <p:extLst>
      <p:ext uri="{BB962C8B-B14F-4D97-AF65-F5344CB8AC3E}">
        <p14:creationId xmlns:p14="http://schemas.microsoft.com/office/powerpoint/2010/main" val="536514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3CB256B0-0BCE-4101-89F0-57F86D39B5D4}" type="slidenum">
              <a:rPr lang="en-US" smtClean="0"/>
              <a:pPr/>
              <a:t>5</a:t>
            </a:fld>
            <a:endParaRPr 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r>
              <a:rPr lang="en-US"/>
              <a:t>Step in with foot closest to catcher 1</a:t>
            </a:r>
            <a:r>
              <a:rPr lang="en-US" baseline="30000"/>
              <a:t>st</a:t>
            </a:r>
            <a:r>
              <a:rPr lang="en-US"/>
              <a:t>.</a:t>
            </a:r>
          </a:p>
          <a:p>
            <a:pPr eaLnBrk="1" hangingPunct="1"/>
            <a:r>
              <a:rPr lang="en-US"/>
              <a:t>Check shoulders to be sure they are square to plate.</a:t>
            </a:r>
          </a:p>
        </p:txBody>
      </p:sp>
    </p:spTree>
    <p:extLst>
      <p:ext uri="{BB962C8B-B14F-4D97-AF65-F5344CB8AC3E}">
        <p14:creationId xmlns:p14="http://schemas.microsoft.com/office/powerpoint/2010/main" val="4128409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a:ln/>
        </p:spPr>
      </p:sp>
      <p:sp>
        <p:nvSpPr>
          <p:cNvPr id="2457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charset="0"/>
              </a:rPr>
              <a:t>With the proper angle and distance achieved we must focus on the interaction of the four elements. </a:t>
            </a:r>
          </a:p>
          <a:p>
            <a:r>
              <a:rPr lang="en-US">
                <a:latin typeface="Times" charset="0"/>
              </a:rPr>
              <a:t>Force Outs: Defense controlling the ball - Defense contacting base and the Offense contacting base</a:t>
            </a:r>
          </a:p>
          <a:p>
            <a:r>
              <a:rPr lang="en-US">
                <a:latin typeface="Times" charset="0"/>
              </a:rPr>
              <a:t>Tag Plays: Defense contacting offense with the ball-Defense maintaining control of the ball and the Offense maintaining contact with the base</a:t>
            </a:r>
          </a:p>
          <a:p>
            <a:endParaRPr lang="en-US">
              <a:latin typeface="Times" charset="0"/>
            </a:endParaRPr>
          </a:p>
          <a:p>
            <a:endParaRPr lang="en-US">
              <a:latin typeface="Times" charset="0"/>
            </a:endParaRPr>
          </a:p>
        </p:txBody>
      </p:sp>
      <p:sp>
        <p:nvSpPr>
          <p:cNvPr id="245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135" eaLnBrk="0" hangingPunct="0">
              <a:defRPr sz="2400">
                <a:solidFill>
                  <a:schemeClr val="tx1"/>
                </a:solidFill>
                <a:latin typeface="Times" charset="0"/>
                <a:ea typeface="ＭＳ Ｐゴシック" charset="0"/>
                <a:cs typeface="ＭＳ Ｐゴシック" charset="0"/>
              </a:defRPr>
            </a:lvl1pPr>
            <a:lvl2pPr marL="728462" indent="-280178" defTabSz="912135" eaLnBrk="0" hangingPunct="0">
              <a:defRPr sz="2400">
                <a:solidFill>
                  <a:schemeClr val="tx1"/>
                </a:solidFill>
                <a:latin typeface="Times" charset="0"/>
                <a:ea typeface="ＭＳ Ｐゴシック" charset="0"/>
              </a:defRPr>
            </a:lvl2pPr>
            <a:lvl3pPr marL="1120712" indent="-224142" defTabSz="912135" eaLnBrk="0" hangingPunct="0">
              <a:defRPr sz="2400">
                <a:solidFill>
                  <a:schemeClr val="tx1"/>
                </a:solidFill>
                <a:latin typeface="Times" charset="0"/>
                <a:ea typeface="ＭＳ Ｐゴシック" charset="0"/>
              </a:defRPr>
            </a:lvl3pPr>
            <a:lvl4pPr marL="1568996" indent="-224142" defTabSz="912135" eaLnBrk="0" hangingPunct="0">
              <a:defRPr sz="2400">
                <a:solidFill>
                  <a:schemeClr val="tx1"/>
                </a:solidFill>
                <a:latin typeface="Times" charset="0"/>
                <a:ea typeface="ＭＳ Ｐゴシック" charset="0"/>
              </a:defRPr>
            </a:lvl4pPr>
            <a:lvl5pPr marL="2017281" indent="-224142" defTabSz="912135" eaLnBrk="0" hangingPunct="0">
              <a:defRPr sz="2400">
                <a:solidFill>
                  <a:schemeClr val="tx1"/>
                </a:solidFill>
                <a:latin typeface="Times" charset="0"/>
                <a:ea typeface="ＭＳ Ｐゴシック" charset="0"/>
              </a:defRPr>
            </a:lvl5pPr>
            <a:lvl6pPr marL="2465565" indent="-224142" defTabSz="912135" eaLnBrk="0" fontAlgn="base" hangingPunct="0">
              <a:spcBef>
                <a:spcPct val="0"/>
              </a:spcBef>
              <a:spcAft>
                <a:spcPct val="0"/>
              </a:spcAft>
              <a:defRPr sz="2400">
                <a:solidFill>
                  <a:schemeClr val="tx1"/>
                </a:solidFill>
                <a:latin typeface="Times" charset="0"/>
                <a:ea typeface="ＭＳ Ｐゴシック" charset="0"/>
              </a:defRPr>
            </a:lvl6pPr>
            <a:lvl7pPr marL="2913850" indent="-224142" defTabSz="912135" eaLnBrk="0" fontAlgn="base" hangingPunct="0">
              <a:spcBef>
                <a:spcPct val="0"/>
              </a:spcBef>
              <a:spcAft>
                <a:spcPct val="0"/>
              </a:spcAft>
              <a:defRPr sz="2400">
                <a:solidFill>
                  <a:schemeClr val="tx1"/>
                </a:solidFill>
                <a:latin typeface="Times" charset="0"/>
                <a:ea typeface="ＭＳ Ｐゴシック" charset="0"/>
              </a:defRPr>
            </a:lvl7pPr>
            <a:lvl8pPr marL="3362135" indent="-224142" defTabSz="912135" eaLnBrk="0" fontAlgn="base" hangingPunct="0">
              <a:spcBef>
                <a:spcPct val="0"/>
              </a:spcBef>
              <a:spcAft>
                <a:spcPct val="0"/>
              </a:spcAft>
              <a:defRPr sz="2400">
                <a:solidFill>
                  <a:schemeClr val="tx1"/>
                </a:solidFill>
                <a:latin typeface="Times" charset="0"/>
                <a:ea typeface="ＭＳ Ｐゴシック" charset="0"/>
              </a:defRPr>
            </a:lvl8pPr>
            <a:lvl9pPr marL="3810419" indent="-224142" defTabSz="912135" eaLnBrk="0" fontAlgn="base" hangingPunct="0">
              <a:spcBef>
                <a:spcPct val="0"/>
              </a:spcBef>
              <a:spcAft>
                <a:spcPct val="0"/>
              </a:spcAft>
              <a:defRPr sz="2400">
                <a:solidFill>
                  <a:schemeClr val="tx1"/>
                </a:solidFill>
                <a:latin typeface="Times" charset="0"/>
                <a:ea typeface="ＭＳ Ｐゴシック" charset="0"/>
              </a:defRPr>
            </a:lvl9pPr>
          </a:lstStyle>
          <a:p>
            <a:fld id="{630E05C6-8212-294F-9ABA-6DE4573AADC9}" type="slidenum">
              <a:rPr lang="en-US" sz="1200"/>
              <a:pPr/>
              <a:t>52</a:t>
            </a:fld>
            <a:endParaRPr lang="en-US" sz="1200"/>
          </a:p>
        </p:txBody>
      </p:sp>
    </p:spTree>
    <p:extLst>
      <p:ext uri="{BB962C8B-B14F-4D97-AF65-F5344CB8AC3E}">
        <p14:creationId xmlns:p14="http://schemas.microsoft.com/office/powerpoint/2010/main" val="25005131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a:ln/>
        </p:spPr>
      </p:sp>
      <p:sp>
        <p:nvSpPr>
          <p:cNvPr id="2662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charset="0"/>
              </a:rPr>
              <a:t>When focusing on the base from 12</a:t>
            </a:r>
            <a:r>
              <a:rPr lang="ja-JP" altLang="en-US">
                <a:latin typeface="Times" charset="0"/>
              </a:rPr>
              <a:t>’</a:t>
            </a:r>
            <a:r>
              <a:rPr lang="en-US" altLang="ja-JP">
                <a:latin typeface="Times" charset="0"/>
              </a:rPr>
              <a:t> away you can not see the glove and ball within your primary viewing area (30 degrees from your line of sight) without shifting your eyes up to the glove.</a:t>
            </a:r>
            <a:endParaRPr lang="en-US">
              <a:latin typeface="Times" charset="0"/>
            </a:endParaRPr>
          </a:p>
        </p:txBody>
      </p:sp>
      <p:sp>
        <p:nvSpPr>
          <p:cNvPr id="2662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135" eaLnBrk="0" hangingPunct="0">
              <a:defRPr sz="2400">
                <a:solidFill>
                  <a:schemeClr val="tx1"/>
                </a:solidFill>
                <a:latin typeface="Times" charset="0"/>
                <a:ea typeface="ＭＳ Ｐゴシック" charset="0"/>
                <a:cs typeface="ＭＳ Ｐゴシック" charset="0"/>
              </a:defRPr>
            </a:lvl1pPr>
            <a:lvl2pPr marL="728462" indent="-280178" defTabSz="912135" eaLnBrk="0" hangingPunct="0">
              <a:defRPr sz="2400">
                <a:solidFill>
                  <a:schemeClr val="tx1"/>
                </a:solidFill>
                <a:latin typeface="Times" charset="0"/>
                <a:ea typeface="ＭＳ Ｐゴシック" charset="0"/>
              </a:defRPr>
            </a:lvl2pPr>
            <a:lvl3pPr marL="1120712" indent="-224142" defTabSz="912135" eaLnBrk="0" hangingPunct="0">
              <a:defRPr sz="2400">
                <a:solidFill>
                  <a:schemeClr val="tx1"/>
                </a:solidFill>
                <a:latin typeface="Times" charset="0"/>
                <a:ea typeface="ＭＳ Ｐゴシック" charset="0"/>
              </a:defRPr>
            </a:lvl3pPr>
            <a:lvl4pPr marL="1568996" indent="-224142" defTabSz="912135" eaLnBrk="0" hangingPunct="0">
              <a:defRPr sz="2400">
                <a:solidFill>
                  <a:schemeClr val="tx1"/>
                </a:solidFill>
                <a:latin typeface="Times" charset="0"/>
                <a:ea typeface="ＭＳ Ｐゴシック" charset="0"/>
              </a:defRPr>
            </a:lvl4pPr>
            <a:lvl5pPr marL="2017281" indent="-224142" defTabSz="912135" eaLnBrk="0" hangingPunct="0">
              <a:defRPr sz="2400">
                <a:solidFill>
                  <a:schemeClr val="tx1"/>
                </a:solidFill>
                <a:latin typeface="Times" charset="0"/>
                <a:ea typeface="ＭＳ Ｐゴシック" charset="0"/>
              </a:defRPr>
            </a:lvl5pPr>
            <a:lvl6pPr marL="2465565" indent="-224142" defTabSz="912135" eaLnBrk="0" fontAlgn="base" hangingPunct="0">
              <a:spcBef>
                <a:spcPct val="0"/>
              </a:spcBef>
              <a:spcAft>
                <a:spcPct val="0"/>
              </a:spcAft>
              <a:defRPr sz="2400">
                <a:solidFill>
                  <a:schemeClr val="tx1"/>
                </a:solidFill>
                <a:latin typeface="Times" charset="0"/>
                <a:ea typeface="ＭＳ Ｐゴシック" charset="0"/>
              </a:defRPr>
            </a:lvl6pPr>
            <a:lvl7pPr marL="2913850" indent="-224142" defTabSz="912135" eaLnBrk="0" fontAlgn="base" hangingPunct="0">
              <a:spcBef>
                <a:spcPct val="0"/>
              </a:spcBef>
              <a:spcAft>
                <a:spcPct val="0"/>
              </a:spcAft>
              <a:defRPr sz="2400">
                <a:solidFill>
                  <a:schemeClr val="tx1"/>
                </a:solidFill>
                <a:latin typeface="Times" charset="0"/>
                <a:ea typeface="ＭＳ Ｐゴシック" charset="0"/>
              </a:defRPr>
            </a:lvl7pPr>
            <a:lvl8pPr marL="3362135" indent="-224142" defTabSz="912135" eaLnBrk="0" fontAlgn="base" hangingPunct="0">
              <a:spcBef>
                <a:spcPct val="0"/>
              </a:spcBef>
              <a:spcAft>
                <a:spcPct val="0"/>
              </a:spcAft>
              <a:defRPr sz="2400">
                <a:solidFill>
                  <a:schemeClr val="tx1"/>
                </a:solidFill>
                <a:latin typeface="Times" charset="0"/>
                <a:ea typeface="ＭＳ Ｐゴシック" charset="0"/>
              </a:defRPr>
            </a:lvl8pPr>
            <a:lvl9pPr marL="3810419" indent="-224142" defTabSz="912135" eaLnBrk="0" fontAlgn="base" hangingPunct="0">
              <a:spcBef>
                <a:spcPct val="0"/>
              </a:spcBef>
              <a:spcAft>
                <a:spcPct val="0"/>
              </a:spcAft>
              <a:defRPr sz="2400">
                <a:solidFill>
                  <a:schemeClr val="tx1"/>
                </a:solidFill>
                <a:latin typeface="Times" charset="0"/>
                <a:ea typeface="ＭＳ Ｐゴシック" charset="0"/>
              </a:defRPr>
            </a:lvl9pPr>
          </a:lstStyle>
          <a:p>
            <a:fld id="{F8ACEA6F-83EC-3B47-BD63-D585F6C9DE0E}" type="slidenum">
              <a:rPr lang="en-US" sz="1200"/>
              <a:pPr/>
              <a:t>55</a:t>
            </a:fld>
            <a:endParaRPr lang="en-US" sz="1200"/>
          </a:p>
        </p:txBody>
      </p:sp>
    </p:spTree>
    <p:extLst>
      <p:ext uri="{BB962C8B-B14F-4D97-AF65-F5344CB8AC3E}">
        <p14:creationId xmlns:p14="http://schemas.microsoft.com/office/powerpoint/2010/main" val="5615310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a:ln/>
        </p:spPr>
      </p:sp>
      <p:sp>
        <p:nvSpPr>
          <p:cNvPr id="286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charset="0"/>
              </a:rPr>
              <a:t>From 15</a:t>
            </a:r>
            <a:r>
              <a:rPr lang="ja-JP" altLang="en-US">
                <a:latin typeface="Times" charset="0"/>
              </a:rPr>
              <a:t>’</a:t>
            </a:r>
            <a:r>
              <a:rPr lang="en-US" altLang="ja-JP">
                <a:latin typeface="Times" charset="0"/>
              </a:rPr>
              <a:t> away you can see that only the edges are outside the primary viewing area and you can see both the feet and the glove within the primary viewing area.  However, remember this is only a 5</a:t>
            </a:r>
            <a:r>
              <a:rPr lang="ja-JP" altLang="en-US">
                <a:latin typeface="Times" charset="0"/>
              </a:rPr>
              <a:t>’</a:t>
            </a:r>
            <a:r>
              <a:rPr lang="en-US" altLang="ja-JP">
                <a:latin typeface="Times" charset="0"/>
              </a:rPr>
              <a:t> 5</a:t>
            </a:r>
            <a:r>
              <a:rPr lang="ja-JP" altLang="en-US">
                <a:latin typeface="Times" charset="0"/>
              </a:rPr>
              <a:t>”</a:t>
            </a:r>
            <a:r>
              <a:rPr lang="en-US" altLang="ja-JP">
                <a:latin typeface="Times" charset="0"/>
              </a:rPr>
              <a:t> player.  Also remember that the closer all the information is to the line of sight, the better your ability to see it clearly (refer back to green vs yellow circle on slide 23).  </a:t>
            </a:r>
          </a:p>
          <a:p>
            <a:endParaRPr lang="en-US">
              <a:latin typeface="Times" charset="0"/>
            </a:endParaRPr>
          </a:p>
        </p:txBody>
      </p:sp>
      <p:sp>
        <p:nvSpPr>
          <p:cNvPr id="286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135" eaLnBrk="0" hangingPunct="0">
              <a:defRPr sz="2400">
                <a:solidFill>
                  <a:schemeClr val="tx1"/>
                </a:solidFill>
                <a:latin typeface="Times" charset="0"/>
                <a:ea typeface="ＭＳ Ｐゴシック" charset="0"/>
                <a:cs typeface="ＭＳ Ｐゴシック" charset="0"/>
              </a:defRPr>
            </a:lvl1pPr>
            <a:lvl2pPr marL="728462" indent="-280178" defTabSz="912135" eaLnBrk="0" hangingPunct="0">
              <a:defRPr sz="2400">
                <a:solidFill>
                  <a:schemeClr val="tx1"/>
                </a:solidFill>
                <a:latin typeface="Times" charset="0"/>
                <a:ea typeface="ＭＳ Ｐゴシック" charset="0"/>
              </a:defRPr>
            </a:lvl2pPr>
            <a:lvl3pPr marL="1120712" indent="-224142" defTabSz="912135" eaLnBrk="0" hangingPunct="0">
              <a:defRPr sz="2400">
                <a:solidFill>
                  <a:schemeClr val="tx1"/>
                </a:solidFill>
                <a:latin typeface="Times" charset="0"/>
                <a:ea typeface="ＭＳ Ｐゴシック" charset="0"/>
              </a:defRPr>
            </a:lvl3pPr>
            <a:lvl4pPr marL="1568996" indent="-224142" defTabSz="912135" eaLnBrk="0" hangingPunct="0">
              <a:defRPr sz="2400">
                <a:solidFill>
                  <a:schemeClr val="tx1"/>
                </a:solidFill>
                <a:latin typeface="Times" charset="0"/>
                <a:ea typeface="ＭＳ Ｐゴシック" charset="0"/>
              </a:defRPr>
            </a:lvl4pPr>
            <a:lvl5pPr marL="2017281" indent="-224142" defTabSz="912135" eaLnBrk="0" hangingPunct="0">
              <a:defRPr sz="2400">
                <a:solidFill>
                  <a:schemeClr val="tx1"/>
                </a:solidFill>
                <a:latin typeface="Times" charset="0"/>
                <a:ea typeface="ＭＳ Ｐゴシック" charset="0"/>
              </a:defRPr>
            </a:lvl5pPr>
            <a:lvl6pPr marL="2465565" indent="-224142" defTabSz="912135" eaLnBrk="0" fontAlgn="base" hangingPunct="0">
              <a:spcBef>
                <a:spcPct val="0"/>
              </a:spcBef>
              <a:spcAft>
                <a:spcPct val="0"/>
              </a:spcAft>
              <a:defRPr sz="2400">
                <a:solidFill>
                  <a:schemeClr val="tx1"/>
                </a:solidFill>
                <a:latin typeface="Times" charset="0"/>
                <a:ea typeface="ＭＳ Ｐゴシック" charset="0"/>
              </a:defRPr>
            </a:lvl6pPr>
            <a:lvl7pPr marL="2913850" indent="-224142" defTabSz="912135" eaLnBrk="0" fontAlgn="base" hangingPunct="0">
              <a:spcBef>
                <a:spcPct val="0"/>
              </a:spcBef>
              <a:spcAft>
                <a:spcPct val="0"/>
              </a:spcAft>
              <a:defRPr sz="2400">
                <a:solidFill>
                  <a:schemeClr val="tx1"/>
                </a:solidFill>
                <a:latin typeface="Times" charset="0"/>
                <a:ea typeface="ＭＳ Ｐゴシック" charset="0"/>
              </a:defRPr>
            </a:lvl7pPr>
            <a:lvl8pPr marL="3362135" indent="-224142" defTabSz="912135" eaLnBrk="0" fontAlgn="base" hangingPunct="0">
              <a:spcBef>
                <a:spcPct val="0"/>
              </a:spcBef>
              <a:spcAft>
                <a:spcPct val="0"/>
              </a:spcAft>
              <a:defRPr sz="2400">
                <a:solidFill>
                  <a:schemeClr val="tx1"/>
                </a:solidFill>
                <a:latin typeface="Times" charset="0"/>
                <a:ea typeface="ＭＳ Ｐゴシック" charset="0"/>
              </a:defRPr>
            </a:lvl8pPr>
            <a:lvl9pPr marL="3810419" indent="-224142" defTabSz="912135" eaLnBrk="0" fontAlgn="base" hangingPunct="0">
              <a:spcBef>
                <a:spcPct val="0"/>
              </a:spcBef>
              <a:spcAft>
                <a:spcPct val="0"/>
              </a:spcAft>
              <a:defRPr sz="2400">
                <a:solidFill>
                  <a:schemeClr val="tx1"/>
                </a:solidFill>
                <a:latin typeface="Times" charset="0"/>
                <a:ea typeface="ＭＳ Ｐゴシック" charset="0"/>
              </a:defRPr>
            </a:lvl9pPr>
          </a:lstStyle>
          <a:p>
            <a:fld id="{7DF09C80-74C5-414C-BE67-D819CA1CCE00}" type="slidenum">
              <a:rPr lang="en-US" sz="1200"/>
              <a:pPr/>
              <a:t>56</a:t>
            </a:fld>
            <a:endParaRPr lang="en-US" sz="1200"/>
          </a:p>
        </p:txBody>
      </p:sp>
    </p:spTree>
    <p:extLst>
      <p:ext uri="{BB962C8B-B14F-4D97-AF65-F5344CB8AC3E}">
        <p14:creationId xmlns:p14="http://schemas.microsoft.com/office/powerpoint/2010/main" val="34107821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charset="0"/>
              </a:rPr>
              <a:t>At 18</a:t>
            </a:r>
            <a:r>
              <a:rPr lang="ja-JP" altLang="en-US">
                <a:latin typeface="Times" charset="0"/>
              </a:rPr>
              <a:t>’</a:t>
            </a:r>
            <a:r>
              <a:rPr lang="en-US" altLang="ja-JP">
                <a:latin typeface="Times" charset="0"/>
              </a:rPr>
              <a:t> everything is well within the primary viewing area to allow you to process all information at once without having to shift your eyes from base to glove.</a:t>
            </a:r>
            <a:endParaRPr lang="en-US">
              <a:latin typeface="Times" charset="0"/>
            </a:endParaRPr>
          </a:p>
        </p:txBody>
      </p:sp>
      <p:sp>
        <p:nvSpPr>
          <p:cNvPr id="307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135" eaLnBrk="0" hangingPunct="0">
              <a:defRPr sz="2400">
                <a:solidFill>
                  <a:schemeClr val="tx1"/>
                </a:solidFill>
                <a:latin typeface="Times" charset="0"/>
                <a:ea typeface="ＭＳ Ｐゴシック" charset="0"/>
                <a:cs typeface="ＭＳ Ｐゴシック" charset="0"/>
              </a:defRPr>
            </a:lvl1pPr>
            <a:lvl2pPr marL="728462" indent="-280178" defTabSz="912135" eaLnBrk="0" hangingPunct="0">
              <a:defRPr sz="2400">
                <a:solidFill>
                  <a:schemeClr val="tx1"/>
                </a:solidFill>
                <a:latin typeface="Times" charset="0"/>
                <a:ea typeface="ＭＳ Ｐゴシック" charset="0"/>
              </a:defRPr>
            </a:lvl2pPr>
            <a:lvl3pPr marL="1120712" indent="-224142" defTabSz="912135" eaLnBrk="0" hangingPunct="0">
              <a:defRPr sz="2400">
                <a:solidFill>
                  <a:schemeClr val="tx1"/>
                </a:solidFill>
                <a:latin typeface="Times" charset="0"/>
                <a:ea typeface="ＭＳ Ｐゴシック" charset="0"/>
              </a:defRPr>
            </a:lvl3pPr>
            <a:lvl4pPr marL="1568996" indent="-224142" defTabSz="912135" eaLnBrk="0" hangingPunct="0">
              <a:defRPr sz="2400">
                <a:solidFill>
                  <a:schemeClr val="tx1"/>
                </a:solidFill>
                <a:latin typeface="Times" charset="0"/>
                <a:ea typeface="ＭＳ Ｐゴシック" charset="0"/>
              </a:defRPr>
            </a:lvl4pPr>
            <a:lvl5pPr marL="2017281" indent="-224142" defTabSz="912135" eaLnBrk="0" hangingPunct="0">
              <a:defRPr sz="2400">
                <a:solidFill>
                  <a:schemeClr val="tx1"/>
                </a:solidFill>
                <a:latin typeface="Times" charset="0"/>
                <a:ea typeface="ＭＳ Ｐゴシック" charset="0"/>
              </a:defRPr>
            </a:lvl5pPr>
            <a:lvl6pPr marL="2465565" indent="-224142" defTabSz="912135" eaLnBrk="0" fontAlgn="base" hangingPunct="0">
              <a:spcBef>
                <a:spcPct val="0"/>
              </a:spcBef>
              <a:spcAft>
                <a:spcPct val="0"/>
              </a:spcAft>
              <a:defRPr sz="2400">
                <a:solidFill>
                  <a:schemeClr val="tx1"/>
                </a:solidFill>
                <a:latin typeface="Times" charset="0"/>
                <a:ea typeface="ＭＳ Ｐゴシック" charset="0"/>
              </a:defRPr>
            </a:lvl6pPr>
            <a:lvl7pPr marL="2913850" indent="-224142" defTabSz="912135" eaLnBrk="0" fontAlgn="base" hangingPunct="0">
              <a:spcBef>
                <a:spcPct val="0"/>
              </a:spcBef>
              <a:spcAft>
                <a:spcPct val="0"/>
              </a:spcAft>
              <a:defRPr sz="2400">
                <a:solidFill>
                  <a:schemeClr val="tx1"/>
                </a:solidFill>
                <a:latin typeface="Times" charset="0"/>
                <a:ea typeface="ＭＳ Ｐゴシック" charset="0"/>
              </a:defRPr>
            </a:lvl7pPr>
            <a:lvl8pPr marL="3362135" indent="-224142" defTabSz="912135" eaLnBrk="0" fontAlgn="base" hangingPunct="0">
              <a:spcBef>
                <a:spcPct val="0"/>
              </a:spcBef>
              <a:spcAft>
                <a:spcPct val="0"/>
              </a:spcAft>
              <a:defRPr sz="2400">
                <a:solidFill>
                  <a:schemeClr val="tx1"/>
                </a:solidFill>
                <a:latin typeface="Times" charset="0"/>
                <a:ea typeface="ＭＳ Ｐゴシック" charset="0"/>
              </a:defRPr>
            </a:lvl8pPr>
            <a:lvl9pPr marL="3810419" indent="-224142" defTabSz="912135" eaLnBrk="0" fontAlgn="base" hangingPunct="0">
              <a:spcBef>
                <a:spcPct val="0"/>
              </a:spcBef>
              <a:spcAft>
                <a:spcPct val="0"/>
              </a:spcAft>
              <a:defRPr sz="2400">
                <a:solidFill>
                  <a:schemeClr val="tx1"/>
                </a:solidFill>
                <a:latin typeface="Times" charset="0"/>
                <a:ea typeface="ＭＳ Ｐゴシック" charset="0"/>
              </a:defRPr>
            </a:lvl9pPr>
          </a:lstStyle>
          <a:p>
            <a:fld id="{6ED181E5-7082-B745-9E22-B78A96DBE1B7}" type="slidenum">
              <a:rPr lang="en-US" sz="1200"/>
              <a:pPr/>
              <a:t>57</a:t>
            </a:fld>
            <a:endParaRPr lang="en-US" sz="1200"/>
          </a:p>
        </p:txBody>
      </p:sp>
    </p:spTree>
    <p:extLst>
      <p:ext uri="{BB962C8B-B14F-4D97-AF65-F5344CB8AC3E}">
        <p14:creationId xmlns:p14="http://schemas.microsoft.com/office/powerpoint/2010/main" val="42692055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a:ln/>
        </p:spPr>
      </p:sp>
      <p:sp>
        <p:nvSpPr>
          <p:cNvPr id="3277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charset="0"/>
              </a:rPr>
              <a:t>When focusing on the base from 12</a:t>
            </a:r>
            <a:r>
              <a:rPr lang="ja-JP" altLang="en-US">
                <a:latin typeface="Times" charset="0"/>
              </a:rPr>
              <a:t>’</a:t>
            </a:r>
            <a:r>
              <a:rPr lang="en-US" altLang="ja-JP">
                <a:latin typeface="Times" charset="0"/>
              </a:rPr>
              <a:t> away you can not see the glove and ball within your primary viewing area (30 degrees from your line of sight) without shifting your eyes up to the glove.</a:t>
            </a:r>
            <a:endParaRPr lang="en-US">
              <a:latin typeface="Times" charset="0"/>
            </a:endParaRPr>
          </a:p>
        </p:txBody>
      </p:sp>
      <p:sp>
        <p:nvSpPr>
          <p:cNvPr id="327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135" eaLnBrk="0" hangingPunct="0">
              <a:defRPr sz="2400">
                <a:solidFill>
                  <a:schemeClr val="tx1"/>
                </a:solidFill>
                <a:latin typeface="Times" charset="0"/>
                <a:ea typeface="ＭＳ Ｐゴシック" charset="0"/>
                <a:cs typeface="ＭＳ Ｐゴシック" charset="0"/>
              </a:defRPr>
            </a:lvl1pPr>
            <a:lvl2pPr marL="728462" indent="-280178" defTabSz="912135" eaLnBrk="0" hangingPunct="0">
              <a:defRPr sz="2400">
                <a:solidFill>
                  <a:schemeClr val="tx1"/>
                </a:solidFill>
                <a:latin typeface="Times" charset="0"/>
                <a:ea typeface="ＭＳ Ｐゴシック" charset="0"/>
              </a:defRPr>
            </a:lvl2pPr>
            <a:lvl3pPr marL="1120712" indent="-224142" defTabSz="912135" eaLnBrk="0" hangingPunct="0">
              <a:defRPr sz="2400">
                <a:solidFill>
                  <a:schemeClr val="tx1"/>
                </a:solidFill>
                <a:latin typeface="Times" charset="0"/>
                <a:ea typeface="ＭＳ Ｐゴシック" charset="0"/>
              </a:defRPr>
            </a:lvl3pPr>
            <a:lvl4pPr marL="1568996" indent="-224142" defTabSz="912135" eaLnBrk="0" hangingPunct="0">
              <a:defRPr sz="2400">
                <a:solidFill>
                  <a:schemeClr val="tx1"/>
                </a:solidFill>
                <a:latin typeface="Times" charset="0"/>
                <a:ea typeface="ＭＳ Ｐゴシック" charset="0"/>
              </a:defRPr>
            </a:lvl4pPr>
            <a:lvl5pPr marL="2017281" indent="-224142" defTabSz="912135" eaLnBrk="0" hangingPunct="0">
              <a:defRPr sz="2400">
                <a:solidFill>
                  <a:schemeClr val="tx1"/>
                </a:solidFill>
                <a:latin typeface="Times" charset="0"/>
                <a:ea typeface="ＭＳ Ｐゴシック" charset="0"/>
              </a:defRPr>
            </a:lvl5pPr>
            <a:lvl6pPr marL="2465565" indent="-224142" defTabSz="912135" eaLnBrk="0" fontAlgn="base" hangingPunct="0">
              <a:spcBef>
                <a:spcPct val="0"/>
              </a:spcBef>
              <a:spcAft>
                <a:spcPct val="0"/>
              </a:spcAft>
              <a:defRPr sz="2400">
                <a:solidFill>
                  <a:schemeClr val="tx1"/>
                </a:solidFill>
                <a:latin typeface="Times" charset="0"/>
                <a:ea typeface="ＭＳ Ｐゴシック" charset="0"/>
              </a:defRPr>
            </a:lvl6pPr>
            <a:lvl7pPr marL="2913850" indent="-224142" defTabSz="912135" eaLnBrk="0" fontAlgn="base" hangingPunct="0">
              <a:spcBef>
                <a:spcPct val="0"/>
              </a:spcBef>
              <a:spcAft>
                <a:spcPct val="0"/>
              </a:spcAft>
              <a:defRPr sz="2400">
                <a:solidFill>
                  <a:schemeClr val="tx1"/>
                </a:solidFill>
                <a:latin typeface="Times" charset="0"/>
                <a:ea typeface="ＭＳ Ｐゴシック" charset="0"/>
              </a:defRPr>
            </a:lvl7pPr>
            <a:lvl8pPr marL="3362135" indent="-224142" defTabSz="912135" eaLnBrk="0" fontAlgn="base" hangingPunct="0">
              <a:spcBef>
                <a:spcPct val="0"/>
              </a:spcBef>
              <a:spcAft>
                <a:spcPct val="0"/>
              </a:spcAft>
              <a:defRPr sz="2400">
                <a:solidFill>
                  <a:schemeClr val="tx1"/>
                </a:solidFill>
                <a:latin typeface="Times" charset="0"/>
                <a:ea typeface="ＭＳ Ｐゴシック" charset="0"/>
              </a:defRPr>
            </a:lvl8pPr>
            <a:lvl9pPr marL="3810419" indent="-224142" defTabSz="912135" eaLnBrk="0" fontAlgn="base" hangingPunct="0">
              <a:spcBef>
                <a:spcPct val="0"/>
              </a:spcBef>
              <a:spcAft>
                <a:spcPct val="0"/>
              </a:spcAft>
              <a:defRPr sz="2400">
                <a:solidFill>
                  <a:schemeClr val="tx1"/>
                </a:solidFill>
                <a:latin typeface="Times" charset="0"/>
                <a:ea typeface="ＭＳ Ｐゴシック" charset="0"/>
              </a:defRPr>
            </a:lvl9pPr>
          </a:lstStyle>
          <a:p>
            <a:fld id="{EE86B08D-3143-1146-931B-53868DBCC64E}" type="slidenum">
              <a:rPr lang="en-US" sz="1200"/>
              <a:pPr/>
              <a:t>58</a:t>
            </a:fld>
            <a:endParaRPr lang="en-US" sz="1200"/>
          </a:p>
        </p:txBody>
      </p:sp>
    </p:spTree>
    <p:extLst>
      <p:ext uri="{BB962C8B-B14F-4D97-AF65-F5344CB8AC3E}">
        <p14:creationId xmlns:p14="http://schemas.microsoft.com/office/powerpoint/2010/main" val="9323288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ln/>
        </p:spPr>
      </p:sp>
      <p:sp>
        <p:nvSpPr>
          <p:cNvPr id="348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charset="0"/>
              </a:rPr>
              <a:t>When focusing on the base from 15</a:t>
            </a:r>
            <a:r>
              <a:rPr lang="ja-JP" altLang="en-US">
                <a:latin typeface="Times" charset="0"/>
              </a:rPr>
              <a:t>’</a:t>
            </a:r>
            <a:r>
              <a:rPr lang="en-US" altLang="ja-JP">
                <a:latin typeface="Times" charset="0"/>
              </a:rPr>
              <a:t> away you can not see the glove and ball within your primary viewing area (30 degrees from your line of sight) without shifting your eyes up to the glove.</a:t>
            </a:r>
          </a:p>
          <a:p>
            <a:endParaRPr lang="en-US">
              <a:latin typeface="Times" charset="0"/>
            </a:endParaRPr>
          </a:p>
        </p:txBody>
      </p:sp>
      <p:sp>
        <p:nvSpPr>
          <p:cNvPr id="348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135" eaLnBrk="0" hangingPunct="0">
              <a:defRPr sz="2400">
                <a:solidFill>
                  <a:schemeClr val="tx1"/>
                </a:solidFill>
                <a:latin typeface="Times" charset="0"/>
                <a:ea typeface="ＭＳ Ｐゴシック" charset="0"/>
                <a:cs typeface="ＭＳ Ｐゴシック" charset="0"/>
              </a:defRPr>
            </a:lvl1pPr>
            <a:lvl2pPr marL="728462" indent="-280178" defTabSz="912135" eaLnBrk="0" hangingPunct="0">
              <a:defRPr sz="2400">
                <a:solidFill>
                  <a:schemeClr val="tx1"/>
                </a:solidFill>
                <a:latin typeface="Times" charset="0"/>
                <a:ea typeface="ＭＳ Ｐゴシック" charset="0"/>
              </a:defRPr>
            </a:lvl2pPr>
            <a:lvl3pPr marL="1120712" indent="-224142" defTabSz="912135" eaLnBrk="0" hangingPunct="0">
              <a:defRPr sz="2400">
                <a:solidFill>
                  <a:schemeClr val="tx1"/>
                </a:solidFill>
                <a:latin typeface="Times" charset="0"/>
                <a:ea typeface="ＭＳ Ｐゴシック" charset="0"/>
              </a:defRPr>
            </a:lvl3pPr>
            <a:lvl4pPr marL="1568996" indent="-224142" defTabSz="912135" eaLnBrk="0" hangingPunct="0">
              <a:defRPr sz="2400">
                <a:solidFill>
                  <a:schemeClr val="tx1"/>
                </a:solidFill>
                <a:latin typeface="Times" charset="0"/>
                <a:ea typeface="ＭＳ Ｐゴシック" charset="0"/>
              </a:defRPr>
            </a:lvl4pPr>
            <a:lvl5pPr marL="2017281" indent="-224142" defTabSz="912135" eaLnBrk="0" hangingPunct="0">
              <a:defRPr sz="2400">
                <a:solidFill>
                  <a:schemeClr val="tx1"/>
                </a:solidFill>
                <a:latin typeface="Times" charset="0"/>
                <a:ea typeface="ＭＳ Ｐゴシック" charset="0"/>
              </a:defRPr>
            </a:lvl5pPr>
            <a:lvl6pPr marL="2465565" indent="-224142" defTabSz="912135" eaLnBrk="0" fontAlgn="base" hangingPunct="0">
              <a:spcBef>
                <a:spcPct val="0"/>
              </a:spcBef>
              <a:spcAft>
                <a:spcPct val="0"/>
              </a:spcAft>
              <a:defRPr sz="2400">
                <a:solidFill>
                  <a:schemeClr val="tx1"/>
                </a:solidFill>
                <a:latin typeface="Times" charset="0"/>
                <a:ea typeface="ＭＳ Ｐゴシック" charset="0"/>
              </a:defRPr>
            </a:lvl6pPr>
            <a:lvl7pPr marL="2913850" indent="-224142" defTabSz="912135" eaLnBrk="0" fontAlgn="base" hangingPunct="0">
              <a:spcBef>
                <a:spcPct val="0"/>
              </a:spcBef>
              <a:spcAft>
                <a:spcPct val="0"/>
              </a:spcAft>
              <a:defRPr sz="2400">
                <a:solidFill>
                  <a:schemeClr val="tx1"/>
                </a:solidFill>
                <a:latin typeface="Times" charset="0"/>
                <a:ea typeface="ＭＳ Ｐゴシック" charset="0"/>
              </a:defRPr>
            </a:lvl7pPr>
            <a:lvl8pPr marL="3362135" indent="-224142" defTabSz="912135" eaLnBrk="0" fontAlgn="base" hangingPunct="0">
              <a:spcBef>
                <a:spcPct val="0"/>
              </a:spcBef>
              <a:spcAft>
                <a:spcPct val="0"/>
              </a:spcAft>
              <a:defRPr sz="2400">
                <a:solidFill>
                  <a:schemeClr val="tx1"/>
                </a:solidFill>
                <a:latin typeface="Times" charset="0"/>
                <a:ea typeface="ＭＳ Ｐゴシック" charset="0"/>
              </a:defRPr>
            </a:lvl8pPr>
            <a:lvl9pPr marL="3810419" indent="-224142" defTabSz="912135" eaLnBrk="0" fontAlgn="base" hangingPunct="0">
              <a:spcBef>
                <a:spcPct val="0"/>
              </a:spcBef>
              <a:spcAft>
                <a:spcPct val="0"/>
              </a:spcAft>
              <a:defRPr sz="2400">
                <a:solidFill>
                  <a:schemeClr val="tx1"/>
                </a:solidFill>
                <a:latin typeface="Times" charset="0"/>
                <a:ea typeface="ＭＳ Ｐゴシック" charset="0"/>
              </a:defRPr>
            </a:lvl9pPr>
          </a:lstStyle>
          <a:p>
            <a:fld id="{91FF6D72-6D06-654F-B444-4836F84638FC}" type="slidenum">
              <a:rPr lang="en-US" sz="1200"/>
              <a:pPr/>
              <a:t>59</a:t>
            </a:fld>
            <a:endParaRPr lang="en-US" sz="1200"/>
          </a:p>
        </p:txBody>
      </p:sp>
    </p:spTree>
    <p:extLst>
      <p:ext uri="{BB962C8B-B14F-4D97-AF65-F5344CB8AC3E}">
        <p14:creationId xmlns:p14="http://schemas.microsoft.com/office/powerpoint/2010/main" val="14470150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ln/>
        </p:spPr>
      </p:sp>
      <p:sp>
        <p:nvSpPr>
          <p:cNvPr id="368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charset="0"/>
              </a:rPr>
              <a:t>At 18</a:t>
            </a:r>
            <a:r>
              <a:rPr lang="ja-JP" altLang="en-US">
                <a:latin typeface="Times" charset="0"/>
              </a:rPr>
              <a:t>’</a:t>
            </a:r>
            <a:r>
              <a:rPr lang="en-US" altLang="ja-JP">
                <a:latin typeface="Times" charset="0"/>
              </a:rPr>
              <a:t> everything is within the primary viewing area to allow you to process all information at once without having to shift your eyes from base to glove. But as a thinking umpire be ready to possibly move back based on taller players.</a:t>
            </a:r>
            <a:endParaRPr lang="en-US">
              <a:latin typeface="Times" charset="0"/>
            </a:endParaRPr>
          </a:p>
        </p:txBody>
      </p:sp>
      <p:sp>
        <p:nvSpPr>
          <p:cNvPr id="368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135" eaLnBrk="0" hangingPunct="0">
              <a:defRPr sz="2400">
                <a:solidFill>
                  <a:schemeClr val="tx1"/>
                </a:solidFill>
                <a:latin typeface="Times" charset="0"/>
                <a:ea typeface="ＭＳ Ｐゴシック" charset="0"/>
                <a:cs typeface="ＭＳ Ｐゴシック" charset="0"/>
              </a:defRPr>
            </a:lvl1pPr>
            <a:lvl2pPr marL="728462" indent="-280178" defTabSz="912135" eaLnBrk="0" hangingPunct="0">
              <a:defRPr sz="2400">
                <a:solidFill>
                  <a:schemeClr val="tx1"/>
                </a:solidFill>
                <a:latin typeface="Times" charset="0"/>
                <a:ea typeface="ＭＳ Ｐゴシック" charset="0"/>
              </a:defRPr>
            </a:lvl2pPr>
            <a:lvl3pPr marL="1120712" indent="-224142" defTabSz="912135" eaLnBrk="0" hangingPunct="0">
              <a:defRPr sz="2400">
                <a:solidFill>
                  <a:schemeClr val="tx1"/>
                </a:solidFill>
                <a:latin typeface="Times" charset="0"/>
                <a:ea typeface="ＭＳ Ｐゴシック" charset="0"/>
              </a:defRPr>
            </a:lvl3pPr>
            <a:lvl4pPr marL="1568996" indent="-224142" defTabSz="912135" eaLnBrk="0" hangingPunct="0">
              <a:defRPr sz="2400">
                <a:solidFill>
                  <a:schemeClr val="tx1"/>
                </a:solidFill>
                <a:latin typeface="Times" charset="0"/>
                <a:ea typeface="ＭＳ Ｐゴシック" charset="0"/>
              </a:defRPr>
            </a:lvl4pPr>
            <a:lvl5pPr marL="2017281" indent="-224142" defTabSz="912135" eaLnBrk="0" hangingPunct="0">
              <a:defRPr sz="2400">
                <a:solidFill>
                  <a:schemeClr val="tx1"/>
                </a:solidFill>
                <a:latin typeface="Times" charset="0"/>
                <a:ea typeface="ＭＳ Ｐゴシック" charset="0"/>
              </a:defRPr>
            </a:lvl5pPr>
            <a:lvl6pPr marL="2465565" indent="-224142" defTabSz="912135" eaLnBrk="0" fontAlgn="base" hangingPunct="0">
              <a:spcBef>
                <a:spcPct val="0"/>
              </a:spcBef>
              <a:spcAft>
                <a:spcPct val="0"/>
              </a:spcAft>
              <a:defRPr sz="2400">
                <a:solidFill>
                  <a:schemeClr val="tx1"/>
                </a:solidFill>
                <a:latin typeface="Times" charset="0"/>
                <a:ea typeface="ＭＳ Ｐゴシック" charset="0"/>
              </a:defRPr>
            </a:lvl6pPr>
            <a:lvl7pPr marL="2913850" indent="-224142" defTabSz="912135" eaLnBrk="0" fontAlgn="base" hangingPunct="0">
              <a:spcBef>
                <a:spcPct val="0"/>
              </a:spcBef>
              <a:spcAft>
                <a:spcPct val="0"/>
              </a:spcAft>
              <a:defRPr sz="2400">
                <a:solidFill>
                  <a:schemeClr val="tx1"/>
                </a:solidFill>
                <a:latin typeface="Times" charset="0"/>
                <a:ea typeface="ＭＳ Ｐゴシック" charset="0"/>
              </a:defRPr>
            </a:lvl7pPr>
            <a:lvl8pPr marL="3362135" indent="-224142" defTabSz="912135" eaLnBrk="0" fontAlgn="base" hangingPunct="0">
              <a:spcBef>
                <a:spcPct val="0"/>
              </a:spcBef>
              <a:spcAft>
                <a:spcPct val="0"/>
              </a:spcAft>
              <a:defRPr sz="2400">
                <a:solidFill>
                  <a:schemeClr val="tx1"/>
                </a:solidFill>
                <a:latin typeface="Times" charset="0"/>
                <a:ea typeface="ＭＳ Ｐゴシック" charset="0"/>
              </a:defRPr>
            </a:lvl8pPr>
            <a:lvl9pPr marL="3810419" indent="-224142" defTabSz="912135" eaLnBrk="0" fontAlgn="base" hangingPunct="0">
              <a:spcBef>
                <a:spcPct val="0"/>
              </a:spcBef>
              <a:spcAft>
                <a:spcPct val="0"/>
              </a:spcAft>
              <a:defRPr sz="2400">
                <a:solidFill>
                  <a:schemeClr val="tx1"/>
                </a:solidFill>
                <a:latin typeface="Times" charset="0"/>
                <a:ea typeface="ＭＳ Ｐゴシック" charset="0"/>
              </a:defRPr>
            </a:lvl9pPr>
          </a:lstStyle>
          <a:p>
            <a:fld id="{FCF5CFB6-C57D-5147-8174-27C114A86EEF}" type="slidenum">
              <a:rPr lang="en-US" sz="1200"/>
              <a:pPr/>
              <a:t>60</a:t>
            </a:fld>
            <a:endParaRPr lang="en-US" sz="1200"/>
          </a:p>
        </p:txBody>
      </p:sp>
    </p:spTree>
    <p:extLst>
      <p:ext uri="{BB962C8B-B14F-4D97-AF65-F5344CB8AC3E}">
        <p14:creationId xmlns:p14="http://schemas.microsoft.com/office/powerpoint/2010/main" val="7334106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a:ln/>
        </p:spPr>
      </p:sp>
      <p:sp>
        <p:nvSpPr>
          <p:cNvPr id="2662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charset="0"/>
              </a:rPr>
              <a:t>Force plays, tag plays and plays at first require that we achieve the proper position so that we may view the entire play. This is our primary position.</a:t>
            </a:r>
          </a:p>
        </p:txBody>
      </p:sp>
      <p:sp>
        <p:nvSpPr>
          <p:cNvPr id="2662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135" eaLnBrk="0" hangingPunct="0">
              <a:defRPr sz="2400">
                <a:solidFill>
                  <a:schemeClr val="tx1"/>
                </a:solidFill>
                <a:latin typeface="Times" charset="0"/>
                <a:ea typeface="ＭＳ Ｐゴシック" charset="0"/>
                <a:cs typeface="ＭＳ Ｐゴシック" charset="0"/>
              </a:defRPr>
            </a:lvl1pPr>
            <a:lvl2pPr marL="728462" indent="-280178" defTabSz="912135" eaLnBrk="0" hangingPunct="0">
              <a:defRPr sz="2400">
                <a:solidFill>
                  <a:schemeClr val="tx1"/>
                </a:solidFill>
                <a:latin typeface="Times" charset="0"/>
                <a:ea typeface="ＭＳ Ｐゴシック" charset="0"/>
              </a:defRPr>
            </a:lvl2pPr>
            <a:lvl3pPr marL="1120712" indent="-224142" defTabSz="912135" eaLnBrk="0" hangingPunct="0">
              <a:defRPr sz="2400">
                <a:solidFill>
                  <a:schemeClr val="tx1"/>
                </a:solidFill>
                <a:latin typeface="Times" charset="0"/>
                <a:ea typeface="ＭＳ Ｐゴシック" charset="0"/>
              </a:defRPr>
            </a:lvl3pPr>
            <a:lvl4pPr marL="1568996" indent="-224142" defTabSz="912135" eaLnBrk="0" hangingPunct="0">
              <a:defRPr sz="2400">
                <a:solidFill>
                  <a:schemeClr val="tx1"/>
                </a:solidFill>
                <a:latin typeface="Times" charset="0"/>
                <a:ea typeface="ＭＳ Ｐゴシック" charset="0"/>
              </a:defRPr>
            </a:lvl4pPr>
            <a:lvl5pPr marL="2017281" indent="-224142" defTabSz="912135" eaLnBrk="0" hangingPunct="0">
              <a:defRPr sz="2400">
                <a:solidFill>
                  <a:schemeClr val="tx1"/>
                </a:solidFill>
                <a:latin typeface="Times" charset="0"/>
                <a:ea typeface="ＭＳ Ｐゴシック" charset="0"/>
              </a:defRPr>
            </a:lvl5pPr>
            <a:lvl6pPr marL="2465565" indent="-224142" defTabSz="912135" eaLnBrk="0" fontAlgn="base" hangingPunct="0">
              <a:spcBef>
                <a:spcPct val="0"/>
              </a:spcBef>
              <a:spcAft>
                <a:spcPct val="0"/>
              </a:spcAft>
              <a:defRPr sz="2400">
                <a:solidFill>
                  <a:schemeClr val="tx1"/>
                </a:solidFill>
                <a:latin typeface="Times" charset="0"/>
                <a:ea typeface="ＭＳ Ｐゴシック" charset="0"/>
              </a:defRPr>
            </a:lvl6pPr>
            <a:lvl7pPr marL="2913850" indent="-224142" defTabSz="912135" eaLnBrk="0" fontAlgn="base" hangingPunct="0">
              <a:spcBef>
                <a:spcPct val="0"/>
              </a:spcBef>
              <a:spcAft>
                <a:spcPct val="0"/>
              </a:spcAft>
              <a:defRPr sz="2400">
                <a:solidFill>
                  <a:schemeClr val="tx1"/>
                </a:solidFill>
                <a:latin typeface="Times" charset="0"/>
                <a:ea typeface="ＭＳ Ｐゴシック" charset="0"/>
              </a:defRPr>
            </a:lvl7pPr>
            <a:lvl8pPr marL="3362135" indent="-224142" defTabSz="912135" eaLnBrk="0" fontAlgn="base" hangingPunct="0">
              <a:spcBef>
                <a:spcPct val="0"/>
              </a:spcBef>
              <a:spcAft>
                <a:spcPct val="0"/>
              </a:spcAft>
              <a:defRPr sz="2400">
                <a:solidFill>
                  <a:schemeClr val="tx1"/>
                </a:solidFill>
                <a:latin typeface="Times" charset="0"/>
                <a:ea typeface="ＭＳ Ｐゴシック" charset="0"/>
              </a:defRPr>
            </a:lvl8pPr>
            <a:lvl9pPr marL="3810419" indent="-224142" defTabSz="912135" eaLnBrk="0" fontAlgn="base" hangingPunct="0">
              <a:spcBef>
                <a:spcPct val="0"/>
              </a:spcBef>
              <a:spcAft>
                <a:spcPct val="0"/>
              </a:spcAft>
              <a:defRPr sz="2400">
                <a:solidFill>
                  <a:schemeClr val="tx1"/>
                </a:solidFill>
                <a:latin typeface="Times" charset="0"/>
                <a:ea typeface="ＭＳ Ｐゴシック" charset="0"/>
              </a:defRPr>
            </a:lvl9pPr>
          </a:lstStyle>
          <a:p>
            <a:fld id="{9314493A-078B-594F-ADBA-4FDA1B52E416}" type="slidenum">
              <a:rPr lang="en-US" sz="1200"/>
              <a:pPr/>
              <a:t>61</a:t>
            </a:fld>
            <a:endParaRPr lang="en-US" sz="1200"/>
          </a:p>
        </p:txBody>
      </p:sp>
    </p:spTree>
    <p:extLst>
      <p:ext uri="{BB962C8B-B14F-4D97-AF65-F5344CB8AC3E}">
        <p14:creationId xmlns:p14="http://schemas.microsoft.com/office/powerpoint/2010/main" val="12044011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a:ln/>
        </p:spPr>
      </p:sp>
      <p:sp>
        <p:nvSpPr>
          <p:cNvPr id="286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charset="0"/>
              </a:rPr>
              <a:t>Keep in mind that on plays at first we should let the ball turn our head into the play maintaining </a:t>
            </a:r>
            <a:r>
              <a:rPr lang="en-US">
                <a:solidFill>
                  <a:srgbClr val="FF0000"/>
                </a:solidFill>
                <a:latin typeface="Times" charset="0"/>
              </a:rPr>
              <a:t>an</a:t>
            </a:r>
            <a:r>
              <a:rPr lang="en-US">
                <a:latin typeface="Times" charset="0"/>
              </a:rPr>
              <a:t> angle that is 90 degrees from the throw and no further than 45 degrees from the foul line.</a:t>
            </a:r>
          </a:p>
        </p:txBody>
      </p:sp>
      <p:sp>
        <p:nvSpPr>
          <p:cNvPr id="286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135" eaLnBrk="0" hangingPunct="0">
              <a:defRPr sz="2400">
                <a:solidFill>
                  <a:schemeClr val="tx1"/>
                </a:solidFill>
                <a:latin typeface="Times" charset="0"/>
                <a:ea typeface="ＭＳ Ｐゴシック" charset="0"/>
                <a:cs typeface="ＭＳ Ｐゴシック" charset="0"/>
              </a:defRPr>
            </a:lvl1pPr>
            <a:lvl2pPr marL="728462" indent="-280178" defTabSz="912135" eaLnBrk="0" hangingPunct="0">
              <a:defRPr sz="2400">
                <a:solidFill>
                  <a:schemeClr val="tx1"/>
                </a:solidFill>
                <a:latin typeface="Times" charset="0"/>
                <a:ea typeface="ＭＳ Ｐゴシック" charset="0"/>
              </a:defRPr>
            </a:lvl2pPr>
            <a:lvl3pPr marL="1120712" indent="-224142" defTabSz="912135" eaLnBrk="0" hangingPunct="0">
              <a:defRPr sz="2400">
                <a:solidFill>
                  <a:schemeClr val="tx1"/>
                </a:solidFill>
                <a:latin typeface="Times" charset="0"/>
                <a:ea typeface="ＭＳ Ｐゴシック" charset="0"/>
              </a:defRPr>
            </a:lvl3pPr>
            <a:lvl4pPr marL="1568996" indent="-224142" defTabSz="912135" eaLnBrk="0" hangingPunct="0">
              <a:defRPr sz="2400">
                <a:solidFill>
                  <a:schemeClr val="tx1"/>
                </a:solidFill>
                <a:latin typeface="Times" charset="0"/>
                <a:ea typeface="ＭＳ Ｐゴシック" charset="0"/>
              </a:defRPr>
            </a:lvl4pPr>
            <a:lvl5pPr marL="2017281" indent="-224142" defTabSz="912135" eaLnBrk="0" hangingPunct="0">
              <a:defRPr sz="2400">
                <a:solidFill>
                  <a:schemeClr val="tx1"/>
                </a:solidFill>
                <a:latin typeface="Times" charset="0"/>
                <a:ea typeface="ＭＳ Ｐゴシック" charset="0"/>
              </a:defRPr>
            </a:lvl5pPr>
            <a:lvl6pPr marL="2465565" indent="-224142" defTabSz="912135" eaLnBrk="0" fontAlgn="base" hangingPunct="0">
              <a:spcBef>
                <a:spcPct val="0"/>
              </a:spcBef>
              <a:spcAft>
                <a:spcPct val="0"/>
              </a:spcAft>
              <a:defRPr sz="2400">
                <a:solidFill>
                  <a:schemeClr val="tx1"/>
                </a:solidFill>
                <a:latin typeface="Times" charset="0"/>
                <a:ea typeface="ＭＳ Ｐゴシック" charset="0"/>
              </a:defRPr>
            </a:lvl6pPr>
            <a:lvl7pPr marL="2913850" indent="-224142" defTabSz="912135" eaLnBrk="0" fontAlgn="base" hangingPunct="0">
              <a:spcBef>
                <a:spcPct val="0"/>
              </a:spcBef>
              <a:spcAft>
                <a:spcPct val="0"/>
              </a:spcAft>
              <a:defRPr sz="2400">
                <a:solidFill>
                  <a:schemeClr val="tx1"/>
                </a:solidFill>
                <a:latin typeface="Times" charset="0"/>
                <a:ea typeface="ＭＳ Ｐゴシック" charset="0"/>
              </a:defRPr>
            </a:lvl7pPr>
            <a:lvl8pPr marL="3362135" indent="-224142" defTabSz="912135" eaLnBrk="0" fontAlgn="base" hangingPunct="0">
              <a:spcBef>
                <a:spcPct val="0"/>
              </a:spcBef>
              <a:spcAft>
                <a:spcPct val="0"/>
              </a:spcAft>
              <a:defRPr sz="2400">
                <a:solidFill>
                  <a:schemeClr val="tx1"/>
                </a:solidFill>
                <a:latin typeface="Times" charset="0"/>
                <a:ea typeface="ＭＳ Ｐゴシック" charset="0"/>
              </a:defRPr>
            </a:lvl8pPr>
            <a:lvl9pPr marL="3810419" indent="-224142" defTabSz="912135" eaLnBrk="0" fontAlgn="base" hangingPunct="0">
              <a:spcBef>
                <a:spcPct val="0"/>
              </a:spcBef>
              <a:spcAft>
                <a:spcPct val="0"/>
              </a:spcAft>
              <a:defRPr sz="2400">
                <a:solidFill>
                  <a:schemeClr val="tx1"/>
                </a:solidFill>
                <a:latin typeface="Times" charset="0"/>
                <a:ea typeface="ＭＳ Ｐゴシック" charset="0"/>
              </a:defRPr>
            </a:lvl9pPr>
          </a:lstStyle>
          <a:p>
            <a:fld id="{666CE86C-5BCF-1941-A33A-F1FE63EACFFE}" type="slidenum">
              <a:rPr lang="en-US" sz="1200"/>
              <a:pPr/>
              <a:t>63</a:t>
            </a:fld>
            <a:endParaRPr lang="en-US" sz="1200"/>
          </a:p>
        </p:txBody>
      </p:sp>
    </p:spTree>
    <p:extLst>
      <p:ext uri="{BB962C8B-B14F-4D97-AF65-F5344CB8AC3E}">
        <p14:creationId xmlns:p14="http://schemas.microsoft.com/office/powerpoint/2010/main" val="20146472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charset="0"/>
              </a:rPr>
              <a:t>It may be necessary to adjust from the primary position to get the best unobstructed view of the play.  This is achieved with the proper angle and distance, that will allow you to see between the offense and defense, WHILE keeping the four elements in front of us and letting the ball turn </a:t>
            </a:r>
            <a:r>
              <a:rPr lang="en-US" b="1">
                <a:latin typeface="Times" charset="0"/>
              </a:rPr>
              <a:t>us</a:t>
            </a:r>
            <a:r>
              <a:rPr lang="en-US">
                <a:latin typeface="Times" charset="0"/>
              </a:rPr>
              <a:t> into the play.  </a:t>
            </a:r>
          </a:p>
        </p:txBody>
      </p:sp>
      <p:sp>
        <p:nvSpPr>
          <p:cNvPr id="307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135" eaLnBrk="0" hangingPunct="0">
              <a:defRPr sz="2400">
                <a:solidFill>
                  <a:schemeClr val="tx1"/>
                </a:solidFill>
                <a:latin typeface="Times" charset="0"/>
                <a:ea typeface="ＭＳ Ｐゴシック" charset="0"/>
                <a:cs typeface="ＭＳ Ｐゴシック" charset="0"/>
              </a:defRPr>
            </a:lvl1pPr>
            <a:lvl2pPr marL="728462" indent="-280178" defTabSz="912135" eaLnBrk="0" hangingPunct="0">
              <a:defRPr sz="2400">
                <a:solidFill>
                  <a:schemeClr val="tx1"/>
                </a:solidFill>
                <a:latin typeface="Times" charset="0"/>
                <a:ea typeface="ＭＳ Ｐゴシック" charset="0"/>
              </a:defRPr>
            </a:lvl2pPr>
            <a:lvl3pPr marL="1120712" indent="-224142" defTabSz="912135" eaLnBrk="0" hangingPunct="0">
              <a:defRPr sz="2400">
                <a:solidFill>
                  <a:schemeClr val="tx1"/>
                </a:solidFill>
                <a:latin typeface="Times" charset="0"/>
                <a:ea typeface="ＭＳ Ｐゴシック" charset="0"/>
              </a:defRPr>
            </a:lvl3pPr>
            <a:lvl4pPr marL="1568996" indent="-224142" defTabSz="912135" eaLnBrk="0" hangingPunct="0">
              <a:defRPr sz="2400">
                <a:solidFill>
                  <a:schemeClr val="tx1"/>
                </a:solidFill>
                <a:latin typeface="Times" charset="0"/>
                <a:ea typeface="ＭＳ Ｐゴシック" charset="0"/>
              </a:defRPr>
            </a:lvl4pPr>
            <a:lvl5pPr marL="2017281" indent="-224142" defTabSz="912135" eaLnBrk="0" hangingPunct="0">
              <a:defRPr sz="2400">
                <a:solidFill>
                  <a:schemeClr val="tx1"/>
                </a:solidFill>
                <a:latin typeface="Times" charset="0"/>
                <a:ea typeface="ＭＳ Ｐゴシック" charset="0"/>
              </a:defRPr>
            </a:lvl5pPr>
            <a:lvl6pPr marL="2465565" indent="-224142" defTabSz="912135" eaLnBrk="0" fontAlgn="base" hangingPunct="0">
              <a:spcBef>
                <a:spcPct val="0"/>
              </a:spcBef>
              <a:spcAft>
                <a:spcPct val="0"/>
              </a:spcAft>
              <a:defRPr sz="2400">
                <a:solidFill>
                  <a:schemeClr val="tx1"/>
                </a:solidFill>
                <a:latin typeface="Times" charset="0"/>
                <a:ea typeface="ＭＳ Ｐゴシック" charset="0"/>
              </a:defRPr>
            </a:lvl6pPr>
            <a:lvl7pPr marL="2913850" indent="-224142" defTabSz="912135" eaLnBrk="0" fontAlgn="base" hangingPunct="0">
              <a:spcBef>
                <a:spcPct val="0"/>
              </a:spcBef>
              <a:spcAft>
                <a:spcPct val="0"/>
              </a:spcAft>
              <a:defRPr sz="2400">
                <a:solidFill>
                  <a:schemeClr val="tx1"/>
                </a:solidFill>
                <a:latin typeface="Times" charset="0"/>
                <a:ea typeface="ＭＳ Ｐゴシック" charset="0"/>
              </a:defRPr>
            </a:lvl7pPr>
            <a:lvl8pPr marL="3362135" indent="-224142" defTabSz="912135" eaLnBrk="0" fontAlgn="base" hangingPunct="0">
              <a:spcBef>
                <a:spcPct val="0"/>
              </a:spcBef>
              <a:spcAft>
                <a:spcPct val="0"/>
              </a:spcAft>
              <a:defRPr sz="2400">
                <a:solidFill>
                  <a:schemeClr val="tx1"/>
                </a:solidFill>
                <a:latin typeface="Times" charset="0"/>
                <a:ea typeface="ＭＳ Ｐゴシック" charset="0"/>
              </a:defRPr>
            </a:lvl8pPr>
            <a:lvl9pPr marL="3810419" indent="-224142" defTabSz="912135" eaLnBrk="0" fontAlgn="base" hangingPunct="0">
              <a:spcBef>
                <a:spcPct val="0"/>
              </a:spcBef>
              <a:spcAft>
                <a:spcPct val="0"/>
              </a:spcAft>
              <a:defRPr sz="2400">
                <a:solidFill>
                  <a:schemeClr val="tx1"/>
                </a:solidFill>
                <a:latin typeface="Times" charset="0"/>
                <a:ea typeface="ＭＳ Ｐゴシック" charset="0"/>
              </a:defRPr>
            </a:lvl9pPr>
          </a:lstStyle>
          <a:p>
            <a:fld id="{832B7B1B-1B2F-5D4D-87E3-5D023847A085}" type="slidenum">
              <a:rPr lang="en-US" sz="1200"/>
              <a:pPr/>
              <a:t>64</a:t>
            </a:fld>
            <a:endParaRPr lang="en-US" sz="1200"/>
          </a:p>
        </p:txBody>
      </p:sp>
    </p:spTree>
    <p:extLst>
      <p:ext uri="{BB962C8B-B14F-4D97-AF65-F5344CB8AC3E}">
        <p14:creationId xmlns:p14="http://schemas.microsoft.com/office/powerpoint/2010/main" val="2025520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02798B3D-81C7-4EE8-8AF2-B8E767788632}" type="slidenum">
              <a:rPr lang="en-US" smtClean="0"/>
              <a:pPr/>
              <a:t>6</a:t>
            </a:fld>
            <a:endParaRPr 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693557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ln/>
        </p:spPr>
      </p:sp>
      <p:sp>
        <p:nvSpPr>
          <p:cNvPr id="542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charset="0"/>
              </a:rPr>
              <a:t>As ball is fielded by short stop F3 moves into position to accept throw which places F3</a:t>
            </a:r>
            <a:r>
              <a:rPr lang="ja-JP" altLang="en-US">
                <a:latin typeface="Times" charset="0"/>
              </a:rPr>
              <a:t>’</a:t>
            </a:r>
            <a:r>
              <a:rPr lang="en-US" altLang="ja-JP">
                <a:latin typeface="Times" charset="0"/>
              </a:rPr>
              <a:t>s shoulders (before the stretch) at 90 degrees to the throw.</a:t>
            </a:r>
          </a:p>
          <a:p>
            <a:endParaRPr lang="en-US">
              <a:latin typeface="Times" charset="0"/>
            </a:endParaRPr>
          </a:p>
        </p:txBody>
      </p:sp>
      <p:sp>
        <p:nvSpPr>
          <p:cNvPr id="542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135" eaLnBrk="0" hangingPunct="0">
              <a:defRPr sz="2400">
                <a:solidFill>
                  <a:schemeClr val="tx1"/>
                </a:solidFill>
                <a:latin typeface="Times" charset="0"/>
                <a:ea typeface="ＭＳ Ｐゴシック" charset="0"/>
                <a:cs typeface="ＭＳ Ｐゴシック" charset="0"/>
              </a:defRPr>
            </a:lvl1pPr>
            <a:lvl2pPr marL="728462" indent="-280178" defTabSz="912135" eaLnBrk="0" hangingPunct="0">
              <a:defRPr sz="2400">
                <a:solidFill>
                  <a:schemeClr val="tx1"/>
                </a:solidFill>
                <a:latin typeface="Times" charset="0"/>
                <a:ea typeface="ＭＳ Ｐゴシック" charset="0"/>
              </a:defRPr>
            </a:lvl2pPr>
            <a:lvl3pPr marL="1120712" indent="-224142" defTabSz="912135" eaLnBrk="0" hangingPunct="0">
              <a:defRPr sz="2400">
                <a:solidFill>
                  <a:schemeClr val="tx1"/>
                </a:solidFill>
                <a:latin typeface="Times" charset="0"/>
                <a:ea typeface="ＭＳ Ｐゴシック" charset="0"/>
              </a:defRPr>
            </a:lvl3pPr>
            <a:lvl4pPr marL="1568996" indent="-224142" defTabSz="912135" eaLnBrk="0" hangingPunct="0">
              <a:defRPr sz="2400">
                <a:solidFill>
                  <a:schemeClr val="tx1"/>
                </a:solidFill>
                <a:latin typeface="Times" charset="0"/>
                <a:ea typeface="ＭＳ Ｐゴシック" charset="0"/>
              </a:defRPr>
            </a:lvl4pPr>
            <a:lvl5pPr marL="2017281" indent="-224142" defTabSz="912135" eaLnBrk="0" hangingPunct="0">
              <a:defRPr sz="2400">
                <a:solidFill>
                  <a:schemeClr val="tx1"/>
                </a:solidFill>
                <a:latin typeface="Times" charset="0"/>
                <a:ea typeface="ＭＳ Ｐゴシック" charset="0"/>
              </a:defRPr>
            </a:lvl5pPr>
            <a:lvl6pPr marL="2465565" indent="-224142" defTabSz="912135" eaLnBrk="0" fontAlgn="base" hangingPunct="0">
              <a:spcBef>
                <a:spcPct val="0"/>
              </a:spcBef>
              <a:spcAft>
                <a:spcPct val="0"/>
              </a:spcAft>
              <a:defRPr sz="2400">
                <a:solidFill>
                  <a:schemeClr val="tx1"/>
                </a:solidFill>
                <a:latin typeface="Times" charset="0"/>
                <a:ea typeface="ＭＳ Ｐゴシック" charset="0"/>
              </a:defRPr>
            </a:lvl6pPr>
            <a:lvl7pPr marL="2913850" indent="-224142" defTabSz="912135" eaLnBrk="0" fontAlgn="base" hangingPunct="0">
              <a:spcBef>
                <a:spcPct val="0"/>
              </a:spcBef>
              <a:spcAft>
                <a:spcPct val="0"/>
              </a:spcAft>
              <a:defRPr sz="2400">
                <a:solidFill>
                  <a:schemeClr val="tx1"/>
                </a:solidFill>
                <a:latin typeface="Times" charset="0"/>
                <a:ea typeface="ＭＳ Ｐゴシック" charset="0"/>
              </a:defRPr>
            </a:lvl7pPr>
            <a:lvl8pPr marL="3362135" indent="-224142" defTabSz="912135" eaLnBrk="0" fontAlgn="base" hangingPunct="0">
              <a:spcBef>
                <a:spcPct val="0"/>
              </a:spcBef>
              <a:spcAft>
                <a:spcPct val="0"/>
              </a:spcAft>
              <a:defRPr sz="2400">
                <a:solidFill>
                  <a:schemeClr val="tx1"/>
                </a:solidFill>
                <a:latin typeface="Times" charset="0"/>
                <a:ea typeface="ＭＳ Ｐゴシック" charset="0"/>
              </a:defRPr>
            </a:lvl8pPr>
            <a:lvl9pPr marL="3810419" indent="-224142" defTabSz="912135" eaLnBrk="0" fontAlgn="base" hangingPunct="0">
              <a:spcBef>
                <a:spcPct val="0"/>
              </a:spcBef>
              <a:spcAft>
                <a:spcPct val="0"/>
              </a:spcAft>
              <a:defRPr sz="2400">
                <a:solidFill>
                  <a:schemeClr val="tx1"/>
                </a:solidFill>
                <a:latin typeface="Times" charset="0"/>
                <a:ea typeface="ＭＳ Ｐゴシック" charset="0"/>
              </a:defRPr>
            </a:lvl9pPr>
          </a:lstStyle>
          <a:p>
            <a:fld id="{72B6D51A-0057-FC40-8193-564A602EFE9F}" type="slidenum">
              <a:rPr lang="en-US" sz="1200"/>
              <a:pPr/>
              <a:t>66</a:t>
            </a:fld>
            <a:endParaRPr lang="en-US" sz="1200"/>
          </a:p>
        </p:txBody>
      </p:sp>
    </p:spTree>
    <p:extLst>
      <p:ext uri="{BB962C8B-B14F-4D97-AF65-F5344CB8AC3E}">
        <p14:creationId xmlns:p14="http://schemas.microsoft.com/office/powerpoint/2010/main" val="5453770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a:ln/>
        </p:spPr>
      </p:sp>
      <p:sp>
        <p:nvSpPr>
          <p:cNvPr id="532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charset="0"/>
              </a:rPr>
              <a:t>Visual of moving along this imaginary line.</a:t>
            </a:r>
          </a:p>
        </p:txBody>
      </p:sp>
      <p:sp>
        <p:nvSpPr>
          <p:cNvPr id="532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135" eaLnBrk="0" hangingPunct="0">
              <a:defRPr sz="2400">
                <a:solidFill>
                  <a:schemeClr val="tx1"/>
                </a:solidFill>
                <a:latin typeface="Times" charset="0"/>
                <a:ea typeface="ＭＳ Ｐゴシック" charset="0"/>
                <a:cs typeface="ＭＳ Ｐゴシック" charset="0"/>
              </a:defRPr>
            </a:lvl1pPr>
            <a:lvl2pPr marL="728462" indent="-280178" defTabSz="912135" eaLnBrk="0" hangingPunct="0">
              <a:defRPr sz="2400">
                <a:solidFill>
                  <a:schemeClr val="tx1"/>
                </a:solidFill>
                <a:latin typeface="Times" charset="0"/>
                <a:ea typeface="ＭＳ Ｐゴシック" charset="0"/>
              </a:defRPr>
            </a:lvl2pPr>
            <a:lvl3pPr marL="1120712" indent="-224142" defTabSz="912135" eaLnBrk="0" hangingPunct="0">
              <a:defRPr sz="2400">
                <a:solidFill>
                  <a:schemeClr val="tx1"/>
                </a:solidFill>
                <a:latin typeface="Times" charset="0"/>
                <a:ea typeface="ＭＳ Ｐゴシック" charset="0"/>
              </a:defRPr>
            </a:lvl3pPr>
            <a:lvl4pPr marL="1568996" indent="-224142" defTabSz="912135" eaLnBrk="0" hangingPunct="0">
              <a:defRPr sz="2400">
                <a:solidFill>
                  <a:schemeClr val="tx1"/>
                </a:solidFill>
                <a:latin typeface="Times" charset="0"/>
                <a:ea typeface="ＭＳ Ｐゴシック" charset="0"/>
              </a:defRPr>
            </a:lvl4pPr>
            <a:lvl5pPr marL="2017281" indent="-224142" defTabSz="912135" eaLnBrk="0" hangingPunct="0">
              <a:defRPr sz="2400">
                <a:solidFill>
                  <a:schemeClr val="tx1"/>
                </a:solidFill>
                <a:latin typeface="Times" charset="0"/>
                <a:ea typeface="ＭＳ Ｐゴシック" charset="0"/>
              </a:defRPr>
            </a:lvl5pPr>
            <a:lvl6pPr marL="2465565" indent="-224142" defTabSz="912135" eaLnBrk="0" fontAlgn="base" hangingPunct="0">
              <a:spcBef>
                <a:spcPct val="0"/>
              </a:spcBef>
              <a:spcAft>
                <a:spcPct val="0"/>
              </a:spcAft>
              <a:defRPr sz="2400">
                <a:solidFill>
                  <a:schemeClr val="tx1"/>
                </a:solidFill>
                <a:latin typeface="Times" charset="0"/>
                <a:ea typeface="ＭＳ Ｐゴシック" charset="0"/>
              </a:defRPr>
            </a:lvl6pPr>
            <a:lvl7pPr marL="2913850" indent="-224142" defTabSz="912135" eaLnBrk="0" fontAlgn="base" hangingPunct="0">
              <a:spcBef>
                <a:spcPct val="0"/>
              </a:spcBef>
              <a:spcAft>
                <a:spcPct val="0"/>
              </a:spcAft>
              <a:defRPr sz="2400">
                <a:solidFill>
                  <a:schemeClr val="tx1"/>
                </a:solidFill>
                <a:latin typeface="Times" charset="0"/>
                <a:ea typeface="ＭＳ Ｐゴシック" charset="0"/>
              </a:defRPr>
            </a:lvl7pPr>
            <a:lvl8pPr marL="3362135" indent="-224142" defTabSz="912135" eaLnBrk="0" fontAlgn="base" hangingPunct="0">
              <a:spcBef>
                <a:spcPct val="0"/>
              </a:spcBef>
              <a:spcAft>
                <a:spcPct val="0"/>
              </a:spcAft>
              <a:defRPr sz="2400">
                <a:solidFill>
                  <a:schemeClr val="tx1"/>
                </a:solidFill>
                <a:latin typeface="Times" charset="0"/>
                <a:ea typeface="ＭＳ Ｐゴシック" charset="0"/>
              </a:defRPr>
            </a:lvl8pPr>
            <a:lvl9pPr marL="3810419" indent="-224142" defTabSz="912135" eaLnBrk="0" fontAlgn="base" hangingPunct="0">
              <a:spcBef>
                <a:spcPct val="0"/>
              </a:spcBef>
              <a:spcAft>
                <a:spcPct val="0"/>
              </a:spcAft>
              <a:defRPr sz="2400">
                <a:solidFill>
                  <a:schemeClr val="tx1"/>
                </a:solidFill>
                <a:latin typeface="Times" charset="0"/>
                <a:ea typeface="ＭＳ Ｐゴシック" charset="0"/>
              </a:defRPr>
            </a:lvl9pPr>
          </a:lstStyle>
          <a:p>
            <a:fld id="{2A55FA19-A2EA-6348-8544-00277C2B2A38}" type="slidenum">
              <a:rPr lang="en-US" sz="1200"/>
              <a:pPr/>
              <a:t>69</a:t>
            </a:fld>
            <a:endParaRPr lang="en-US" sz="1200"/>
          </a:p>
        </p:txBody>
      </p:sp>
    </p:spTree>
    <p:extLst>
      <p:ext uri="{BB962C8B-B14F-4D97-AF65-F5344CB8AC3E}">
        <p14:creationId xmlns:p14="http://schemas.microsoft.com/office/powerpoint/2010/main" val="33314778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a:ln/>
        </p:spPr>
      </p:sp>
      <p:sp>
        <p:nvSpPr>
          <p:cNvPr id="563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charset="0"/>
              </a:rPr>
              <a:t>Pushing off the left foot, move to a 90 degree angle from the throw. The black rectangle on the slide represents where the umpire pushed off with their left foot. The reference of 31</a:t>
            </a:r>
            <a:r>
              <a:rPr lang="ja-JP" altLang="en-US">
                <a:latin typeface="Times" charset="0"/>
              </a:rPr>
              <a:t>”</a:t>
            </a:r>
            <a:r>
              <a:rPr lang="en-US" altLang="ja-JP">
                <a:latin typeface="Times" charset="0"/>
              </a:rPr>
              <a:t> stride is an average and used to calculate number of steps in the following slides, actual steps will vary with individual umpire.  We are NOT trying to have umpires count their steps every play, but this is a tool to help get them to the proper positions.</a:t>
            </a:r>
            <a:endParaRPr lang="en-US">
              <a:latin typeface="Times" charset="0"/>
            </a:endParaRPr>
          </a:p>
        </p:txBody>
      </p:sp>
      <p:sp>
        <p:nvSpPr>
          <p:cNvPr id="563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135" eaLnBrk="0" hangingPunct="0">
              <a:defRPr sz="2400">
                <a:solidFill>
                  <a:schemeClr val="tx1"/>
                </a:solidFill>
                <a:latin typeface="Times" charset="0"/>
                <a:ea typeface="ＭＳ Ｐゴシック" charset="0"/>
                <a:cs typeface="ＭＳ Ｐゴシック" charset="0"/>
              </a:defRPr>
            </a:lvl1pPr>
            <a:lvl2pPr marL="728462" indent="-280178" defTabSz="912135" eaLnBrk="0" hangingPunct="0">
              <a:defRPr sz="2400">
                <a:solidFill>
                  <a:schemeClr val="tx1"/>
                </a:solidFill>
                <a:latin typeface="Times" charset="0"/>
                <a:ea typeface="ＭＳ Ｐゴシック" charset="0"/>
              </a:defRPr>
            </a:lvl2pPr>
            <a:lvl3pPr marL="1120712" indent="-224142" defTabSz="912135" eaLnBrk="0" hangingPunct="0">
              <a:defRPr sz="2400">
                <a:solidFill>
                  <a:schemeClr val="tx1"/>
                </a:solidFill>
                <a:latin typeface="Times" charset="0"/>
                <a:ea typeface="ＭＳ Ｐゴシック" charset="0"/>
              </a:defRPr>
            </a:lvl3pPr>
            <a:lvl4pPr marL="1568996" indent="-224142" defTabSz="912135" eaLnBrk="0" hangingPunct="0">
              <a:defRPr sz="2400">
                <a:solidFill>
                  <a:schemeClr val="tx1"/>
                </a:solidFill>
                <a:latin typeface="Times" charset="0"/>
                <a:ea typeface="ＭＳ Ｐゴシック" charset="0"/>
              </a:defRPr>
            </a:lvl4pPr>
            <a:lvl5pPr marL="2017281" indent="-224142" defTabSz="912135" eaLnBrk="0" hangingPunct="0">
              <a:defRPr sz="2400">
                <a:solidFill>
                  <a:schemeClr val="tx1"/>
                </a:solidFill>
                <a:latin typeface="Times" charset="0"/>
                <a:ea typeface="ＭＳ Ｐゴシック" charset="0"/>
              </a:defRPr>
            </a:lvl5pPr>
            <a:lvl6pPr marL="2465565" indent="-224142" defTabSz="912135" eaLnBrk="0" fontAlgn="base" hangingPunct="0">
              <a:spcBef>
                <a:spcPct val="0"/>
              </a:spcBef>
              <a:spcAft>
                <a:spcPct val="0"/>
              </a:spcAft>
              <a:defRPr sz="2400">
                <a:solidFill>
                  <a:schemeClr val="tx1"/>
                </a:solidFill>
                <a:latin typeface="Times" charset="0"/>
                <a:ea typeface="ＭＳ Ｐゴシック" charset="0"/>
              </a:defRPr>
            </a:lvl6pPr>
            <a:lvl7pPr marL="2913850" indent="-224142" defTabSz="912135" eaLnBrk="0" fontAlgn="base" hangingPunct="0">
              <a:spcBef>
                <a:spcPct val="0"/>
              </a:spcBef>
              <a:spcAft>
                <a:spcPct val="0"/>
              </a:spcAft>
              <a:defRPr sz="2400">
                <a:solidFill>
                  <a:schemeClr val="tx1"/>
                </a:solidFill>
                <a:latin typeface="Times" charset="0"/>
                <a:ea typeface="ＭＳ Ｐゴシック" charset="0"/>
              </a:defRPr>
            </a:lvl7pPr>
            <a:lvl8pPr marL="3362135" indent="-224142" defTabSz="912135" eaLnBrk="0" fontAlgn="base" hangingPunct="0">
              <a:spcBef>
                <a:spcPct val="0"/>
              </a:spcBef>
              <a:spcAft>
                <a:spcPct val="0"/>
              </a:spcAft>
              <a:defRPr sz="2400">
                <a:solidFill>
                  <a:schemeClr val="tx1"/>
                </a:solidFill>
                <a:latin typeface="Times" charset="0"/>
                <a:ea typeface="ＭＳ Ｐゴシック" charset="0"/>
              </a:defRPr>
            </a:lvl8pPr>
            <a:lvl9pPr marL="3810419" indent="-224142" defTabSz="912135" eaLnBrk="0" fontAlgn="base" hangingPunct="0">
              <a:spcBef>
                <a:spcPct val="0"/>
              </a:spcBef>
              <a:spcAft>
                <a:spcPct val="0"/>
              </a:spcAft>
              <a:defRPr sz="2400">
                <a:solidFill>
                  <a:schemeClr val="tx1"/>
                </a:solidFill>
                <a:latin typeface="Times" charset="0"/>
                <a:ea typeface="ＭＳ Ｐゴシック" charset="0"/>
              </a:defRPr>
            </a:lvl9pPr>
          </a:lstStyle>
          <a:p>
            <a:fld id="{17625CD2-0693-0446-8D17-D578A9D81918}" type="slidenum">
              <a:rPr lang="en-US" sz="1200"/>
              <a:pPr/>
              <a:t>71</a:t>
            </a:fld>
            <a:endParaRPr lang="en-US" sz="1200"/>
          </a:p>
        </p:txBody>
      </p:sp>
    </p:spTree>
    <p:extLst>
      <p:ext uri="{BB962C8B-B14F-4D97-AF65-F5344CB8AC3E}">
        <p14:creationId xmlns:p14="http://schemas.microsoft.com/office/powerpoint/2010/main" val="40075820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5837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charset="0"/>
              </a:rPr>
              <a:t>Showing a throw from short stop with proper position and distance both from the base as well as from the starting point in foul ground. Steps into</a:t>
            </a:r>
            <a:r>
              <a:rPr lang="en-US" baseline="0" dirty="0">
                <a:latin typeface="Times" charset="0"/>
              </a:rPr>
              <a:t> the field will vary with each umpires stride. This is not an exact step count</a:t>
            </a:r>
            <a:endParaRPr lang="en-US" dirty="0">
              <a:latin typeface="Times" charset="0"/>
            </a:endParaRP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135" eaLnBrk="0" hangingPunct="0">
              <a:defRPr sz="2400">
                <a:solidFill>
                  <a:schemeClr val="tx1"/>
                </a:solidFill>
                <a:latin typeface="Times" charset="0"/>
                <a:ea typeface="ＭＳ Ｐゴシック" charset="0"/>
                <a:cs typeface="ＭＳ Ｐゴシック" charset="0"/>
              </a:defRPr>
            </a:lvl1pPr>
            <a:lvl2pPr marL="728462" indent="-280178" defTabSz="912135" eaLnBrk="0" hangingPunct="0">
              <a:defRPr sz="2400">
                <a:solidFill>
                  <a:schemeClr val="tx1"/>
                </a:solidFill>
                <a:latin typeface="Times" charset="0"/>
                <a:ea typeface="ＭＳ Ｐゴシック" charset="0"/>
              </a:defRPr>
            </a:lvl2pPr>
            <a:lvl3pPr marL="1120712" indent="-224142" defTabSz="912135" eaLnBrk="0" hangingPunct="0">
              <a:defRPr sz="2400">
                <a:solidFill>
                  <a:schemeClr val="tx1"/>
                </a:solidFill>
                <a:latin typeface="Times" charset="0"/>
                <a:ea typeface="ＭＳ Ｐゴシック" charset="0"/>
              </a:defRPr>
            </a:lvl3pPr>
            <a:lvl4pPr marL="1568996" indent="-224142" defTabSz="912135" eaLnBrk="0" hangingPunct="0">
              <a:defRPr sz="2400">
                <a:solidFill>
                  <a:schemeClr val="tx1"/>
                </a:solidFill>
                <a:latin typeface="Times" charset="0"/>
                <a:ea typeface="ＭＳ Ｐゴシック" charset="0"/>
              </a:defRPr>
            </a:lvl4pPr>
            <a:lvl5pPr marL="2017281" indent="-224142" defTabSz="912135" eaLnBrk="0" hangingPunct="0">
              <a:defRPr sz="2400">
                <a:solidFill>
                  <a:schemeClr val="tx1"/>
                </a:solidFill>
                <a:latin typeface="Times" charset="0"/>
                <a:ea typeface="ＭＳ Ｐゴシック" charset="0"/>
              </a:defRPr>
            </a:lvl5pPr>
            <a:lvl6pPr marL="2465565" indent="-224142" defTabSz="912135" eaLnBrk="0" fontAlgn="base" hangingPunct="0">
              <a:spcBef>
                <a:spcPct val="0"/>
              </a:spcBef>
              <a:spcAft>
                <a:spcPct val="0"/>
              </a:spcAft>
              <a:defRPr sz="2400">
                <a:solidFill>
                  <a:schemeClr val="tx1"/>
                </a:solidFill>
                <a:latin typeface="Times" charset="0"/>
                <a:ea typeface="ＭＳ Ｐゴシック" charset="0"/>
              </a:defRPr>
            </a:lvl6pPr>
            <a:lvl7pPr marL="2913850" indent="-224142" defTabSz="912135" eaLnBrk="0" fontAlgn="base" hangingPunct="0">
              <a:spcBef>
                <a:spcPct val="0"/>
              </a:spcBef>
              <a:spcAft>
                <a:spcPct val="0"/>
              </a:spcAft>
              <a:defRPr sz="2400">
                <a:solidFill>
                  <a:schemeClr val="tx1"/>
                </a:solidFill>
                <a:latin typeface="Times" charset="0"/>
                <a:ea typeface="ＭＳ Ｐゴシック" charset="0"/>
              </a:defRPr>
            </a:lvl7pPr>
            <a:lvl8pPr marL="3362135" indent="-224142" defTabSz="912135" eaLnBrk="0" fontAlgn="base" hangingPunct="0">
              <a:spcBef>
                <a:spcPct val="0"/>
              </a:spcBef>
              <a:spcAft>
                <a:spcPct val="0"/>
              </a:spcAft>
              <a:defRPr sz="2400">
                <a:solidFill>
                  <a:schemeClr val="tx1"/>
                </a:solidFill>
                <a:latin typeface="Times" charset="0"/>
                <a:ea typeface="ＭＳ Ｐゴシック" charset="0"/>
              </a:defRPr>
            </a:lvl8pPr>
            <a:lvl9pPr marL="3810419" indent="-224142" defTabSz="912135" eaLnBrk="0" fontAlgn="base" hangingPunct="0">
              <a:spcBef>
                <a:spcPct val="0"/>
              </a:spcBef>
              <a:spcAft>
                <a:spcPct val="0"/>
              </a:spcAft>
              <a:defRPr sz="2400">
                <a:solidFill>
                  <a:schemeClr val="tx1"/>
                </a:solidFill>
                <a:latin typeface="Times" charset="0"/>
                <a:ea typeface="ＭＳ Ｐゴシック" charset="0"/>
              </a:defRPr>
            </a:lvl9pPr>
          </a:lstStyle>
          <a:p>
            <a:fld id="{BD2D9C57-A0BC-A84A-868A-0B1708EB3E65}" type="slidenum">
              <a:rPr lang="en-US" sz="1200"/>
              <a:pPr/>
              <a:t>72</a:t>
            </a:fld>
            <a:endParaRPr lang="en-US" sz="1200"/>
          </a:p>
        </p:txBody>
      </p:sp>
    </p:spTree>
    <p:extLst>
      <p:ext uri="{BB962C8B-B14F-4D97-AF65-F5344CB8AC3E}">
        <p14:creationId xmlns:p14="http://schemas.microsoft.com/office/powerpoint/2010/main" val="41854147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a:ln/>
        </p:spPr>
      </p:sp>
      <p:sp>
        <p:nvSpPr>
          <p:cNvPr id="604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charset="0"/>
              </a:rPr>
              <a:t>View of throw from 3B with proper position.  Any ball thrown from within the red triangle area, the umpire would stop at a 45 degree angle from the foul line.  This allows the best view of the play while giving the umpire the ability to move back to the foul line for a swipe tag if F3 is pulled off 1B by the throw.  </a:t>
            </a:r>
          </a:p>
        </p:txBody>
      </p:sp>
      <p:sp>
        <p:nvSpPr>
          <p:cNvPr id="604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135" eaLnBrk="0" hangingPunct="0">
              <a:defRPr sz="2400">
                <a:solidFill>
                  <a:schemeClr val="tx1"/>
                </a:solidFill>
                <a:latin typeface="Times" charset="0"/>
                <a:ea typeface="ＭＳ Ｐゴシック" charset="0"/>
                <a:cs typeface="ＭＳ Ｐゴシック" charset="0"/>
              </a:defRPr>
            </a:lvl1pPr>
            <a:lvl2pPr marL="728462" indent="-280178" defTabSz="912135" eaLnBrk="0" hangingPunct="0">
              <a:defRPr sz="2400">
                <a:solidFill>
                  <a:schemeClr val="tx1"/>
                </a:solidFill>
                <a:latin typeface="Times" charset="0"/>
                <a:ea typeface="ＭＳ Ｐゴシック" charset="0"/>
              </a:defRPr>
            </a:lvl2pPr>
            <a:lvl3pPr marL="1120712" indent="-224142" defTabSz="912135" eaLnBrk="0" hangingPunct="0">
              <a:defRPr sz="2400">
                <a:solidFill>
                  <a:schemeClr val="tx1"/>
                </a:solidFill>
                <a:latin typeface="Times" charset="0"/>
                <a:ea typeface="ＭＳ Ｐゴシック" charset="0"/>
              </a:defRPr>
            </a:lvl3pPr>
            <a:lvl4pPr marL="1568996" indent="-224142" defTabSz="912135" eaLnBrk="0" hangingPunct="0">
              <a:defRPr sz="2400">
                <a:solidFill>
                  <a:schemeClr val="tx1"/>
                </a:solidFill>
                <a:latin typeface="Times" charset="0"/>
                <a:ea typeface="ＭＳ Ｐゴシック" charset="0"/>
              </a:defRPr>
            </a:lvl4pPr>
            <a:lvl5pPr marL="2017281" indent="-224142" defTabSz="912135" eaLnBrk="0" hangingPunct="0">
              <a:defRPr sz="2400">
                <a:solidFill>
                  <a:schemeClr val="tx1"/>
                </a:solidFill>
                <a:latin typeface="Times" charset="0"/>
                <a:ea typeface="ＭＳ Ｐゴシック" charset="0"/>
              </a:defRPr>
            </a:lvl5pPr>
            <a:lvl6pPr marL="2465565" indent="-224142" defTabSz="912135" eaLnBrk="0" fontAlgn="base" hangingPunct="0">
              <a:spcBef>
                <a:spcPct val="0"/>
              </a:spcBef>
              <a:spcAft>
                <a:spcPct val="0"/>
              </a:spcAft>
              <a:defRPr sz="2400">
                <a:solidFill>
                  <a:schemeClr val="tx1"/>
                </a:solidFill>
                <a:latin typeface="Times" charset="0"/>
                <a:ea typeface="ＭＳ Ｐゴシック" charset="0"/>
              </a:defRPr>
            </a:lvl6pPr>
            <a:lvl7pPr marL="2913850" indent="-224142" defTabSz="912135" eaLnBrk="0" fontAlgn="base" hangingPunct="0">
              <a:spcBef>
                <a:spcPct val="0"/>
              </a:spcBef>
              <a:spcAft>
                <a:spcPct val="0"/>
              </a:spcAft>
              <a:defRPr sz="2400">
                <a:solidFill>
                  <a:schemeClr val="tx1"/>
                </a:solidFill>
                <a:latin typeface="Times" charset="0"/>
                <a:ea typeface="ＭＳ Ｐゴシック" charset="0"/>
              </a:defRPr>
            </a:lvl7pPr>
            <a:lvl8pPr marL="3362135" indent="-224142" defTabSz="912135" eaLnBrk="0" fontAlgn="base" hangingPunct="0">
              <a:spcBef>
                <a:spcPct val="0"/>
              </a:spcBef>
              <a:spcAft>
                <a:spcPct val="0"/>
              </a:spcAft>
              <a:defRPr sz="2400">
                <a:solidFill>
                  <a:schemeClr val="tx1"/>
                </a:solidFill>
                <a:latin typeface="Times" charset="0"/>
                <a:ea typeface="ＭＳ Ｐゴシック" charset="0"/>
              </a:defRPr>
            </a:lvl8pPr>
            <a:lvl9pPr marL="3810419" indent="-224142" defTabSz="912135" eaLnBrk="0" fontAlgn="base" hangingPunct="0">
              <a:spcBef>
                <a:spcPct val="0"/>
              </a:spcBef>
              <a:spcAft>
                <a:spcPct val="0"/>
              </a:spcAft>
              <a:defRPr sz="2400">
                <a:solidFill>
                  <a:schemeClr val="tx1"/>
                </a:solidFill>
                <a:latin typeface="Times" charset="0"/>
                <a:ea typeface="ＭＳ Ｐゴシック" charset="0"/>
              </a:defRPr>
            </a:lvl9pPr>
          </a:lstStyle>
          <a:p>
            <a:fld id="{A5D1A07B-3520-0B4E-AB8D-39A058C72573}" type="slidenum">
              <a:rPr lang="en-US" sz="1200"/>
              <a:pPr/>
              <a:t>73</a:t>
            </a:fld>
            <a:endParaRPr lang="en-US" sz="1200"/>
          </a:p>
        </p:txBody>
      </p:sp>
    </p:spTree>
    <p:extLst>
      <p:ext uri="{BB962C8B-B14F-4D97-AF65-F5344CB8AC3E}">
        <p14:creationId xmlns:p14="http://schemas.microsoft.com/office/powerpoint/2010/main" val="42728618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a:ln/>
        </p:spPr>
      </p:sp>
      <p:sp>
        <p:nvSpPr>
          <p:cNvPr id="6861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charset="0"/>
              </a:rPr>
              <a:t>Overview to show the angle on tag, followed by a close up view of the play.  Notice the umpire is 90 degrees from the tag looking through the offense and defense.</a:t>
            </a:r>
          </a:p>
        </p:txBody>
      </p:sp>
      <p:sp>
        <p:nvSpPr>
          <p:cNvPr id="6861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135" eaLnBrk="0" hangingPunct="0">
              <a:defRPr sz="2400">
                <a:solidFill>
                  <a:schemeClr val="tx1"/>
                </a:solidFill>
                <a:latin typeface="Times" charset="0"/>
                <a:ea typeface="ＭＳ Ｐゴシック" charset="0"/>
                <a:cs typeface="ＭＳ Ｐゴシック" charset="0"/>
              </a:defRPr>
            </a:lvl1pPr>
            <a:lvl2pPr marL="728462" indent="-280178" defTabSz="912135" eaLnBrk="0" hangingPunct="0">
              <a:defRPr sz="2400">
                <a:solidFill>
                  <a:schemeClr val="tx1"/>
                </a:solidFill>
                <a:latin typeface="Times" charset="0"/>
                <a:ea typeface="ＭＳ Ｐゴシック" charset="0"/>
              </a:defRPr>
            </a:lvl2pPr>
            <a:lvl3pPr marL="1120712" indent="-224142" defTabSz="912135" eaLnBrk="0" hangingPunct="0">
              <a:defRPr sz="2400">
                <a:solidFill>
                  <a:schemeClr val="tx1"/>
                </a:solidFill>
                <a:latin typeface="Times" charset="0"/>
                <a:ea typeface="ＭＳ Ｐゴシック" charset="0"/>
              </a:defRPr>
            </a:lvl3pPr>
            <a:lvl4pPr marL="1568996" indent="-224142" defTabSz="912135" eaLnBrk="0" hangingPunct="0">
              <a:defRPr sz="2400">
                <a:solidFill>
                  <a:schemeClr val="tx1"/>
                </a:solidFill>
                <a:latin typeface="Times" charset="0"/>
                <a:ea typeface="ＭＳ Ｐゴシック" charset="0"/>
              </a:defRPr>
            </a:lvl4pPr>
            <a:lvl5pPr marL="2017281" indent="-224142" defTabSz="912135" eaLnBrk="0" hangingPunct="0">
              <a:defRPr sz="2400">
                <a:solidFill>
                  <a:schemeClr val="tx1"/>
                </a:solidFill>
                <a:latin typeface="Times" charset="0"/>
                <a:ea typeface="ＭＳ Ｐゴシック" charset="0"/>
              </a:defRPr>
            </a:lvl5pPr>
            <a:lvl6pPr marL="2465565" indent="-224142" defTabSz="912135" eaLnBrk="0" fontAlgn="base" hangingPunct="0">
              <a:spcBef>
                <a:spcPct val="0"/>
              </a:spcBef>
              <a:spcAft>
                <a:spcPct val="0"/>
              </a:spcAft>
              <a:defRPr sz="2400">
                <a:solidFill>
                  <a:schemeClr val="tx1"/>
                </a:solidFill>
                <a:latin typeface="Times" charset="0"/>
                <a:ea typeface="ＭＳ Ｐゴシック" charset="0"/>
              </a:defRPr>
            </a:lvl6pPr>
            <a:lvl7pPr marL="2913850" indent="-224142" defTabSz="912135" eaLnBrk="0" fontAlgn="base" hangingPunct="0">
              <a:spcBef>
                <a:spcPct val="0"/>
              </a:spcBef>
              <a:spcAft>
                <a:spcPct val="0"/>
              </a:spcAft>
              <a:defRPr sz="2400">
                <a:solidFill>
                  <a:schemeClr val="tx1"/>
                </a:solidFill>
                <a:latin typeface="Times" charset="0"/>
                <a:ea typeface="ＭＳ Ｐゴシック" charset="0"/>
              </a:defRPr>
            </a:lvl7pPr>
            <a:lvl8pPr marL="3362135" indent="-224142" defTabSz="912135" eaLnBrk="0" fontAlgn="base" hangingPunct="0">
              <a:spcBef>
                <a:spcPct val="0"/>
              </a:spcBef>
              <a:spcAft>
                <a:spcPct val="0"/>
              </a:spcAft>
              <a:defRPr sz="2400">
                <a:solidFill>
                  <a:schemeClr val="tx1"/>
                </a:solidFill>
                <a:latin typeface="Times" charset="0"/>
                <a:ea typeface="ＭＳ Ｐゴシック" charset="0"/>
              </a:defRPr>
            </a:lvl8pPr>
            <a:lvl9pPr marL="3810419" indent="-224142" defTabSz="912135" eaLnBrk="0" fontAlgn="base" hangingPunct="0">
              <a:spcBef>
                <a:spcPct val="0"/>
              </a:spcBef>
              <a:spcAft>
                <a:spcPct val="0"/>
              </a:spcAft>
              <a:defRPr sz="2400">
                <a:solidFill>
                  <a:schemeClr val="tx1"/>
                </a:solidFill>
                <a:latin typeface="Times" charset="0"/>
                <a:ea typeface="ＭＳ Ｐゴシック" charset="0"/>
              </a:defRPr>
            </a:lvl9pPr>
          </a:lstStyle>
          <a:p>
            <a:fld id="{E21069D6-9625-DC4C-ACE8-50455657D99C}" type="slidenum">
              <a:rPr lang="en-US" sz="1200"/>
              <a:pPr/>
              <a:t>75</a:t>
            </a:fld>
            <a:endParaRPr lang="en-US" sz="1200"/>
          </a:p>
        </p:txBody>
      </p:sp>
    </p:spTree>
    <p:extLst>
      <p:ext uri="{BB962C8B-B14F-4D97-AF65-F5344CB8AC3E}">
        <p14:creationId xmlns:p14="http://schemas.microsoft.com/office/powerpoint/2010/main" val="1415539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a:ln/>
        </p:spPr>
      </p:sp>
      <p:sp>
        <p:nvSpPr>
          <p:cNvPr id="819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charset="0"/>
              </a:rPr>
              <a:t>Camera A shows the throw from 3B to 1B, umpire just one step off the line into the field.</a:t>
            </a:r>
          </a:p>
          <a:p>
            <a:r>
              <a:rPr lang="en-US">
                <a:latin typeface="Times" charset="0"/>
              </a:rPr>
              <a:t>Camera B is the same play but umpire comes off the line to a 90 degree angle with the throw AND NO MORE THAN a 45 degree angle with the foul line.</a:t>
            </a:r>
          </a:p>
          <a:p>
            <a:r>
              <a:rPr lang="en-US">
                <a:latin typeface="Times" charset="0"/>
              </a:rPr>
              <a:t>Notice the difference in what the umpire can see. Defensive player</a:t>
            </a:r>
            <a:r>
              <a:rPr lang="ja-JP" altLang="en-US">
                <a:latin typeface="Times" charset="0"/>
              </a:rPr>
              <a:t>’</a:t>
            </a:r>
            <a:r>
              <a:rPr lang="en-US" altLang="ja-JP">
                <a:latin typeface="Times" charset="0"/>
              </a:rPr>
              <a:t>s foot on the bag.</a:t>
            </a:r>
            <a:endParaRPr lang="en-US">
              <a:latin typeface="Times" charset="0"/>
            </a:endParaRPr>
          </a:p>
        </p:txBody>
      </p:sp>
      <p:sp>
        <p:nvSpPr>
          <p:cNvPr id="819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135" eaLnBrk="0" hangingPunct="0">
              <a:defRPr sz="2400">
                <a:solidFill>
                  <a:schemeClr val="tx1"/>
                </a:solidFill>
                <a:latin typeface="Times" charset="0"/>
                <a:ea typeface="ＭＳ Ｐゴシック" charset="0"/>
                <a:cs typeface="ＭＳ Ｐゴシック" charset="0"/>
              </a:defRPr>
            </a:lvl1pPr>
            <a:lvl2pPr marL="728462" indent="-280178" defTabSz="912135" eaLnBrk="0" hangingPunct="0">
              <a:defRPr sz="2400">
                <a:solidFill>
                  <a:schemeClr val="tx1"/>
                </a:solidFill>
                <a:latin typeface="Times" charset="0"/>
                <a:ea typeface="ＭＳ Ｐゴシック" charset="0"/>
              </a:defRPr>
            </a:lvl2pPr>
            <a:lvl3pPr marL="1120712" indent="-224142" defTabSz="912135" eaLnBrk="0" hangingPunct="0">
              <a:defRPr sz="2400">
                <a:solidFill>
                  <a:schemeClr val="tx1"/>
                </a:solidFill>
                <a:latin typeface="Times" charset="0"/>
                <a:ea typeface="ＭＳ Ｐゴシック" charset="0"/>
              </a:defRPr>
            </a:lvl3pPr>
            <a:lvl4pPr marL="1568996" indent="-224142" defTabSz="912135" eaLnBrk="0" hangingPunct="0">
              <a:defRPr sz="2400">
                <a:solidFill>
                  <a:schemeClr val="tx1"/>
                </a:solidFill>
                <a:latin typeface="Times" charset="0"/>
                <a:ea typeface="ＭＳ Ｐゴシック" charset="0"/>
              </a:defRPr>
            </a:lvl4pPr>
            <a:lvl5pPr marL="2017281" indent="-224142" defTabSz="912135" eaLnBrk="0" hangingPunct="0">
              <a:defRPr sz="2400">
                <a:solidFill>
                  <a:schemeClr val="tx1"/>
                </a:solidFill>
                <a:latin typeface="Times" charset="0"/>
                <a:ea typeface="ＭＳ Ｐゴシック" charset="0"/>
              </a:defRPr>
            </a:lvl5pPr>
            <a:lvl6pPr marL="2465565" indent="-224142" defTabSz="912135" eaLnBrk="0" fontAlgn="base" hangingPunct="0">
              <a:spcBef>
                <a:spcPct val="0"/>
              </a:spcBef>
              <a:spcAft>
                <a:spcPct val="0"/>
              </a:spcAft>
              <a:defRPr sz="2400">
                <a:solidFill>
                  <a:schemeClr val="tx1"/>
                </a:solidFill>
                <a:latin typeface="Times" charset="0"/>
                <a:ea typeface="ＭＳ Ｐゴシック" charset="0"/>
              </a:defRPr>
            </a:lvl6pPr>
            <a:lvl7pPr marL="2913850" indent="-224142" defTabSz="912135" eaLnBrk="0" fontAlgn="base" hangingPunct="0">
              <a:spcBef>
                <a:spcPct val="0"/>
              </a:spcBef>
              <a:spcAft>
                <a:spcPct val="0"/>
              </a:spcAft>
              <a:defRPr sz="2400">
                <a:solidFill>
                  <a:schemeClr val="tx1"/>
                </a:solidFill>
                <a:latin typeface="Times" charset="0"/>
                <a:ea typeface="ＭＳ Ｐゴシック" charset="0"/>
              </a:defRPr>
            </a:lvl7pPr>
            <a:lvl8pPr marL="3362135" indent="-224142" defTabSz="912135" eaLnBrk="0" fontAlgn="base" hangingPunct="0">
              <a:spcBef>
                <a:spcPct val="0"/>
              </a:spcBef>
              <a:spcAft>
                <a:spcPct val="0"/>
              </a:spcAft>
              <a:defRPr sz="2400">
                <a:solidFill>
                  <a:schemeClr val="tx1"/>
                </a:solidFill>
                <a:latin typeface="Times" charset="0"/>
                <a:ea typeface="ＭＳ Ｐゴシック" charset="0"/>
              </a:defRPr>
            </a:lvl8pPr>
            <a:lvl9pPr marL="3810419" indent="-224142" defTabSz="912135" eaLnBrk="0" fontAlgn="base" hangingPunct="0">
              <a:spcBef>
                <a:spcPct val="0"/>
              </a:spcBef>
              <a:spcAft>
                <a:spcPct val="0"/>
              </a:spcAft>
              <a:defRPr sz="2400">
                <a:solidFill>
                  <a:schemeClr val="tx1"/>
                </a:solidFill>
                <a:latin typeface="Times" charset="0"/>
                <a:ea typeface="ＭＳ Ｐゴシック" charset="0"/>
              </a:defRPr>
            </a:lvl9pPr>
          </a:lstStyle>
          <a:p>
            <a:fld id="{1206C06A-D9BF-0547-A9DE-41E9935BF02D}" type="slidenum">
              <a:rPr lang="en-US" sz="1200"/>
              <a:pPr/>
              <a:t>77</a:t>
            </a:fld>
            <a:endParaRPr lang="en-US" sz="1200"/>
          </a:p>
        </p:txBody>
      </p:sp>
    </p:spTree>
    <p:extLst>
      <p:ext uri="{BB962C8B-B14F-4D97-AF65-F5344CB8AC3E}">
        <p14:creationId xmlns:p14="http://schemas.microsoft.com/office/powerpoint/2010/main" val="14609733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TextEdit="1"/>
          </p:cNvSpPr>
          <p:nvPr>
            <p:ph type="sldImg"/>
          </p:nvPr>
        </p:nvSpPr>
        <p:spPr>
          <a:ln/>
        </p:spPr>
      </p:sp>
      <p:sp>
        <p:nvSpPr>
          <p:cNvPr id="8397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charset="0"/>
              </a:rPr>
              <a:t>Camera A is an umpire that has gone past 45 degrees to the line</a:t>
            </a:r>
          </a:p>
          <a:p>
            <a:r>
              <a:rPr lang="en-US">
                <a:latin typeface="Times" charset="0"/>
              </a:rPr>
              <a:t>Camera B is at 45 degrees </a:t>
            </a:r>
          </a:p>
          <a:p>
            <a:r>
              <a:rPr lang="en-US">
                <a:latin typeface="Times" charset="0"/>
              </a:rPr>
              <a:t>Camera C is view from where umpire adjusts as play develops into a tag play</a:t>
            </a:r>
          </a:p>
        </p:txBody>
      </p:sp>
      <p:sp>
        <p:nvSpPr>
          <p:cNvPr id="839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135" eaLnBrk="0" hangingPunct="0">
              <a:defRPr sz="2400">
                <a:solidFill>
                  <a:schemeClr val="tx1"/>
                </a:solidFill>
                <a:latin typeface="Times" charset="0"/>
                <a:ea typeface="ＭＳ Ｐゴシック" charset="0"/>
                <a:cs typeface="ＭＳ Ｐゴシック" charset="0"/>
              </a:defRPr>
            </a:lvl1pPr>
            <a:lvl2pPr marL="728462" indent="-280178" defTabSz="912135" eaLnBrk="0" hangingPunct="0">
              <a:defRPr sz="2400">
                <a:solidFill>
                  <a:schemeClr val="tx1"/>
                </a:solidFill>
                <a:latin typeface="Times" charset="0"/>
                <a:ea typeface="ＭＳ Ｐゴシック" charset="0"/>
              </a:defRPr>
            </a:lvl2pPr>
            <a:lvl3pPr marL="1120712" indent="-224142" defTabSz="912135" eaLnBrk="0" hangingPunct="0">
              <a:defRPr sz="2400">
                <a:solidFill>
                  <a:schemeClr val="tx1"/>
                </a:solidFill>
                <a:latin typeface="Times" charset="0"/>
                <a:ea typeface="ＭＳ Ｐゴシック" charset="0"/>
              </a:defRPr>
            </a:lvl3pPr>
            <a:lvl4pPr marL="1568996" indent="-224142" defTabSz="912135" eaLnBrk="0" hangingPunct="0">
              <a:defRPr sz="2400">
                <a:solidFill>
                  <a:schemeClr val="tx1"/>
                </a:solidFill>
                <a:latin typeface="Times" charset="0"/>
                <a:ea typeface="ＭＳ Ｐゴシック" charset="0"/>
              </a:defRPr>
            </a:lvl4pPr>
            <a:lvl5pPr marL="2017281" indent="-224142" defTabSz="912135" eaLnBrk="0" hangingPunct="0">
              <a:defRPr sz="2400">
                <a:solidFill>
                  <a:schemeClr val="tx1"/>
                </a:solidFill>
                <a:latin typeface="Times" charset="0"/>
                <a:ea typeface="ＭＳ Ｐゴシック" charset="0"/>
              </a:defRPr>
            </a:lvl5pPr>
            <a:lvl6pPr marL="2465565" indent="-224142" defTabSz="912135" eaLnBrk="0" fontAlgn="base" hangingPunct="0">
              <a:spcBef>
                <a:spcPct val="0"/>
              </a:spcBef>
              <a:spcAft>
                <a:spcPct val="0"/>
              </a:spcAft>
              <a:defRPr sz="2400">
                <a:solidFill>
                  <a:schemeClr val="tx1"/>
                </a:solidFill>
                <a:latin typeface="Times" charset="0"/>
                <a:ea typeface="ＭＳ Ｐゴシック" charset="0"/>
              </a:defRPr>
            </a:lvl6pPr>
            <a:lvl7pPr marL="2913850" indent="-224142" defTabSz="912135" eaLnBrk="0" fontAlgn="base" hangingPunct="0">
              <a:spcBef>
                <a:spcPct val="0"/>
              </a:spcBef>
              <a:spcAft>
                <a:spcPct val="0"/>
              </a:spcAft>
              <a:defRPr sz="2400">
                <a:solidFill>
                  <a:schemeClr val="tx1"/>
                </a:solidFill>
                <a:latin typeface="Times" charset="0"/>
                <a:ea typeface="ＭＳ Ｐゴシック" charset="0"/>
              </a:defRPr>
            </a:lvl7pPr>
            <a:lvl8pPr marL="3362135" indent="-224142" defTabSz="912135" eaLnBrk="0" fontAlgn="base" hangingPunct="0">
              <a:spcBef>
                <a:spcPct val="0"/>
              </a:spcBef>
              <a:spcAft>
                <a:spcPct val="0"/>
              </a:spcAft>
              <a:defRPr sz="2400">
                <a:solidFill>
                  <a:schemeClr val="tx1"/>
                </a:solidFill>
                <a:latin typeface="Times" charset="0"/>
                <a:ea typeface="ＭＳ Ｐゴシック" charset="0"/>
              </a:defRPr>
            </a:lvl8pPr>
            <a:lvl9pPr marL="3810419" indent="-224142" defTabSz="912135" eaLnBrk="0" fontAlgn="base" hangingPunct="0">
              <a:spcBef>
                <a:spcPct val="0"/>
              </a:spcBef>
              <a:spcAft>
                <a:spcPct val="0"/>
              </a:spcAft>
              <a:defRPr sz="2400">
                <a:solidFill>
                  <a:schemeClr val="tx1"/>
                </a:solidFill>
                <a:latin typeface="Times" charset="0"/>
                <a:ea typeface="ＭＳ Ｐゴシック" charset="0"/>
              </a:defRPr>
            </a:lvl9pPr>
          </a:lstStyle>
          <a:p>
            <a:fld id="{55CA913D-6F78-CE47-9BD8-05F6B54E0937}" type="slidenum">
              <a:rPr lang="en-US" sz="1200"/>
              <a:pPr/>
              <a:t>78</a:t>
            </a:fld>
            <a:endParaRPr lang="en-US" sz="1200"/>
          </a:p>
        </p:txBody>
      </p:sp>
    </p:spTree>
    <p:extLst>
      <p:ext uri="{BB962C8B-B14F-4D97-AF65-F5344CB8AC3E}">
        <p14:creationId xmlns:p14="http://schemas.microsoft.com/office/powerpoint/2010/main" val="21706803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noTextEdit="1"/>
          </p:cNvSpPr>
          <p:nvPr>
            <p:ph type="sldImg"/>
          </p:nvPr>
        </p:nvSpPr>
        <p:spPr>
          <a:ln/>
        </p:spPr>
      </p:sp>
      <p:sp>
        <p:nvSpPr>
          <p:cNvPr id="860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charset="0"/>
              </a:rPr>
              <a:t>Camera A is set up at a 70 degree angle from foul line with the base umpire moving closer to home to view the tag.</a:t>
            </a:r>
          </a:p>
          <a:p>
            <a:r>
              <a:rPr lang="en-US">
                <a:latin typeface="Times" charset="0"/>
              </a:rPr>
              <a:t>Camera B is set up is set up at a 45 degree angle of the foul line if fair territory, this is an umpire that moves to primary position and does NOT adjust for the tag play.</a:t>
            </a:r>
          </a:p>
          <a:p>
            <a:r>
              <a:rPr lang="en-US">
                <a:latin typeface="Times" charset="0"/>
              </a:rPr>
              <a:t>Camera C is set up with the umpire moving back to the foul line to look THROUGH THE TAG.</a:t>
            </a:r>
          </a:p>
        </p:txBody>
      </p:sp>
      <p:sp>
        <p:nvSpPr>
          <p:cNvPr id="860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135" eaLnBrk="0" hangingPunct="0">
              <a:defRPr sz="2400">
                <a:solidFill>
                  <a:schemeClr val="tx1"/>
                </a:solidFill>
                <a:latin typeface="Times" charset="0"/>
                <a:ea typeface="ＭＳ Ｐゴシック" charset="0"/>
                <a:cs typeface="ＭＳ Ｐゴシック" charset="0"/>
              </a:defRPr>
            </a:lvl1pPr>
            <a:lvl2pPr marL="728462" indent="-280178" defTabSz="912135" eaLnBrk="0" hangingPunct="0">
              <a:defRPr sz="2400">
                <a:solidFill>
                  <a:schemeClr val="tx1"/>
                </a:solidFill>
                <a:latin typeface="Times" charset="0"/>
                <a:ea typeface="ＭＳ Ｐゴシック" charset="0"/>
              </a:defRPr>
            </a:lvl2pPr>
            <a:lvl3pPr marL="1120712" indent="-224142" defTabSz="912135" eaLnBrk="0" hangingPunct="0">
              <a:defRPr sz="2400">
                <a:solidFill>
                  <a:schemeClr val="tx1"/>
                </a:solidFill>
                <a:latin typeface="Times" charset="0"/>
                <a:ea typeface="ＭＳ Ｐゴシック" charset="0"/>
              </a:defRPr>
            </a:lvl3pPr>
            <a:lvl4pPr marL="1568996" indent="-224142" defTabSz="912135" eaLnBrk="0" hangingPunct="0">
              <a:defRPr sz="2400">
                <a:solidFill>
                  <a:schemeClr val="tx1"/>
                </a:solidFill>
                <a:latin typeface="Times" charset="0"/>
                <a:ea typeface="ＭＳ Ｐゴシック" charset="0"/>
              </a:defRPr>
            </a:lvl4pPr>
            <a:lvl5pPr marL="2017281" indent="-224142" defTabSz="912135" eaLnBrk="0" hangingPunct="0">
              <a:defRPr sz="2400">
                <a:solidFill>
                  <a:schemeClr val="tx1"/>
                </a:solidFill>
                <a:latin typeface="Times" charset="0"/>
                <a:ea typeface="ＭＳ Ｐゴシック" charset="0"/>
              </a:defRPr>
            </a:lvl5pPr>
            <a:lvl6pPr marL="2465565" indent="-224142" defTabSz="912135" eaLnBrk="0" fontAlgn="base" hangingPunct="0">
              <a:spcBef>
                <a:spcPct val="0"/>
              </a:spcBef>
              <a:spcAft>
                <a:spcPct val="0"/>
              </a:spcAft>
              <a:defRPr sz="2400">
                <a:solidFill>
                  <a:schemeClr val="tx1"/>
                </a:solidFill>
                <a:latin typeface="Times" charset="0"/>
                <a:ea typeface="ＭＳ Ｐゴシック" charset="0"/>
              </a:defRPr>
            </a:lvl6pPr>
            <a:lvl7pPr marL="2913850" indent="-224142" defTabSz="912135" eaLnBrk="0" fontAlgn="base" hangingPunct="0">
              <a:spcBef>
                <a:spcPct val="0"/>
              </a:spcBef>
              <a:spcAft>
                <a:spcPct val="0"/>
              </a:spcAft>
              <a:defRPr sz="2400">
                <a:solidFill>
                  <a:schemeClr val="tx1"/>
                </a:solidFill>
                <a:latin typeface="Times" charset="0"/>
                <a:ea typeface="ＭＳ Ｐゴシック" charset="0"/>
              </a:defRPr>
            </a:lvl7pPr>
            <a:lvl8pPr marL="3362135" indent="-224142" defTabSz="912135" eaLnBrk="0" fontAlgn="base" hangingPunct="0">
              <a:spcBef>
                <a:spcPct val="0"/>
              </a:spcBef>
              <a:spcAft>
                <a:spcPct val="0"/>
              </a:spcAft>
              <a:defRPr sz="2400">
                <a:solidFill>
                  <a:schemeClr val="tx1"/>
                </a:solidFill>
                <a:latin typeface="Times" charset="0"/>
                <a:ea typeface="ＭＳ Ｐゴシック" charset="0"/>
              </a:defRPr>
            </a:lvl8pPr>
            <a:lvl9pPr marL="3810419" indent="-224142" defTabSz="912135" eaLnBrk="0" fontAlgn="base" hangingPunct="0">
              <a:spcBef>
                <a:spcPct val="0"/>
              </a:spcBef>
              <a:spcAft>
                <a:spcPct val="0"/>
              </a:spcAft>
              <a:defRPr sz="2400">
                <a:solidFill>
                  <a:schemeClr val="tx1"/>
                </a:solidFill>
                <a:latin typeface="Times" charset="0"/>
                <a:ea typeface="ＭＳ Ｐゴシック" charset="0"/>
              </a:defRPr>
            </a:lvl9pPr>
          </a:lstStyle>
          <a:p>
            <a:fld id="{DA572ADB-710D-3643-845E-EB04B948BF48}" type="slidenum">
              <a:rPr lang="en-US" sz="1200"/>
              <a:pPr/>
              <a:t>79</a:t>
            </a:fld>
            <a:endParaRPr lang="en-US" sz="1200"/>
          </a:p>
        </p:txBody>
      </p:sp>
    </p:spTree>
    <p:extLst>
      <p:ext uri="{BB962C8B-B14F-4D97-AF65-F5344CB8AC3E}">
        <p14:creationId xmlns:p14="http://schemas.microsoft.com/office/powerpoint/2010/main" val="11458699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noTextEdit="1"/>
          </p:cNvSpPr>
          <p:nvPr>
            <p:ph type="sldImg"/>
          </p:nvPr>
        </p:nvSpPr>
        <p:spPr>
          <a:ln/>
        </p:spPr>
      </p:sp>
      <p:sp>
        <p:nvSpPr>
          <p:cNvPr id="880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charset="0"/>
              </a:rPr>
              <a:t>Camera A is an umpire that went to foul ground for the play</a:t>
            </a:r>
          </a:p>
          <a:p>
            <a:r>
              <a:rPr lang="en-US">
                <a:latin typeface="Times" charset="0"/>
              </a:rPr>
              <a:t>Camera B is an umpire that defaulted to the 45 degree angle </a:t>
            </a:r>
          </a:p>
          <a:p>
            <a:r>
              <a:rPr lang="en-US">
                <a:latin typeface="Times" charset="0"/>
              </a:rPr>
              <a:t>Camera C is just across the foul line, 90 degrees to the throw</a:t>
            </a:r>
          </a:p>
        </p:txBody>
      </p:sp>
      <p:sp>
        <p:nvSpPr>
          <p:cNvPr id="880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135" eaLnBrk="0" hangingPunct="0">
              <a:defRPr sz="2400">
                <a:solidFill>
                  <a:schemeClr val="tx1"/>
                </a:solidFill>
                <a:latin typeface="Times" charset="0"/>
                <a:ea typeface="ＭＳ Ｐゴシック" charset="0"/>
                <a:cs typeface="ＭＳ Ｐゴシック" charset="0"/>
              </a:defRPr>
            </a:lvl1pPr>
            <a:lvl2pPr marL="728462" indent="-280178" defTabSz="912135" eaLnBrk="0" hangingPunct="0">
              <a:defRPr sz="2400">
                <a:solidFill>
                  <a:schemeClr val="tx1"/>
                </a:solidFill>
                <a:latin typeface="Times" charset="0"/>
                <a:ea typeface="ＭＳ Ｐゴシック" charset="0"/>
              </a:defRPr>
            </a:lvl2pPr>
            <a:lvl3pPr marL="1120712" indent="-224142" defTabSz="912135" eaLnBrk="0" hangingPunct="0">
              <a:defRPr sz="2400">
                <a:solidFill>
                  <a:schemeClr val="tx1"/>
                </a:solidFill>
                <a:latin typeface="Times" charset="0"/>
                <a:ea typeface="ＭＳ Ｐゴシック" charset="0"/>
              </a:defRPr>
            </a:lvl3pPr>
            <a:lvl4pPr marL="1568996" indent="-224142" defTabSz="912135" eaLnBrk="0" hangingPunct="0">
              <a:defRPr sz="2400">
                <a:solidFill>
                  <a:schemeClr val="tx1"/>
                </a:solidFill>
                <a:latin typeface="Times" charset="0"/>
                <a:ea typeface="ＭＳ Ｐゴシック" charset="0"/>
              </a:defRPr>
            </a:lvl4pPr>
            <a:lvl5pPr marL="2017281" indent="-224142" defTabSz="912135" eaLnBrk="0" hangingPunct="0">
              <a:defRPr sz="2400">
                <a:solidFill>
                  <a:schemeClr val="tx1"/>
                </a:solidFill>
                <a:latin typeface="Times" charset="0"/>
                <a:ea typeface="ＭＳ Ｐゴシック" charset="0"/>
              </a:defRPr>
            </a:lvl5pPr>
            <a:lvl6pPr marL="2465565" indent="-224142" defTabSz="912135" eaLnBrk="0" fontAlgn="base" hangingPunct="0">
              <a:spcBef>
                <a:spcPct val="0"/>
              </a:spcBef>
              <a:spcAft>
                <a:spcPct val="0"/>
              </a:spcAft>
              <a:defRPr sz="2400">
                <a:solidFill>
                  <a:schemeClr val="tx1"/>
                </a:solidFill>
                <a:latin typeface="Times" charset="0"/>
                <a:ea typeface="ＭＳ Ｐゴシック" charset="0"/>
              </a:defRPr>
            </a:lvl6pPr>
            <a:lvl7pPr marL="2913850" indent="-224142" defTabSz="912135" eaLnBrk="0" fontAlgn="base" hangingPunct="0">
              <a:spcBef>
                <a:spcPct val="0"/>
              </a:spcBef>
              <a:spcAft>
                <a:spcPct val="0"/>
              </a:spcAft>
              <a:defRPr sz="2400">
                <a:solidFill>
                  <a:schemeClr val="tx1"/>
                </a:solidFill>
                <a:latin typeface="Times" charset="0"/>
                <a:ea typeface="ＭＳ Ｐゴシック" charset="0"/>
              </a:defRPr>
            </a:lvl7pPr>
            <a:lvl8pPr marL="3362135" indent="-224142" defTabSz="912135" eaLnBrk="0" fontAlgn="base" hangingPunct="0">
              <a:spcBef>
                <a:spcPct val="0"/>
              </a:spcBef>
              <a:spcAft>
                <a:spcPct val="0"/>
              </a:spcAft>
              <a:defRPr sz="2400">
                <a:solidFill>
                  <a:schemeClr val="tx1"/>
                </a:solidFill>
                <a:latin typeface="Times" charset="0"/>
                <a:ea typeface="ＭＳ Ｐゴシック" charset="0"/>
              </a:defRPr>
            </a:lvl8pPr>
            <a:lvl9pPr marL="3810419" indent="-224142" defTabSz="912135" eaLnBrk="0" fontAlgn="base" hangingPunct="0">
              <a:spcBef>
                <a:spcPct val="0"/>
              </a:spcBef>
              <a:spcAft>
                <a:spcPct val="0"/>
              </a:spcAft>
              <a:defRPr sz="2400">
                <a:solidFill>
                  <a:schemeClr val="tx1"/>
                </a:solidFill>
                <a:latin typeface="Times" charset="0"/>
                <a:ea typeface="ＭＳ Ｐゴシック" charset="0"/>
              </a:defRPr>
            </a:lvl9pPr>
          </a:lstStyle>
          <a:p>
            <a:fld id="{AD9F43D6-D4EB-394C-ABB8-D6F18D092041}" type="slidenum">
              <a:rPr lang="en-US" sz="1200"/>
              <a:pPr/>
              <a:t>80</a:t>
            </a:fld>
            <a:endParaRPr lang="en-US" sz="1200"/>
          </a:p>
        </p:txBody>
      </p:sp>
    </p:spTree>
    <p:extLst>
      <p:ext uri="{BB962C8B-B14F-4D97-AF65-F5344CB8AC3E}">
        <p14:creationId xmlns:p14="http://schemas.microsoft.com/office/powerpoint/2010/main" val="4280450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72193959-D254-41E6-B3E2-A7CA7B0FA1C9}" type="slidenum">
              <a:rPr lang="en-US" smtClean="0"/>
              <a:pPr/>
              <a:t>7</a:t>
            </a:fld>
            <a:endParaRPr 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165923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a:ln/>
        </p:spPr>
      </p:sp>
      <p:sp>
        <p:nvSpPr>
          <p:cNvPr id="901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charset="0"/>
              </a:rPr>
              <a:t>Camera A set up at a 45 degree angle from foul line in foul territory. Notice the blocked view of the defensive player</a:t>
            </a:r>
          </a:p>
          <a:p>
            <a:r>
              <a:rPr lang="en-US">
                <a:latin typeface="Times" charset="0"/>
              </a:rPr>
              <a:t>Camera B is set up at a 45 degree view from the foul line in fair territory  </a:t>
            </a:r>
          </a:p>
          <a:p>
            <a:r>
              <a:rPr lang="en-US">
                <a:latin typeface="Times" charset="0"/>
              </a:rPr>
              <a:t>Camera C is set up with a 90 degree angle of the throw from second base. Notice the pulled foot.  We are not debating if you would call that or not, just showing the additional information available when 90 degrees to the throw.</a:t>
            </a:r>
          </a:p>
        </p:txBody>
      </p:sp>
      <p:sp>
        <p:nvSpPr>
          <p:cNvPr id="901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135" eaLnBrk="0" hangingPunct="0">
              <a:defRPr sz="2400">
                <a:solidFill>
                  <a:schemeClr val="tx1"/>
                </a:solidFill>
                <a:latin typeface="Times" charset="0"/>
                <a:ea typeface="ＭＳ Ｐゴシック" charset="0"/>
                <a:cs typeface="ＭＳ Ｐゴシック" charset="0"/>
              </a:defRPr>
            </a:lvl1pPr>
            <a:lvl2pPr marL="728462" indent="-280178" defTabSz="912135" eaLnBrk="0" hangingPunct="0">
              <a:defRPr sz="2400">
                <a:solidFill>
                  <a:schemeClr val="tx1"/>
                </a:solidFill>
                <a:latin typeface="Times" charset="0"/>
                <a:ea typeface="ＭＳ Ｐゴシック" charset="0"/>
              </a:defRPr>
            </a:lvl2pPr>
            <a:lvl3pPr marL="1120712" indent="-224142" defTabSz="912135" eaLnBrk="0" hangingPunct="0">
              <a:defRPr sz="2400">
                <a:solidFill>
                  <a:schemeClr val="tx1"/>
                </a:solidFill>
                <a:latin typeface="Times" charset="0"/>
                <a:ea typeface="ＭＳ Ｐゴシック" charset="0"/>
              </a:defRPr>
            </a:lvl3pPr>
            <a:lvl4pPr marL="1568996" indent="-224142" defTabSz="912135" eaLnBrk="0" hangingPunct="0">
              <a:defRPr sz="2400">
                <a:solidFill>
                  <a:schemeClr val="tx1"/>
                </a:solidFill>
                <a:latin typeface="Times" charset="0"/>
                <a:ea typeface="ＭＳ Ｐゴシック" charset="0"/>
              </a:defRPr>
            </a:lvl4pPr>
            <a:lvl5pPr marL="2017281" indent="-224142" defTabSz="912135" eaLnBrk="0" hangingPunct="0">
              <a:defRPr sz="2400">
                <a:solidFill>
                  <a:schemeClr val="tx1"/>
                </a:solidFill>
                <a:latin typeface="Times" charset="0"/>
                <a:ea typeface="ＭＳ Ｐゴシック" charset="0"/>
              </a:defRPr>
            </a:lvl5pPr>
            <a:lvl6pPr marL="2465565" indent="-224142" defTabSz="912135" eaLnBrk="0" fontAlgn="base" hangingPunct="0">
              <a:spcBef>
                <a:spcPct val="0"/>
              </a:spcBef>
              <a:spcAft>
                <a:spcPct val="0"/>
              </a:spcAft>
              <a:defRPr sz="2400">
                <a:solidFill>
                  <a:schemeClr val="tx1"/>
                </a:solidFill>
                <a:latin typeface="Times" charset="0"/>
                <a:ea typeface="ＭＳ Ｐゴシック" charset="0"/>
              </a:defRPr>
            </a:lvl6pPr>
            <a:lvl7pPr marL="2913850" indent="-224142" defTabSz="912135" eaLnBrk="0" fontAlgn="base" hangingPunct="0">
              <a:spcBef>
                <a:spcPct val="0"/>
              </a:spcBef>
              <a:spcAft>
                <a:spcPct val="0"/>
              </a:spcAft>
              <a:defRPr sz="2400">
                <a:solidFill>
                  <a:schemeClr val="tx1"/>
                </a:solidFill>
                <a:latin typeface="Times" charset="0"/>
                <a:ea typeface="ＭＳ Ｐゴシック" charset="0"/>
              </a:defRPr>
            </a:lvl7pPr>
            <a:lvl8pPr marL="3362135" indent="-224142" defTabSz="912135" eaLnBrk="0" fontAlgn="base" hangingPunct="0">
              <a:spcBef>
                <a:spcPct val="0"/>
              </a:spcBef>
              <a:spcAft>
                <a:spcPct val="0"/>
              </a:spcAft>
              <a:defRPr sz="2400">
                <a:solidFill>
                  <a:schemeClr val="tx1"/>
                </a:solidFill>
                <a:latin typeface="Times" charset="0"/>
                <a:ea typeface="ＭＳ Ｐゴシック" charset="0"/>
              </a:defRPr>
            </a:lvl8pPr>
            <a:lvl9pPr marL="3810419" indent="-224142" defTabSz="912135" eaLnBrk="0" fontAlgn="base" hangingPunct="0">
              <a:spcBef>
                <a:spcPct val="0"/>
              </a:spcBef>
              <a:spcAft>
                <a:spcPct val="0"/>
              </a:spcAft>
              <a:defRPr sz="2400">
                <a:solidFill>
                  <a:schemeClr val="tx1"/>
                </a:solidFill>
                <a:latin typeface="Times" charset="0"/>
                <a:ea typeface="ＭＳ Ｐゴシック" charset="0"/>
              </a:defRPr>
            </a:lvl9pPr>
          </a:lstStyle>
          <a:p>
            <a:fld id="{CE9AB055-C118-E643-AC14-B2F9118A7432}" type="slidenum">
              <a:rPr lang="en-US" sz="1200"/>
              <a:pPr/>
              <a:t>81</a:t>
            </a:fld>
            <a:endParaRPr lang="en-US" sz="1200"/>
          </a:p>
        </p:txBody>
      </p:sp>
    </p:spTree>
    <p:extLst>
      <p:ext uri="{BB962C8B-B14F-4D97-AF65-F5344CB8AC3E}">
        <p14:creationId xmlns:p14="http://schemas.microsoft.com/office/powerpoint/2010/main" val="2388246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a:ln/>
        </p:spPr>
      </p:sp>
      <p:sp>
        <p:nvSpPr>
          <p:cNvPr id="921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charset="0"/>
              </a:rPr>
              <a:t>This was a Dodgers Rockies Game this past season.  This umpire called the runner OUT.  Red line shows where his line of sight is to the play.  He can</a:t>
            </a:r>
            <a:r>
              <a:rPr lang="ja-JP" altLang="en-US">
                <a:latin typeface="Times" charset="0"/>
              </a:rPr>
              <a:t>’</a:t>
            </a:r>
            <a:r>
              <a:rPr lang="en-US" altLang="ja-JP">
                <a:latin typeface="Times" charset="0"/>
              </a:rPr>
              <a:t>t see the bag in this position.</a:t>
            </a:r>
            <a:endParaRPr lang="en-US">
              <a:latin typeface="Times" charset="0"/>
            </a:endParaRPr>
          </a:p>
        </p:txBody>
      </p:sp>
      <p:sp>
        <p:nvSpPr>
          <p:cNvPr id="921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135" eaLnBrk="0" hangingPunct="0">
              <a:defRPr sz="2400">
                <a:solidFill>
                  <a:schemeClr val="tx1"/>
                </a:solidFill>
                <a:latin typeface="Times" charset="0"/>
                <a:ea typeface="ＭＳ Ｐゴシック" charset="0"/>
                <a:cs typeface="ＭＳ Ｐゴシック" charset="0"/>
              </a:defRPr>
            </a:lvl1pPr>
            <a:lvl2pPr marL="728462" indent="-280178" defTabSz="912135" eaLnBrk="0" hangingPunct="0">
              <a:defRPr sz="2400">
                <a:solidFill>
                  <a:schemeClr val="tx1"/>
                </a:solidFill>
                <a:latin typeface="Times" charset="0"/>
                <a:ea typeface="ＭＳ Ｐゴシック" charset="0"/>
              </a:defRPr>
            </a:lvl2pPr>
            <a:lvl3pPr marL="1120712" indent="-224142" defTabSz="912135" eaLnBrk="0" hangingPunct="0">
              <a:defRPr sz="2400">
                <a:solidFill>
                  <a:schemeClr val="tx1"/>
                </a:solidFill>
                <a:latin typeface="Times" charset="0"/>
                <a:ea typeface="ＭＳ Ｐゴシック" charset="0"/>
              </a:defRPr>
            </a:lvl3pPr>
            <a:lvl4pPr marL="1568996" indent="-224142" defTabSz="912135" eaLnBrk="0" hangingPunct="0">
              <a:defRPr sz="2400">
                <a:solidFill>
                  <a:schemeClr val="tx1"/>
                </a:solidFill>
                <a:latin typeface="Times" charset="0"/>
                <a:ea typeface="ＭＳ Ｐゴシック" charset="0"/>
              </a:defRPr>
            </a:lvl4pPr>
            <a:lvl5pPr marL="2017281" indent="-224142" defTabSz="912135" eaLnBrk="0" hangingPunct="0">
              <a:defRPr sz="2400">
                <a:solidFill>
                  <a:schemeClr val="tx1"/>
                </a:solidFill>
                <a:latin typeface="Times" charset="0"/>
                <a:ea typeface="ＭＳ Ｐゴシック" charset="0"/>
              </a:defRPr>
            </a:lvl5pPr>
            <a:lvl6pPr marL="2465565" indent="-224142" defTabSz="912135" eaLnBrk="0" fontAlgn="base" hangingPunct="0">
              <a:spcBef>
                <a:spcPct val="0"/>
              </a:spcBef>
              <a:spcAft>
                <a:spcPct val="0"/>
              </a:spcAft>
              <a:defRPr sz="2400">
                <a:solidFill>
                  <a:schemeClr val="tx1"/>
                </a:solidFill>
                <a:latin typeface="Times" charset="0"/>
                <a:ea typeface="ＭＳ Ｐゴシック" charset="0"/>
              </a:defRPr>
            </a:lvl6pPr>
            <a:lvl7pPr marL="2913850" indent="-224142" defTabSz="912135" eaLnBrk="0" fontAlgn="base" hangingPunct="0">
              <a:spcBef>
                <a:spcPct val="0"/>
              </a:spcBef>
              <a:spcAft>
                <a:spcPct val="0"/>
              </a:spcAft>
              <a:defRPr sz="2400">
                <a:solidFill>
                  <a:schemeClr val="tx1"/>
                </a:solidFill>
                <a:latin typeface="Times" charset="0"/>
                <a:ea typeface="ＭＳ Ｐゴシック" charset="0"/>
              </a:defRPr>
            </a:lvl7pPr>
            <a:lvl8pPr marL="3362135" indent="-224142" defTabSz="912135" eaLnBrk="0" fontAlgn="base" hangingPunct="0">
              <a:spcBef>
                <a:spcPct val="0"/>
              </a:spcBef>
              <a:spcAft>
                <a:spcPct val="0"/>
              </a:spcAft>
              <a:defRPr sz="2400">
                <a:solidFill>
                  <a:schemeClr val="tx1"/>
                </a:solidFill>
                <a:latin typeface="Times" charset="0"/>
                <a:ea typeface="ＭＳ Ｐゴシック" charset="0"/>
              </a:defRPr>
            </a:lvl8pPr>
            <a:lvl9pPr marL="3810419" indent="-224142" defTabSz="912135" eaLnBrk="0" fontAlgn="base" hangingPunct="0">
              <a:spcBef>
                <a:spcPct val="0"/>
              </a:spcBef>
              <a:spcAft>
                <a:spcPct val="0"/>
              </a:spcAft>
              <a:defRPr sz="2400">
                <a:solidFill>
                  <a:schemeClr val="tx1"/>
                </a:solidFill>
                <a:latin typeface="Times" charset="0"/>
                <a:ea typeface="ＭＳ Ｐゴシック" charset="0"/>
              </a:defRPr>
            </a:lvl9pPr>
          </a:lstStyle>
          <a:p>
            <a:fld id="{A3B2E996-07EA-3D42-ABA0-1D38A97CFD18}" type="slidenum">
              <a:rPr lang="en-US" sz="1200"/>
              <a:pPr/>
              <a:t>82</a:t>
            </a:fld>
            <a:endParaRPr lang="en-US" sz="1200"/>
          </a:p>
        </p:txBody>
      </p:sp>
    </p:spTree>
    <p:extLst>
      <p:ext uri="{BB962C8B-B14F-4D97-AF65-F5344CB8AC3E}">
        <p14:creationId xmlns:p14="http://schemas.microsoft.com/office/powerpoint/2010/main" val="7761057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noTextEdit="1"/>
          </p:cNvSpPr>
          <p:nvPr>
            <p:ph type="sldImg"/>
          </p:nvPr>
        </p:nvSpPr>
        <p:spPr>
          <a:ln/>
        </p:spPr>
      </p:sp>
      <p:sp>
        <p:nvSpPr>
          <p:cNvPr id="9421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charset="0"/>
              </a:rPr>
              <a:t>Red line shows what his line of sight would have been if he had moved to a 90 degree angle to the throw and no more than a 45 degrees from the line.</a:t>
            </a:r>
          </a:p>
        </p:txBody>
      </p:sp>
      <p:sp>
        <p:nvSpPr>
          <p:cNvPr id="9421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135" eaLnBrk="0" hangingPunct="0">
              <a:defRPr sz="2400">
                <a:solidFill>
                  <a:schemeClr val="tx1"/>
                </a:solidFill>
                <a:latin typeface="Times" charset="0"/>
                <a:ea typeface="ＭＳ Ｐゴシック" charset="0"/>
                <a:cs typeface="ＭＳ Ｐゴシック" charset="0"/>
              </a:defRPr>
            </a:lvl1pPr>
            <a:lvl2pPr marL="728462" indent="-280178" defTabSz="912135" eaLnBrk="0" hangingPunct="0">
              <a:defRPr sz="2400">
                <a:solidFill>
                  <a:schemeClr val="tx1"/>
                </a:solidFill>
                <a:latin typeface="Times" charset="0"/>
                <a:ea typeface="ＭＳ Ｐゴシック" charset="0"/>
              </a:defRPr>
            </a:lvl2pPr>
            <a:lvl3pPr marL="1120712" indent="-224142" defTabSz="912135" eaLnBrk="0" hangingPunct="0">
              <a:defRPr sz="2400">
                <a:solidFill>
                  <a:schemeClr val="tx1"/>
                </a:solidFill>
                <a:latin typeface="Times" charset="0"/>
                <a:ea typeface="ＭＳ Ｐゴシック" charset="0"/>
              </a:defRPr>
            </a:lvl3pPr>
            <a:lvl4pPr marL="1568996" indent="-224142" defTabSz="912135" eaLnBrk="0" hangingPunct="0">
              <a:defRPr sz="2400">
                <a:solidFill>
                  <a:schemeClr val="tx1"/>
                </a:solidFill>
                <a:latin typeface="Times" charset="0"/>
                <a:ea typeface="ＭＳ Ｐゴシック" charset="0"/>
              </a:defRPr>
            </a:lvl4pPr>
            <a:lvl5pPr marL="2017281" indent="-224142" defTabSz="912135" eaLnBrk="0" hangingPunct="0">
              <a:defRPr sz="2400">
                <a:solidFill>
                  <a:schemeClr val="tx1"/>
                </a:solidFill>
                <a:latin typeface="Times" charset="0"/>
                <a:ea typeface="ＭＳ Ｐゴシック" charset="0"/>
              </a:defRPr>
            </a:lvl5pPr>
            <a:lvl6pPr marL="2465565" indent="-224142" defTabSz="912135" eaLnBrk="0" fontAlgn="base" hangingPunct="0">
              <a:spcBef>
                <a:spcPct val="0"/>
              </a:spcBef>
              <a:spcAft>
                <a:spcPct val="0"/>
              </a:spcAft>
              <a:defRPr sz="2400">
                <a:solidFill>
                  <a:schemeClr val="tx1"/>
                </a:solidFill>
                <a:latin typeface="Times" charset="0"/>
                <a:ea typeface="ＭＳ Ｐゴシック" charset="0"/>
              </a:defRPr>
            </a:lvl6pPr>
            <a:lvl7pPr marL="2913850" indent="-224142" defTabSz="912135" eaLnBrk="0" fontAlgn="base" hangingPunct="0">
              <a:spcBef>
                <a:spcPct val="0"/>
              </a:spcBef>
              <a:spcAft>
                <a:spcPct val="0"/>
              </a:spcAft>
              <a:defRPr sz="2400">
                <a:solidFill>
                  <a:schemeClr val="tx1"/>
                </a:solidFill>
                <a:latin typeface="Times" charset="0"/>
                <a:ea typeface="ＭＳ Ｐゴシック" charset="0"/>
              </a:defRPr>
            </a:lvl7pPr>
            <a:lvl8pPr marL="3362135" indent="-224142" defTabSz="912135" eaLnBrk="0" fontAlgn="base" hangingPunct="0">
              <a:spcBef>
                <a:spcPct val="0"/>
              </a:spcBef>
              <a:spcAft>
                <a:spcPct val="0"/>
              </a:spcAft>
              <a:defRPr sz="2400">
                <a:solidFill>
                  <a:schemeClr val="tx1"/>
                </a:solidFill>
                <a:latin typeface="Times" charset="0"/>
                <a:ea typeface="ＭＳ Ｐゴシック" charset="0"/>
              </a:defRPr>
            </a:lvl8pPr>
            <a:lvl9pPr marL="3810419" indent="-224142" defTabSz="912135" eaLnBrk="0" fontAlgn="base" hangingPunct="0">
              <a:spcBef>
                <a:spcPct val="0"/>
              </a:spcBef>
              <a:spcAft>
                <a:spcPct val="0"/>
              </a:spcAft>
              <a:defRPr sz="2400">
                <a:solidFill>
                  <a:schemeClr val="tx1"/>
                </a:solidFill>
                <a:latin typeface="Times" charset="0"/>
                <a:ea typeface="ＭＳ Ｐゴシック" charset="0"/>
              </a:defRPr>
            </a:lvl9pPr>
          </a:lstStyle>
          <a:p>
            <a:fld id="{D5C4ECD9-0B87-EA43-9F7C-A6A48B5460F2}" type="slidenum">
              <a:rPr lang="en-US" sz="1200"/>
              <a:pPr/>
              <a:t>83</a:t>
            </a:fld>
            <a:endParaRPr lang="en-US" sz="1200"/>
          </a:p>
        </p:txBody>
      </p:sp>
    </p:spTree>
    <p:extLst>
      <p:ext uri="{BB962C8B-B14F-4D97-AF65-F5344CB8AC3E}">
        <p14:creationId xmlns:p14="http://schemas.microsoft.com/office/powerpoint/2010/main" val="107467032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noTextEdit="1"/>
          </p:cNvSpPr>
          <p:nvPr>
            <p:ph type="sldImg"/>
          </p:nvPr>
        </p:nvSpPr>
        <p:spPr>
          <a:ln/>
        </p:spPr>
      </p:sp>
      <p:sp>
        <p:nvSpPr>
          <p:cNvPr id="962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charset="0"/>
              </a:rPr>
              <a:t>This is a 3 umpire system, with U1 starting counter rotated.  </a:t>
            </a:r>
          </a:p>
          <a:p>
            <a:r>
              <a:rPr lang="en-US">
                <a:latin typeface="Times" charset="0"/>
              </a:rPr>
              <a:t>Camera A is the umpire that moves straight in </a:t>
            </a:r>
          </a:p>
          <a:p>
            <a:r>
              <a:rPr lang="en-US">
                <a:latin typeface="Times" charset="0"/>
              </a:rPr>
              <a:t>Camera B is the umpire that moves to a position to be 90 degree with the tag looking through offense and defense</a:t>
            </a:r>
          </a:p>
        </p:txBody>
      </p:sp>
      <p:sp>
        <p:nvSpPr>
          <p:cNvPr id="962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135" eaLnBrk="0" hangingPunct="0">
              <a:defRPr sz="2400">
                <a:solidFill>
                  <a:schemeClr val="tx1"/>
                </a:solidFill>
                <a:latin typeface="Times" charset="0"/>
                <a:ea typeface="ＭＳ Ｐゴシック" charset="0"/>
                <a:cs typeface="ＭＳ Ｐゴシック" charset="0"/>
              </a:defRPr>
            </a:lvl1pPr>
            <a:lvl2pPr marL="728462" indent="-280178" defTabSz="912135" eaLnBrk="0" hangingPunct="0">
              <a:defRPr sz="2400">
                <a:solidFill>
                  <a:schemeClr val="tx1"/>
                </a:solidFill>
                <a:latin typeface="Times" charset="0"/>
                <a:ea typeface="ＭＳ Ｐゴシック" charset="0"/>
              </a:defRPr>
            </a:lvl2pPr>
            <a:lvl3pPr marL="1120712" indent="-224142" defTabSz="912135" eaLnBrk="0" hangingPunct="0">
              <a:defRPr sz="2400">
                <a:solidFill>
                  <a:schemeClr val="tx1"/>
                </a:solidFill>
                <a:latin typeface="Times" charset="0"/>
                <a:ea typeface="ＭＳ Ｐゴシック" charset="0"/>
              </a:defRPr>
            </a:lvl3pPr>
            <a:lvl4pPr marL="1568996" indent="-224142" defTabSz="912135" eaLnBrk="0" hangingPunct="0">
              <a:defRPr sz="2400">
                <a:solidFill>
                  <a:schemeClr val="tx1"/>
                </a:solidFill>
                <a:latin typeface="Times" charset="0"/>
                <a:ea typeface="ＭＳ Ｐゴシック" charset="0"/>
              </a:defRPr>
            </a:lvl4pPr>
            <a:lvl5pPr marL="2017281" indent="-224142" defTabSz="912135" eaLnBrk="0" hangingPunct="0">
              <a:defRPr sz="2400">
                <a:solidFill>
                  <a:schemeClr val="tx1"/>
                </a:solidFill>
                <a:latin typeface="Times" charset="0"/>
                <a:ea typeface="ＭＳ Ｐゴシック" charset="0"/>
              </a:defRPr>
            </a:lvl5pPr>
            <a:lvl6pPr marL="2465565" indent="-224142" defTabSz="912135" eaLnBrk="0" fontAlgn="base" hangingPunct="0">
              <a:spcBef>
                <a:spcPct val="0"/>
              </a:spcBef>
              <a:spcAft>
                <a:spcPct val="0"/>
              </a:spcAft>
              <a:defRPr sz="2400">
                <a:solidFill>
                  <a:schemeClr val="tx1"/>
                </a:solidFill>
                <a:latin typeface="Times" charset="0"/>
                <a:ea typeface="ＭＳ Ｐゴシック" charset="0"/>
              </a:defRPr>
            </a:lvl6pPr>
            <a:lvl7pPr marL="2913850" indent="-224142" defTabSz="912135" eaLnBrk="0" fontAlgn="base" hangingPunct="0">
              <a:spcBef>
                <a:spcPct val="0"/>
              </a:spcBef>
              <a:spcAft>
                <a:spcPct val="0"/>
              </a:spcAft>
              <a:defRPr sz="2400">
                <a:solidFill>
                  <a:schemeClr val="tx1"/>
                </a:solidFill>
                <a:latin typeface="Times" charset="0"/>
                <a:ea typeface="ＭＳ Ｐゴシック" charset="0"/>
              </a:defRPr>
            </a:lvl7pPr>
            <a:lvl8pPr marL="3362135" indent="-224142" defTabSz="912135" eaLnBrk="0" fontAlgn="base" hangingPunct="0">
              <a:spcBef>
                <a:spcPct val="0"/>
              </a:spcBef>
              <a:spcAft>
                <a:spcPct val="0"/>
              </a:spcAft>
              <a:defRPr sz="2400">
                <a:solidFill>
                  <a:schemeClr val="tx1"/>
                </a:solidFill>
                <a:latin typeface="Times" charset="0"/>
                <a:ea typeface="ＭＳ Ｐゴシック" charset="0"/>
              </a:defRPr>
            </a:lvl8pPr>
            <a:lvl9pPr marL="3810419" indent="-224142" defTabSz="912135" eaLnBrk="0" fontAlgn="base" hangingPunct="0">
              <a:spcBef>
                <a:spcPct val="0"/>
              </a:spcBef>
              <a:spcAft>
                <a:spcPct val="0"/>
              </a:spcAft>
              <a:defRPr sz="2400">
                <a:solidFill>
                  <a:schemeClr val="tx1"/>
                </a:solidFill>
                <a:latin typeface="Times" charset="0"/>
                <a:ea typeface="ＭＳ Ｐゴシック" charset="0"/>
              </a:defRPr>
            </a:lvl9pPr>
          </a:lstStyle>
          <a:p>
            <a:fld id="{A8E70939-ACB0-EF40-BAD6-EB3ADD07EA5C}" type="slidenum">
              <a:rPr lang="en-US" sz="1200"/>
              <a:pPr/>
              <a:t>84</a:t>
            </a:fld>
            <a:endParaRPr lang="en-US" sz="1200"/>
          </a:p>
        </p:txBody>
      </p:sp>
    </p:spTree>
    <p:extLst>
      <p:ext uri="{BB962C8B-B14F-4D97-AF65-F5344CB8AC3E}">
        <p14:creationId xmlns:p14="http://schemas.microsoft.com/office/powerpoint/2010/main" val="22738040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a:ln/>
        </p:spPr>
      </p:sp>
      <p:sp>
        <p:nvSpPr>
          <p:cNvPr id="983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charset="0"/>
              </a:rPr>
              <a:t>Camera A is where an umpire comes straight into the infield to see the pick-off.</a:t>
            </a:r>
          </a:p>
          <a:p>
            <a:r>
              <a:rPr lang="en-US">
                <a:latin typeface="Times" charset="0"/>
              </a:rPr>
              <a:t>Camera B is where the umpire moves to look through the pick-off</a:t>
            </a:r>
          </a:p>
        </p:txBody>
      </p:sp>
      <p:sp>
        <p:nvSpPr>
          <p:cNvPr id="983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135" eaLnBrk="0" hangingPunct="0">
              <a:defRPr sz="2400">
                <a:solidFill>
                  <a:schemeClr val="tx1"/>
                </a:solidFill>
                <a:latin typeface="Times" charset="0"/>
                <a:ea typeface="ＭＳ Ｐゴシック" charset="0"/>
                <a:cs typeface="ＭＳ Ｐゴシック" charset="0"/>
              </a:defRPr>
            </a:lvl1pPr>
            <a:lvl2pPr marL="728462" indent="-280178" defTabSz="912135" eaLnBrk="0" hangingPunct="0">
              <a:defRPr sz="2400">
                <a:solidFill>
                  <a:schemeClr val="tx1"/>
                </a:solidFill>
                <a:latin typeface="Times" charset="0"/>
                <a:ea typeface="ＭＳ Ｐゴシック" charset="0"/>
              </a:defRPr>
            </a:lvl2pPr>
            <a:lvl3pPr marL="1120712" indent="-224142" defTabSz="912135" eaLnBrk="0" hangingPunct="0">
              <a:defRPr sz="2400">
                <a:solidFill>
                  <a:schemeClr val="tx1"/>
                </a:solidFill>
                <a:latin typeface="Times" charset="0"/>
                <a:ea typeface="ＭＳ Ｐゴシック" charset="0"/>
              </a:defRPr>
            </a:lvl3pPr>
            <a:lvl4pPr marL="1568996" indent="-224142" defTabSz="912135" eaLnBrk="0" hangingPunct="0">
              <a:defRPr sz="2400">
                <a:solidFill>
                  <a:schemeClr val="tx1"/>
                </a:solidFill>
                <a:latin typeface="Times" charset="0"/>
                <a:ea typeface="ＭＳ Ｐゴシック" charset="0"/>
              </a:defRPr>
            </a:lvl4pPr>
            <a:lvl5pPr marL="2017281" indent="-224142" defTabSz="912135" eaLnBrk="0" hangingPunct="0">
              <a:defRPr sz="2400">
                <a:solidFill>
                  <a:schemeClr val="tx1"/>
                </a:solidFill>
                <a:latin typeface="Times" charset="0"/>
                <a:ea typeface="ＭＳ Ｐゴシック" charset="0"/>
              </a:defRPr>
            </a:lvl5pPr>
            <a:lvl6pPr marL="2465565" indent="-224142" defTabSz="912135" eaLnBrk="0" fontAlgn="base" hangingPunct="0">
              <a:spcBef>
                <a:spcPct val="0"/>
              </a:spcBef>
              <a:spcAft>
                <a:spcPct val="0"/>
              </a:spcAft>
              <a:defRPr sz="2400">
                <a:solidFill>
                  <a:schemeClr val="tx1"/>
                </a:solidFill>
                <a:latin typeface="Times" charset="0"/>
                <a:ea typeface="ＭＳ Ｐゴシック" charset="0"/>
              </a:defRPr>
            </a:lvl6pPr>
            <a:lvl7pPr marL="2913850" indent="-224142" defTabSz="912135" eaLnBrk="0" fontAlgn="base" hangingPunct="0">
              <a:spcBef>
                <a:spcPct val="0"/>
              </a:spcBef>
              <a:spcAft>
                <a:spcPct val="0"/>
              </a:spcAft>
              <a:defRPr sz="2400">
                <a:solidFill>
                  <a:schemeClr val="tx1"/>
                </a:solidFill>
                <a:latin typeface="Times" charset="0"/>
                <a:ea typeface="ＭＳ Ｐゴシック" charset="0"/>
              </a:defRPr>
            </a:lvl7pPr>
            <a:lvl8pPr marL="3362135" indent="-224142" defTabSz="912135" eaLnBrk="0" fontAlgn="base" hangingPunct="0">
              <a:spcBef>
                <a:spcPct val="0"/>
              </a:spcBef>
              <a:spcAft>
                <a:spcPct val="0"/>
              </a:spcAft>
              <a:defRPr sz="2400">
                <a:solidFill>
                  <a:schemeClr val="tx1"/>
                </a:solidFill>
                <a:latin typeface="Times" charset="0"/>
                <a:ea typeface="ＭＳ Ｐゴシック" charset="0"/>
              </a:defRPr>
            </a:lvl8pPr>
            <a:lvl9pPr marL="3810419" indent="-224142" defTabSz="912135" eaLnBrk="0" fontAlgn="base" hangingPunct="0">
              <a:spcBef>
                <a:spcPct val="0"/>
              </a:spcBef>
              <a:spcAft>
                <a:spcPct val="0"/>
              </a:spcAft>
              <a:defRPr sz="2400">
                <a:solidFill>
                  <a:schemeClr val="tx1"/>
                </a:solidFill>
                <a:latin typeface="Times" charset="0"/>
                <a:ea typeface="ＭＳ Ｐゴシック" charset="0"/>
              </a:defRPr>
            </a:lvl9pPr>
          </a:lstStyle>
          <a:p>
            <a:fld id="{F8CF399D-BD69-934E-8B75-2352A1D06C43}" type="slidenum">
              <a:rPr lang="en-US" sz="1200"/>
              <a:pPr/>
              <a:t>85</a:t>
            </a:fld>
            <a:endParaRPr lang="en-US" sz="1200"/>
          </a:p>
        </p:txBody>
      </p:sp>
    </p:spTree>
    <p:extLst>
      <p:ext uri="{BB962C8B-B14F-4D97-AF65-F5344CB8AC3E}">
        <p14:creationId xmlns:p14="http://schemas.microsoft.com/office/powerpoint/2010/main" val="7261238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a:p>
        </p:txBody>
      </p:sp>
      <p:sp>
        <p:nvSpPr>
          <p:cNvPr id="10244" name="Slide Number Placeholder 3"/>
          <p:cNvSpPr>
            <a:spLocks noGrp="1"/>
          </p:cNvSpPr>
          <p:nvPr>
            <p:ph type="sldNum" sz="quarter" idx="5"/>
          </p:nvPr>
        </p:nvSpPr>
        <p:spPr bwMode="auto">
          <a:noFill/>
          <a:ln>
            <a:miter lim="800000"/>
            <a:headEnd/>
            <a:tailEnd/>
          </a:ln>
        </p:spPr>
        <p:txBody>
          <a:bodyPr/>
          <a:lstStyle/>
          <a:p>
            <a:fld id="{C2939CA4-0D04-44A0-AB25-1A350E3963D3}" type="slidenum">
              <a:rPr lang="en-US" altLang="en-US"/>
              <a:pPr/>
              <a:t>87</a:t>
            </a:fld>
            <a:endParaRPr lang="en-US" altLang="en-US"/>
          </a:p>
        </p:txBody>
      </p:sp>
    </p:spTree>
    <p:extLst>
      <p:ext uri="{BB962C8B-B14F-4D97-AF65-F5344CB8AC3E}">
        <p14:creationId xmlns:p14="http://schemas.microsoft.com/office/powerpoint/2010/main" val="304844019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7715BA9-51EA-4C09-905A-044C451D4FC0}" type="slidenum">
              <a:rPr lang="en-US" smtClean="0"/>
              <a:pPr/>
              <a:t>103</a:t>
            </a:fld>
            <a:endParaRPr lang="en-US"/>
          </a:p>
        </p:txBody>
      </p:sp>
    </p:spTree>
    <p:extLst>
      <p:ext uri="{BB962C8B-B14F-4D97-AF65-F5344CB8AC3E}">
        <p14:creationId xmlns:p14="http://schemas.microsoft.com/office/powerpoint/2010/main" val="4102181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DF09A1A9-0C2E-4747-89F9-EDCD7347B6AA}" type="slidenum">
              <a:rPr lang="en-US" smtClean="0"/>
              <a:pPr/>
              <a:t>8</a:t>
            </a:fld>
            <a:endParaRPr 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When to get set</a:t>
            </a:r>
          </a:p>
          <a:p>
            <a:pPr eaLnBrk="1" hangingPunct="1"/>
            <a:endParaRPr lang="en-US" dirty="0"/>
          </a:p>
        </p:txBody>
      </p:sp>
    </p:spTree>
    <p:extLst>
      <p:ext uri="{BB962C8B-B14F-4D97-AF65-F5344CB8AC3E}">
        <p14:creationId xmlns:p14="http://schemas.microsoft.com/office/powerpoint/2010/main" val="1699212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BB878EF6-AFFB-4604-9D1D-BFBA7AEA590B}" type="slidenum">
              <a:rPr lang="en-US" smtClean="0"/>
              <a:pPr/>
              <a:t>11</a:t>
            </a:fld>
            <a:endParaRPr 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en-US" altLang="en-US" dirty="0"/>
              <a:t>No Leaning, Stay Down</a:t>
            </a:r>
          </a:p>
          <a:p>
            <a:pPr eaLnBrk="1" hangingPunct="1"/>
            <a:r>
              <a:rPr lang="en-US" altLang="en-US" dirty="0"/>
              <a:t>Voice on Balls/Strikes – Proper Signals </a:t>
            </a:r>
          </a:p>
          <a:p>
            <a:pPr eaLnBrk="1" hangingPunct="1"/>
            <a:r>
              <a:rPr lang="en-US" altLang="en-US" dirty="0"/>
              <a:t>Timing</a:t>
            </a:r>
          </a:p>
          <a:p>
            <a:pPr eaLnBrk="1" hangingPunct="1"/>
            <a:r>
              <a:rPr lang="en-US" altLang="en-US" dirty="0"/>
              <a:t>Sell the K</a:t>
            </a:r>
          </a:p>
          <a:p>
            <a:pPr eaLnBrk="1" hangingPunct="1"/>
            <a:r>
              <a:rPr lang="en-US" altLang="en-US" dirty="0"/>
              <a:t>Swinging K</a:t>
            </a:r>
          </a:p>
        </p:txBody>
      </p:sp>
    </p:spTree>
    <p:extLst>
      <p:ext uri="{BB962C8B-B14F-4D97-AF65-F5344CB8AC3E}">
        <p14:creationId xmlns:p14="http://schemas.microsoft.com/office/powerpoint/2010/main" val="1144433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F5E907CB-47D1-43EE-A008-D47AD3C45D9E}"/>
              </a:ext>
            </a:extLst>
          </p:cNvPr>
          <p:cNvGrpSpPr>
            <a:grpSpLocks/>
          </p:cNvGrpSpPr>
          <p:nvPr/>
        </p:nvGrpSpPr>
        <p:grpSpPr bwMode="auto">
          <a:xfrm>
            <a:off x="0" y="0"/>
            <a:ext cx="9144000" cy="6858000"/>
            <a:chOff x="0" y="0"/>
            <a:chExt cx="5760" cy="4320"/>
          </a:xfrm>
        </p:grpSpPr>
        <p:sp>
          <p:nvSpPr>
            <p:cNvPr id="5" name="Rectangle 3">
              <a:extLst>
                <a:ext uri="{FF2B5EF4-FFF2-40B4-BE49-F238E27FC236}">
                  <a16:creationId xmlns:a16="http://schemas.microsoft.com/office/drawing/2014/main" id="{E1580EC6-00D6-4C94-91BC-60BC0A4B27D6}"/>
                </a:ext>
              </a:extLst>
            </p:cNvPr>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p:spPr>
          <p:txBody>
            <a:bodyPr wrap="none" anchor="ctr"/>
            <a:lstStyle/>
            <a:p>
              <a:pPr algn="ctr">
                <a:defRPr/>
              </a:pPr>
              <a:endParaRPr lang="en-US" sz="2400">
                <a:latin typeface="Times New Roman" pitchFamily="18" charset="0"/>
                <a:cs typeface="+mn-cs"/>
              </a:endParaRPr>
            </a:p>
          </p:txBody>
        </p:sp>
        <p:sp>
          <p:nvSpPr>
            <p:cNvPr id="6" name="Rectangle 4">
              <a:extLst>
                <a:ext uri="{FF2B5EF4-FFF2-40B4-BE49-F238E27FC236}">
                  <a16:creationId xmlns:a16="http://schemas.microsoft.com/office/drawing/2014/main" id="{52906BC2-4CE8-465D-AACD-00B2863C0877}"/>
                </a:ext>
              </a:extLst>
            </p:cNvPr>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pPr>
                <a:defRPr/>
              </a:pPr>
              <a:endParaRPr lang="en-US" sz="2400">
                <a:latin typeface="Times New Roman" pitchFamily="18" charset="0"/>
                <a:cs typeface="+mn-cs"/>
              </a:endParaRPr>
            </a:p>
          </p:txBody>
        </p:sp>
        <p:grpSp>
          <p:nvGrpSpPr>
            <p:cNvPr id="7" name="Group 5">
              <a:extLst>
                <a:ext uri="{FF2B5EF4-FFF2-40B4-BE49-F238E27FC236}">
                  <a16:creationId xmlns:a16="http://schemas.microsoft.com/office/drawing/2014/main" id="{BF1BBF37-94FD-42E6-80DE-97AAF836143B}"/>
                </a:ext>
              </a:extLst>
            </p:cNvPr>
            <p:cNvGrpSpPr>
              <a:grpSpLocks/>
            </p:cNvGrpSpPr>
            <p:nvPr/>
          </p:nvGrpSpPr>
          <p:grpSpPr bwMode="auto">
            <a:xfrm>
              <a:off x="0" y="672"/>
              <a:ext cx="1806" cy="1989"/>
              <a:chOff x="0" y="672"/>
              <a:chExt cx="1806" cy="1989"/>
            </a:xfrm>
          </p:grpSpPr>
          <p:sp>
            <p:nvSpPr>
              <p:cNvPr id="8" name="Rectangle 6">
                <a:extLst>
                  <a:ext uri="{FF2B5EF4-FFF2-40B4-BE49-F238E27FC236}">
                    <a16:creationId xmlns:a16="http://schemas.microsoft.com/office/drawing/2014/main" id="{F35D015F-111D-4BD0-9C12-E7550D5D8CF5}"/>
                  </a:ext>
                </a:extLst>
              </p:cNvPr>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a:defRPr/>
                </a:pPr>
                <a:endParaRPr lang="en-US" sz="2400">
                  <a:latin typeface="Times New Roman" pitchFamily="18" charset="0"/>
                  <a:cs typeface="+mn-cs"/>
                </a:endParaRPr>
              </a:p>
            </p:txBody>
          </p:sp>
          <p:sp>
            <p:nvSpPr>
              <p:cNvPr id="9" name="Rectangle 7">
                <a:extLst>
                  <a:ext uri="{FF2B5EF4-FFF2-40B4-BE49-F238E27FC236}">
                    <a16:creationId xmlns:a16="http://schemas.microsoft.com/office/drawing/2014/main" id="{36F30B23-10E8-47D3-A474-E8AC1DAA68B8}"/>
                  </a:ext>
                </a:extLst>
              </p:cNvPr>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pPr>
                  <a:defRPr/>
                </a:pPr>
                <a:endParaRPr lang="en-US" sz="2400">
                  <a:latin typeface="Times New Roman" pitchFamily="18" charset="0"/>
                  <a:cs typeface="+mn-cs"/>
                </a:endParaRPr>
              </a:p>
            </p:txBody>
          </p:sp>
          <p:sp>
            <p:nvSpPr>
              <p:cNvPr id="10" name="Rectangle 8">
                <a:extLst>
                  <a:ext uri="{FF2B5EF4-FFF2-40B4-BE49-F238E27FC236}">
                    <a16:creationId xmlns:a16="http://schemas.microsoft.com/office/drawing/2014/main" id="{996C5E5E-9EAC-49E9-84B1-FD3B3FF57673}"/>
                  </a:ext>
                </a:extLst>
              </p:cNvPr>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pPr>
                  <a:defRPr/>
                </a:pPr>
                <a:endParaRPr lang="en-US" sz="2400">
                  <a:latin typeface="Times New Roman" pitchFamily="18" charset="0"/>
                  <a:cs typeface="+mn-cs"/>
                </a:endParaRPr>
              </a:p>
            </p:txBody>
          </p:sp>
          <p:sp>
            <p:nvSpPr>
              <p:cNvPr id="11" name="Rectangle 9">
                <a:extLst>
                  <a:ext uri="{FF2B5EF4-FFF2-40B4-BE49-F238E27FC236}">
                    <a16:creationId xmlns:a16="http://schemas.microsoft.com/office/drawing/2014/main" id="{73685117-11BA-4DB7-9548-A63204399495}"/>
                  </a:ext>
                </a:extLst>
              </p:cNvPr>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a:defRPr/>
                </a:pPr>
                <a:endParaRPr lang="en-US" sz="2400">
                  <a:latin typeface="Times New Roman" pitchFamily="18" charset="0"/>
                  <a:cs typeface="+mn-cs"/>
                </a:endParaRPr>
              </a:p>
            </p:txBody>
          </p:sp>
          <p:sp>
            <p:nvSpPr>
              <p:cNvPr id="12" name="Rectangle 10">
                <a:extLst>
                  <a:ext uri="{FF2B5EF4-FFF2-40B4-BE49-F238E27FC236}">
                    <a16:creationId xmlns:a16="http://schemas.microsoft.com/office/drawing/2014/main" id="{951F97D1-80DD-4698-BA73-469378D4F310}"/>
                  </a:ext>
                </a:extLst>
              </p:cNvPr>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pPr>
                  <a:defRPr/>
                </a:pPr>
                <a:endParaRPr lang="en-US" sz="2400">
                  <a:latin typeface="Times New Roman" pitchFamily="18" charset="0"/>
                  <a:cs typeface="+mn-cs"/>
                </a:endParaRPr>
              </a:p>
            </p:txBody>
          </p:sp>
          <p:sp>
            <p:nvSpPr>
              <p:cNvPr id="13" name="Rectangle 11">
                <a:extLst>
                  <a:ext uri="{FF2B5EF4-FFF2-40B4-BE49-F238E27FC236}">
                    <a16:creationId xmlns:a16="http://schemas.microsoft.com/office/drawing/2014/main" id="{FC1486CC-8374-44D4-9C6F-7B27D5326B73}"/>
                  </a:ext>
                </a:extLst>
              </p:cNvPr>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pPr>
                  <a:defRPr/>
                </a:pPr>
                <a:endParaRPr lang="en-US" sz="2400">
                  <a:latin typeface="Times New Roman" pitchFamily="18" charset="0"/>
                  <a:cs typeface="+mn-cs"/>
                </a:endParaRPr>
              </a:p>
            </p:txBody>
          </p:sp>
          <p:sp>
            <p:nvSpPr>
              <p:cNvPr id="14" name="Rectangle 12">
                <a:extLst>
                  <a:ext uri="{FF2B5EF4-FFF2-40B4-BE49-F238E27FC236}">
                    <a16:creationId xmlns:a16="http://schemas.microsoft.com/office/drawing/2014/main" id="{F37E4722-4526-44F7-9E90-93C269A5C149}"/>
                  </a:ext>
                </a:extLst>
              </p:cNvPr>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pPr>
                  <a:defRPr/>
                </a:pPr>
                <a:endParaRPr lang="en-US" sz="2400">
                  <a:latin typeface="Times New Roman" pitchFamily="18" charset="0"/>
                  <a:cs typeface="+mn-cs"/>
                </a:endParaRPr>
              </a:p>
            </p:txBody>
          </p:sp>
          <p:sp>
            <p:nvSpPr>
              <p:cNvPr id="15" name="Rectangle 13">
                <a:extLst>
                  <a:ext uri="{FF2B5EF4-FFF2-40B4-BE49-F238E27FC236}">
                    <a16:creationId xmlns:a16="http://schemas.microsoft.com/office/drawing/2014/main" id="{5B5EDF79-9FF7-4ABF-9B21-E0A425DAD874}"/>
                  </a:ext>
                </a:extLst>
              </p:cNvPr>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pPr>
                  <a:defRPr/>
                </a:pPr>
                <a:endParaRPr lang="en-US" sz="2400">
                  <a:latin typeface="Times New Roman" pitchFamily="18" charset="0"/>
                  <a:cs typeface="+mn-cs"/>
                </a:endParaRPr>
              </a:p>
            </p:txBody>
          </p:sp>
          <p:sp>
            <p:nvSpPr>
              <p:cNvPr id="16" name="Rectangle 14">
                <a:extLst>
                  <a:ext uri="{FF2B5EF4-FFF2-40B4-BE49-F238E27FC236}">
                    <a16:creationId xmlns:a16="http://schemas.microsoft.com/office/drawing/2014/main" id="{CA67BE63-C22C-4EF4-A8A9-FB8D75066C81}"/>
                  </a:ext>
                </a:extLst>
              </p:cNvPr>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pPr>
                  <a:defRPr/>
                </a:pPr>
                <a:endParaRPr lang="en-US" sz="2400">
                  <a:latin typeface="Times New Roman" pitchFamily="18" charset="0"/>
                  <a:cs typeface="+mn-cs"/>
                </a:endParaRPr>
              </a:p>
            </p:txBody>
          </p:sp>
          <p:sp>
            <p:nvSpPr>
              <p:cNvPr id="17" name="Rectangle 15">
                <a:extLst>
                  <a:ext uri="{FF2B5EF4-FFF2-40B4-BE49-F238E27FC236}">
                    <a16:creationId xmlns:a16="http://schemas.microsoft.com/office/drawing/2014/main" id="{89CBC5F0-0A09-463A-A45F-CA47703E8628}"/>
                  </a:ext>
                </a:extLst>
              </p:cNvPr>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pPr>
                  <a:defRPr/>
                </a:pPr>
                <a:endParaRPr lang="en-US" sz="2400">
                  <a:latin typeface="Times New Roman" pitchFamily="18" charset="0"/>
                  <a:cs typeface="+mn-cs"/>
                </a:endParaRPr>
              </a:p>
            </p:txBody>
          </p:sp>
        </p:grpSp>
      </p:grpSp>
      <p:sp>
        <p:nvSpPr>
          <p:cNvPr id="17427"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r>
              <a:rPr lang="en-US"/>
              <a:t>Click to edit Master title style</a:t>
            </a:r>
          </a:p>
        </p:txBody>
      </p:sp>
      <p:sp>
        <p:nvSpPr>
          <p:cNvPr id="17428"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r>
              <a:rPr lang="en-US"/>
              <a:t>Click to edit Master subtitle style</a:t>
            </a:r>
          </a:p>
        </p:txBody>
      </p:sp>
      <p:sp>
        <p:nvSpPr>
          <p:cNvPr id="18" name="Rectangle 16">
            <a:extLst>
              <a:ext uri="{FF2B5EF4-FFF2-40B4-BE49-F238E27FC236}">
                <a16:creationId xmlns:a16="http://schemas.microsoft.com/office/drawing/2014/main" id="{F15CF971-BEFA-4A2F-96B8-38C11E1B2330}"/>
              </a:ext>
            </a:extLst>
          </p:cNvPr>
          <p:cNvSpPr>
            <a:spLocks noGrp="1" noChangeArrowheads="1"/>
          </p:cNvSpPr>
          <p:nvPr>
            <p:ph type="dt" sz="half" idx="10"/>
          </p:nvPr>
        </p:nvSpPr>
        <p:spPr>
          <a:xfrm>
            <a:off x="457200" y="6248400"/>
            <a:ext cx="2133600" cy="457200"/>
          </a:xfrm>
        </p:spPr>
        <p:txBody>
          <a:bodyPr/>
          <a:lstStyle>
            <a:lvl1pPr>
              <a:defRPr/>
            </a:lvl1pPr>
          </a:lstStyle>
          <a:p>
            <a:pPr>
              <a:defRPr/>
            </a:pPr>
            <a:endParaRPr lang="en-US"/>
          </a:p>
        </p:txBody>
      </p:sp>
      <p:sp>
        <p:nvSpPr>
          <p:cNvPr id="19" name="Rectangle 17">
            <a:extLst>
              <a:ext uri="{FF2B5EF4-FFF2-40B4-BE49-F238E27FC236}">
                <a16:creationId xmlns:a16="http://schemas.microsoft.com/office/drawing/2014/main" id="{2B8259B3-A7D0-4DD7-9ED4-3348F858A524}"/>
              </a:ext>
            </a:extLst>
          </p:cNvPr>
          <p:cNvSpPr>
            <a:spLocks noGrp="1" noChangeArrowheads="1"/>
          </p:cNvSpPr>
          <p:nvPr>
            <p:ph type="ftr" sz="quarter" idx="11"/>
          </p:nvPr>
        </p:nvSpPr>
        <p:spPr/>
        <p:txBody>
          <a:bodyPr/>
          <a:lstStyle>
            <a:lvl1pPr>
              <a:defRPr/>
            </a:lvl1pPr>
          </a:lstStyle>
          <a:p>
            <a:pPr>
              <a:defRPr/>
            </a:pPr>
            <a:endParaRPr lang="en-US"/>
          </a:p>
        </p:txBody>
      </p:sp>
      <p:sp>
        <p:nvSpPr>
          <p:cNvPr id="20" name="Rectangle 18">
            <a:extLst>
              <a:ext uri="{FF2B5EF4-FFF2-40B4-BE49-F238E27FC236}">
                <a16:creationId xmlns:a16="http://schemas.microsoft.com/office/drawing/2014/main" id="{6091C975-1197-4937-B632-A03946D95754}"/>
              </a:ext>
            </a:extLst>
          </p:cNvPr>
          <p:cNvSpPr>
            <a:spLocks noGrp="1" noChangeArrowheads="1"/>
          </p:cNvSpPr>
          <p:nvPr>
            <p:ph type="sldNum" sz="quarter" idx="12"/>
          </p:nvPr>
        </p:nvSpPr>
        <p:spPr/>
        <p:txBody>
          <a:bodyPr/>
          <a:lstStyle>
            <a:lvl1pPr>
              <a:defRPr/>
            </a:lvl1pPr>
          </a:lstStyle>
          <a:p>
            <a:fld id="{F56C78C3-DAFD-45A2-ABC1-F6B44E26BB0D}" type="slidenum">
              <a:rPr lang="en-US" altLang="en-US"/>
              <a:pPr/>
              <a:t>‹#›</a:t>
            </a:fld>
            <a:endParaRPr lang="en-US" altLang="en-US"/>
          </a:p>
        </p:txBody>
      </p:sp>
    </p:spTree>
    <p:extLst>
      <p:ext uri="{BB962C8B-B14F-4D97-AF65-F5344CB8AC3E}">
        <p14:creationId xmlns:p14="http://schemas.microsoft.com/office/powerpoint/2010/main" val="937445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DCDD0644-7F4F-435E-855E-6D1660CE6B10}"/>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CB51B0E4-EEBE-42BD-B2A8-9E55A5789D01}"/>
              </a:ext>
            </a:extLst>
          </p:cNvPr>
          <p:cNvSpPr>
            <a:spLocks noGrp="1" noChangeArrowheads="1"/>
          </p:cNvSpPr>
          <p:nvPr>
            <p:ph type="sldNum" sz="quarter" idx="11"/>
          </p:nvPr>
        </p:nvSpPr>
        <p:spPr>
          <a:ln/>
        </p:spPr>
        <p:txBody>
          <a:bodyPr/>
          <a:lstStyle>
            <a:lvl1pPr>
              <a:defRPr/>
            </a:lvl1pPr>
          </a:lstStyle>
          <a:p>
            <a:fld id="{C25F8443-24CB-4AEE-8598-C39A9A3D6B60}" type="slidenum">
              <a:rPr lang="en-US" altLang="en-US"/>
              <a:pPr/>
              <a:t>‹#›</a:t>
            </a:fld>
            <a:endParaRPr lang="en-US" altLang="en-US"/>
          </a:p>
        </p:txBody>
      </p:sp>
      <p:sp>
        <p:nvSpPr>
          <p:cNvPr id="6" name="Rectangle 16">
            <a:extLst>
              <a:ext uri="{FF2B5EF4-FFF2-40B4-BE49-F238E27FC236}">
                <a16:creationId xmlns:a16="http://schemas.microsoft.com/office/drawing/2014/main" id="{61F2125B-DF50-4F42-819C-90318ED4A37F}"/>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356104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FDBCA61E-CA88-41B0-BB97-9E395AE41722}"/>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6347E966-61B1-4DCE-9E54-103EB94E6B61}"/>
              </a:ext>
            </a:extLst>
          </p:cNvPr>
          <p:cNvSpPr>
            <a:spLocks noGrp="1" noChangeArrowheads="1"/>
          </p:cNvSpPr>
          <p:nvPr>
            <p:ph type="sldNum" sz="quarter" idx="11"/>
          </p:nvPr>
        </p:nvSpPr>
        <p:spPr>
          <a:ln/>
        </p:spPr>
        <p:txBody>
          <a:bodyPr/>
          <a:lstStyle>
            <a:lvl1pPr>
              <a:defRPr/>
            </a:lvl1pPr>
          </a:lstStyle>
          <a:p>
            <a:fld id="{11025BC8-B673-4BF2-B8DB-26B50C942887}" type="slidenum">
              <a:rPr lang="en-US" altLang="en-US"/>
              <a:pPr/>
              <a:t>‹#›</a:t>
            </a:fld>
            <a:endParaRPr lang="en-US" altLang="en-US"/>
          </a:p>
        </p:txBody>
      </p:sp>
      <p:sp>
        <p:nvSpPr>
          <p:cNvPr id="6" name="Rectangle 16">
            <a:extLst>
              <a:ext uri="{FF2B5EF4-FFF2-40B4-BE49-F238E27FC236}">
                <a16:creationId xmlns:a16="http://schemas.microsoft.com/office/drawing/2014/main" id="{E0A807AB-2CB7-4872-AD18-7BF2699CBE8F}"/>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7117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82296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4000500"/>
            <a:ext cx="82296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924A8CF2-970F-48F5-A444-B1B95E58536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29B96220-591A-40C7-B76C-23EE636AAB34}"/>
              </a:ext>
            </a:extLst>
          </p:cNvPr>
          <p:cNvSpPr>
            <a:spLocks noGrp="1" noChangeArrowheads="1"/>
          </p:cNvSpPr>
          <p:nvPr>
            <p:ph type="sldNum" sz="quarter" idx="11"/>
          </p:nvPr>
        </p:nvSpPr>
        <p:spPr>
          <a:ln/>
        </p:spPr>
        <p:txBody>
          <a:bodyPr/>
          <a:lstStyle>
            <a:lvl1pPr>
              <a:defRPr/>
            </a:lvl1pPr>
          </a:lstStyle>
          <a:p>
            <a:fld id="{A4DF291C-C33E-46CF-B37C-2C2F6E72FE76}" type="slidenum">
              <a:rPr lang="en-US" altLang="en-US"/>
              <a:pPr/>
              <a:t>‹#›</a:t>
            </a:fld>
            <a:endParaRPr lang="en-US" altLang="en-US"/>
          </a:p>
        </p:txBody>
      </p:sp>
      <p:sp>
        <p:nvSpPr>
          <p:cNvPr id="7" name="Rectangle 16">
            <a:extLst>
              <a:ext uri="{FF2B5EF4-FFF2-40B4-BE49-F238E27FC236}">
                <a16:creationId xmlns:a16="http://schemas.microsoft.com/office/drawing/2014/main" id="{D2914FAE-E01C-409A-9751-95A1FBFA630D}"/>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537218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a:t>Click to edit Master title style</a:t>
            </a:r>
          </a:p>
        </p:txBody>
      </p:sp>
      <p:sp>
        <p:nvSpPr>
          <p:cNvPr id="3" name="Content Placeholder 2"/>
          <p:cNvSpPr>
            <a:spLocks noGrp="1"/>
          </p:cNvSpPr>
          <p:nvPr>
            <p:ph sz="half" idx="1"/>
          </p:nvPr>
        </p:nvSpPr>
        <p:spPr>
          <a:xfrm>
            <a:off x="457200" y="1981200"/>
            <a:ext cx="4038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4038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2AF61F7E-9C48-4A6A-A7B2-131183D32A4E}"/>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BBFED147-6F53-4883-A85A-01E0835F693C}"/>
              </a:ext>
            </a:extLst>
          </p:cNvPr>
          <p:cNvSpPr>
            <a:spLocks noGrp="1" noChangeArrowheads="1"/>
          </p:cNvSpPr>
          <p:nvPr>
            <p:ph type="sldNum" sz="quarter" idx="11"/>
          </p:nvPr>
        </p:nvSpPr>
        <p:spPr>
          <a:ln/>
        </p:spPr>
        <p:txBody>
          <a:bodyPr/>
          <a:lstStyle>
            <a:lvl1pPr>
              <a:defRPr/>
            </a:lvl1pPr>
          </a:lstStyle>
          <a:p>
            <a:fld id="{9958A35D-DDBB-4BDC-8B54-42C73FF624EE}" type="slidenum">
              <a:rPr lang="en-US" altLang="en-US"/>
              <a:pPr/>
              <a:t>‹#›</a:t>
            </a:fld>
            <a:endParaRPr lang="en-US" altLang="en-US"/>
          </a:p>
        </p:txBody>
      </p:sp>
      <p:sp>
        <p:nvSpPr>
          <p:cNvPr id="7" name="Rectangle 16">
            <a:extLst>
              <a:ext uri="{FF2B5EF4-FFF2-40B4-BE49-F238E27FC236}">
                <a16:creationId xmlns:a16="http://schemas.microsoft.com/office/drawing/2014/main" id="{A20F17FA-CDB1-45F4-867C-35FB9CDDAC28}"/>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7292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7CFD59-8354-406B-AA34-A03F5DBF34B7}" type="slidenum">
              <a:rPr lang="en-US"/>
              <a:pPr>
                <a:defRPr/>
              </a:pPr>
              <a:t>‹#›</a:t>
            </a:fld>
            <a:endParaRPr lang="en-US"/>
          </a:p>
        </p:txBody>
      </p:sp>
    </p:spTree>
    <p:extLst>
      <p:ext uri="{BB962C8B-B14F-4D97-AF65-F5344CB8AC3E}">
        <p14:creationId xmlns:p14="http://schemas.microsoft.com/office/powerpoint/2010/main" val="24274569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2ED3CEB-E90F-4708-A553-DDA3F21C562D}" type="slidenum">
              <a:rPr lang="en-US"/>
              <a:pPr>
                <a:defRPr/>
              </a:pPr>
              <a:t>‹#›</a:t>
            </a:fld>
            <a:endParaRPr lang="en-US"/>
          </a:p>
        </p:txBody>
      </p:sp>
    </p:spTree>
    <p:extLst>
      <p:ext uri="{BB962C8B-B14F-4D97-AF65-F5344CB8AC3E}">
        <p14:creationId xmlns:p14="http://schemas.microsoft.com/office/powerpoint/2010/main" val="345062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2F45F8E4-C141-4923-A271-9D29AE7B42F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39439A40-B7BA-414A-B6E8-4E863107AAC1}"/>
              </a:ext>
            </a:extLst>
          </p:cNvPr>
          <p:cNvSpPr>
            <a:spLocks noGrp="1" noChangeArrowheads="1"/>
          </p:cNvSpPr>
          <p:nvPr>
            <p:ph type="sldNum" sz="quarter" idx="11"/>
          </p:nvPr>
        </p:nvSpPr>
        <p:spPr>
          <a:ln/>
        </p:spPr>
        <p:txBody>
          <a:bodyPr/>
          <a:lstStyle>
            <a:lvl1pPr>
              <a:defRPr/>
            </a:lvl1pPr>
          </a:lstStyle>
          <a:p>
            <a:fld id="{35E02FC3-FD74-420A-B882-16B351C74F9F}" type="slidenum">
              <a:rPr lang="en-US" altLang="en-US"/>
              <a:pPr/>
              <a:t>‹#›</a:t>
            </a:fld>
            <a:endParaRPr lang="en-US" altLang="en-US"/>
          </a:p>
        </p:txBody>
      </p:sp>
      <p:sp>
        <p:nvSpPr>
          <p:cNvPr id="6" name="Rectangle 16">
            <a:extLst>
              <a:ext uri="{FF2B5EF4-FFF2-40B4-BE49-F238E27FC236}">
                <a16:creationId xmlns:a16="http://schemas.microsoft.com/office/drawing/2014/main" id="{060E5FCD-4321-4366-88DC-C93366AB8D5E}"/>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88216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id="{6A225113-A9B1-41D7-93D2-157D76983B60}"/>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B1C9C373-63F4-4ADC-A63A-E32CD22BEE9A}"/>
              </a:ext>
            </a:extLst>
          </p:cNvPr>
          <p:cNvSpPr>
            <a:spLocks noGrp="1" noChangeArrowheads="1"/>
          </p:cNvSpPr>
          <p:nvPr>
            <p:ph type="sldNum" sz="quarter" idx="11"/>
          </p:nvPr>
        </p:nvSpPr>
        <p:spPr>
          <a:ln/>
        </p:spPr>
        <p:txBody>
          <a:bodyPr/>
          <a:lstStyle>
            <a:lvl1pPr>
              <a:defRPr/>
            </a:lvl1pPr>
          </a:lstStyle>
          <a:p>
            <a:fld id="{34E5E047-F42C-49D8-A27B-D01A659DCDDE}" type="slidenum">
              <a:rPr lang="en-US" altLang="en-US"/>
              <a:pPr/>
              <a:t>‹#›</a:t>
            </a:fld>
            <a:endParaRPr lang="en-US" altLang="en-US"/>
          </a:p>
        </p:txBody>
      </p:sp>
      <p:sp>
        <p:nvSpPr>
          <p:cNvPr id="6" name="Rectangle 16">
            <a:extLst>
              <a:ext uri="{FF2B5EF4-FFF2-40B4-BE49-F238E27FC236}">
                <a16:creationId xmlns:a16="http://schemas.microsoft.com/office/drawing/2014/main" id="{2489CE88-F8D6-47E5-8EFD-5D658258529E}"/>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116155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4870A3B0-140E-4767-B3AF-F634A70639A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98B41B96-5434-4CF5-8076-65E8279ACE56}"/>
              </a:ext>
            </a:extLst>
          </p:cNvPr>
          <p:cNvSpPr>
            <a:spLocks noGrp="1" noChangeArrowheads="1"/>
          </p:cNvSpPr>
          <p:nvPr>
            <p:ph type="sldNum" sz="quarter" idx="11"/>
          </p:nvPr>
        </p:nvSpPr>
        <p:spPr>
          <a:ln/>
        </p:spPr>
        <p:txBody>
          <a:bodyPr/>
          <a:lstStyle>
            <a:lvl1pPr>
              <a:defRPr/>
            </a:lvl1pPr>
          </a:lstStyle>
          <a:p>
            <a:fld id="{8A6E9268-887A-4BFF-B066-C61C45E1DD22}" type="slidenum">
              <a:rPr lang="en-US" altLang="en-US"/>
              <a:pPr/>
              <a:t>‹#›</a:t>
            </a:fld>
            <a:endParaRPr lang="en-US" altLang="en-US"/>
          </a:p>
        </p:txBody>
      </p:sp>
      <p:sp>
        <p:nvSpPr>
          <p:cNvPr id="7" name="Rectangle 16">
            <a:extLst>
              <a:ext uri="{FF2B5EF4-FFF2-40B4-BE49-F238E27FC236}">
                <a16:creationId xmlns:a16="http://schemas.microsoft.com/office/drawing/2014/main" id="{5FE3227D-93CB-4884-915E-CD535464BBBB}"/>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753199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F0D4EF23-754C-4436-8CC3-9152F26C044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3">
            <a:extLst>
              <a:ext uri="{FF2B5EF4-FFF2-40B4-BE49-F238E27FC236}">
                <a16:creationId xmlns:a16="http://schemas.microsoft.com/office/drawing/2014/main" id="{C7714D78-0342-4540-A92A-C25DB832E5C9}"/>
              </a:ext>
            </a:extLst>
          </p:cNvPr>
          <p:cNvSpPr>
            <a:spLocks noGrp="1" noChangeArrowheads="1"/>
          </p:cNvSpPr>
          <p:nvPr>
            <p:ph type="sldNum" sz="quarter" idx="11"/>
          </p:nvPr>
        </p:nvSpPr>
        <p:spPr>
          <a:ln/>
        </p:spPr>
        <p:txBody>
          <a:bodyPr/>
          <a:lstStyle>
            <a:lvl1pPr>
              <a:defRPr/>
            </a:lvl1pPr>
          </a:lstStyle>
          <a:p>
            <a:fld id="{C0B3B7BF-C7B7-4F16-9F59-9073B739ADC2}" type="slidenum">
              <a:rPr lang="en-US" altLang="en-US"/>
              <a:pPr/>
              <a:t>‹#›</a:t>
            </a:fld>
            <a:endParaRPr lang="en-US" altLang="en-US"/>
          </a:p>
        </p:txBody>
      </p:sp>
      <p:sp>
        <p:nvSpPr>
          <p:cNvPr id="9" name="Rectangle 16">
            <a:extLst>
              <a:ext uri="{FF2B5EF4-FFF2-40B4-BE49-F238E27FC236}">
                <a16:creationId xmlns:a16="http://schemas.microsoft.com/office/drawing/2014/main" id="{481CA346-B7B0-4421-BA10-E4BED993AFDB}"/>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66238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86F64451-2FD9-48BB-897B-A525DD72834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3">
            <a:extLst>
              <a:ext uri="{FF2B5EF4-FFF2-40B4-BE49-F238E27FC236}">
                <a16:creationId xmlns:a16="http://schemas.microsoft.com/office/drawing/2014/main" id="{FD345D37-6E7D-4B0B-8B7C-990844ED708F}"/>
              </a:ext>
            </a:extLst>
          </p:cNvPr>
          <p:cNvSpPr>
            <a:spLocks noGrp="1" noChangeArrowheads="1"/>
          </p:cNvSpPr>
          <p:nvPr>
            <p:ph type="sldNum" sz="quarter" idx="11"/>
          </p:nvPr>
        </p:nvSpPr>
        <p:spPr>
          <a:ln/>
        </p:spPr>
        <p:txBody>
          <a:bodyPr/>
          <a:lstStyle>
            <a:lvl1pPr>
              <a:defRPr/>
            </a:lvl1pPr>
          </a:lstStyle>
          <a:p>
            <a:fld id="{6F44405A-7F58-4131-841A-F732B424FE0A}" type="slidenum">
              <a:rPr lang="en-US" altLang="en-US"/>
              <a:pPr/>
              <a:t>‹#›</a:t>
            </a:fld>
            <a:endParaRPr lang="en-US" altLang="en-US"/>
          </a:p>
        </p:txBody>
      </p:sp>
      <p:sp>
        <p:nvSpPr>
          <p:cNvPr id="5" name="Rectangle 16">
            <a:extLst>
              <a:ext uri="{FF2B5EF4-FFF2-40B4-BE49-F238E27FC236}">
                <a16:creationId xmlns:a16="http://schemas.microsoft.com/office/drawing/2014/main" id="{D71FF91A-9AD2-4867-89B0-BAE08FD3DE75}"/>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550033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B165560-216E-4D30-B2A5-F6ABC2C07FF2}"/>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3">
            <a:extLst>
              <a:ext uri="{FF2B5EF4-FFF2-40B4-BE49-F238E27FC236}">
                <a16:creationId xmlns:a16="http://schemas.microsoft.com/office/drawing/2014/main" id="{E6D52C26-85FE-4FF3-950E-52B9491647A5}"/>
              </a:ext>
            </a:extLst>
          </p:cNvPr>
          <p:cNvSpPr>
            <a:spLocks noGrp="1" noChangeArrowheads="1"/>
          </p:cNvSpPr>
          <p:nvPr>
            <p:ph type="sldNum" sz="quarter" idx="11"/>
          </p:nvPr>
        </p:nvSpPr>
        <p:spPr>
          <a:ln/>
        </p:spPr>
        <p:txBody>
          <a:bodyPr/>
          <a:lstStyle>
            <a:lvl1pPr>
              <a:defRPr/>
            </a:lvl1pPr>
          </a:lstStyle>
          <a:p>
            <a:fld id="{EBDDC4AB-6EF9-4F61-9BEC-5E894BADF52C}" type="slidenum">
              <a:rPr lang="en-US" altLang="en-US"/>
              <a:pPr/>
              <a:t>‹#›</a:t>
            </a:fld>
            <a:endParaRPr lang="en-US" altLang="en-US"/>
          </a:p>
        </p:txBody>
      </p:sp>
      <p:sp>
        <p:nvSpPr>
          <p:cNvPr id="4" name="Rectangle 16">
            <a:extLst>
              <a:ext uri="{FF2B5EF4-FFF2-40B4-BE49-F238E27FC236}">
                <a16:creationId xmlns:a16="http://schemas.microsoft.com/office/drawing/2014/main" id="{CFD33544-616F-4450-B7DA-1177BCCDF91F}"/>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565459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ACBFA89A-FB25-4A8D-B114-AF716FB131B9}"/>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1601D66E-1758-429E-9F1D-D12B14DDC6EC}"/>
              </a:ext>
            </a:extLst>
          </p:cNvPr>
          <p:cNvSpPr>
            <a:spLocks noGrp="1" noChangeArrowheads="1"/>
          </p:cNvSpPr>
          <p:nvPr>
            <p:ph type="sldNum" sz="quarter" idx="11"/>
          </p:nvPr>
        </p:nvSpPr>
        <p:spPr>
          <a:ln/>
        </p:spPr>
        <p:txBody>
          <a:bodyPr/>
          <a:lstStyle>
            <a:lvl1pPr>
              <a:defRPr/>
            </a:lvl1pPr>
          </a:lstStyle>
          <a:p>
            <a:fld id="{699C0E56-22A3-4092-B627-86DD881F3945}" type="slidenum">
              <a:rPr lang="en-US" altLang="en-US"/>
              <a:pPr/>
              <a:t>‹#›</a:t>
            </a:fld>
            <a:endParaRPr lang="en-US" altLang="en-US"/>
          </a:p>
        </p:txBody>
      </p:sp>
      <p:sp>
        <p:nvSpPr>
          <p:cNvPr id="7" name="Rectangle 16">
            <a:extLst>
              <a:ext uri="{FF2B5EF4-FFF2-40B4-BE49-F238E27FC236}">
                <a16:creationId xmlns:a16="http://schemas.microsoft.com/office/drawing/2014/main" id="{81D89A8C-D7B6-4A1C-95EA-30EAC11D3AC4}"/>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309435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727A9470-68DC-434A-A61B-246DB7F67FCA}"/>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FD105A22-3193-4E9E-B730-F496509EB76A}"/>
              </a:ext>
            </a:extLst>
          </p:cNvPr>
          <p:cNvSpPr>
            <a:spLocks noGrp="1" noChangeArrowheads="1"/>
          </p:cNvSpPr>
          <p:nvPr>
            <p:ph type="sldNum" sz="quarter" idx="11"/>
          </p:nvPr>
        </p:nvSpPr>
        <p:spPr>
          <a:ln/>
        </p:spPr>
        <p:txBody>
          <a:bodyPr/>
          <a:lstStyle>
            <a:lvl1pPr>
              <a:defRPr/>
            </a:lvl1pPr>
          </a:lstStyle>
          <a:p>
            <a:fld id="{89D80BEC-E373-42FA-8EC3-78D7E708C27A}" type="slidenum">
              <a:rPr lang="en-US" altLang="en-US"/>
              <a:pPr/>
              <a:t>‹#›</a:t>
            </a:fld>
            <a:endParaRPr lang="en-US" altLang="en-US"/>
          </a:p>
        </p:txBody>
      </p:sp>
      <p:sp>
        <p:nvSpPr>
          <p:cNvPr id="7" name="Rectangle 16">
            <a:extLst>
              <a:ext uri="{FF2B5EF4-FFF2-40B4-BE49-F238E27FC236}">
                <a16:creationId xmlns:a16="http://schemas.microsoft.com/office/drawing/2014/main" id="{F8E8C214-D94F-45B8-BE40-5740DCEFF296}"/>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207023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9E2876E7-BB61-4303-982C-7C549B808A8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cs typeface="+mn-cs"/>
              </a:defRPr>
            </a:lvl1pPr>
          </a:lstStyle>
          <a:p>
            <a:pPr>
              <a:defRPr/>
            </a:pPr>
            <a:endParaRPr lang="en-US"/>
          </a:p>
        </p:txBody>
      </p:sp>
      <p:sp>
        <p:nvSpPr>
          <p:cNvPr id="16387" name="Rectangle 3">
            <a:extLst>
              <a:ext uri="{FF2B5EF4-FFF2-40B4-BE49-F238E27FC236}">
                <a16:creationId xmlns:a16="http://schemas.microsoft.com/office/drawing/2014/main" id="{2D3BB56A-C250-47E7-B60A-29DB16290A83}"/>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Black" panose="020B0A04020102020204" pitchFamily="34" charset="0"/>
              </a:defRPr>
            </a:lvl1pPr>
          </a:lstStyle>
          <a:p>
            <a:fld id="{8EEFCEB9-4E8B-4207-B41B-F18B61356E94}" type="slidenum">
              <a:rPr lang="en-US" altLang="en-US"/>
              <a:pPr/>
              <a:t>‹#›</a:t>
            </a:fld>
            <a:endParaRPr lang="en-US" altLang="en-US"/>
          </a:p>
        </p:txBody>
      </p:sp>
      <p:grpSp>
        <p:nvGrpSpPr>
          <p:cNvPr id="1028" name="Group 4">
            <a:extLst>
              <a:ext uri="{FF2B5EF4-FFF2-40B4-BE49-F238E27FC236}">
                <a16:creationId xmlns:a16="http://schemas.microsoft.com/office/drawing/2014/main" id="{3117005B-2D2D-48A3-9D3A-2CD49E1B25FD}"/>
              </a:ext>
            </a:extLst>
          </p:cNvPr>
          <p:cNvGrpSpPr>
            <a:grpSpLocks/>
          </p:cNvGrpSpPr>
          <p:nvPr/>
        </p:nvGrpSpPr>
        <p:grpSpPr bwMode="auto">
          <a:xfrm>
            <a:off x="0" y="0"/>
            <a:ext cx="9144000" cy="546100"/>
            <a:chOff x="0" y="0"/>
            <a:chExt cx="5760" cy="344"/>
          </a:xfrm>
        </p:grpSpPr>
        <p:sp>
          <p:nvSpPr>
            <p:cNvPr id="1032" name="Rectangle 5">
              <a:extLst>
                <a:ext uri="{FF2B5EF4-FFF2-40B4-BE49-F238E27FC236}">
                  <a16:creationId xmlns:a16="http://schemas.microsoft.com/office/drawing/2014/main" id="{AD152E5F-0C88-4D3A-9FDD-69618C72C858}"/>
                </a:ext>
              </a:extLst>
            </p:cNvPr>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w="9525">
              <a:noFill/>
              <a:miter lim="800000"/>
              <a:headEnd/>
              <a:tailEnd/>
            </a:ln>
          </p:spPr>
          <p:txBody>
            <a:bodyPr wrap="none" anchor="ctr"/>
            <a:lstStyle/>
            <a:p>
              <a:pPr algn="ctr">
                <a:defRPr/>
              </a:pPr>
              <a:endParaRPr lang="en-US" sz="2400">
                <a:latin typeface="Times New Roman" pitchFamily="18" charset="0"/>
                <a:cs typeface="+mn-cs"/>
              </a:endParaRPr>
            </a:p>
          </p:txBody>
        </p:sp>
        <p:sp>
          <p:nvSpPr>
            <p:cNvPr id="1033" name="Rectangle 6">
              <a:extLst>
                <a:ext uri="{FF2B5EF4-FFF2-40B4-BE49-F238E27FC236}">
                  <a16:creationId xmlns:a16="http://schemas.microsoft.com/office/drawing/2014/main" id="{3C722853-015D-4826-94AD-BD2B9024205C}"/>
                </a:ext>
              </a:extLst>
            </p:cNvPr>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w="9525">
              <a:noFill/>
              <a:miter lim="800000"/>
              <a:headEnd/>
              <a:tailEnd/>
            </a:ln>
          </p:spPr>
          <p:txBody>
            <a:bodyPr/>
            <a:lstStyle/>
            <a:p>
              <a:pPr>
                <a:defRPr/>
              </a:pPr>
              <a:endParaRPr lang="en-US" sz="2400">
                <a:latin typeface="Times New Roman" pitchFamily="18" charset="0"/>
                <a:cs typeface="+mn-cs"/>
              </a:endParaRPr>
            </a:p>
          </p:txBody>
        </p:sp>
        <p:sp>
          <p:nvSpPr>
            <p:cNvPr id="1034" name="Rectangle 7">
              <a:extLst>
                <a:ext uri="{FF2B5EF4-FFF2-40B4-BE49-F238E27FC236}">
                  <a16:creationId xmlns:a16="http://schemas.microsoft.com/office/drawing/2014/main" id="{F8445113-E1F3-47C6-B1AA-699304281519}"/>
                </a:ext>
              </a:extLst>
            </p:cNvPr>
            <p:cNvSpPr>
              <a:spLocks noChangeArrowheads="1"/>
            </p:cNvSpPr>
            <p:nvPr/>
          </p:nvSpPr>
          <p:spPr bwMode="auto">
            <a:xfrm>
              <a:off x="258" y="85"/>
              <a:ext cx="87" cy="89"/>
            </a:xfrm>
            <a:prstGeom prst="rect">
              <a:avLst/>
            </a:prstGeom>
            <a:solidFill>
              <a:schemeClr val="folHlink"/>
            </a:solidFill>
            <a:ln w="9525">
              <a:noFill/>
              <a:miter lim="800000"/>
              <a:headEnd/>
              <a:tailEnd/>
            </a:ln>
          </p:spPr>
          <p:txBody>
            <a:bodyPr/>
            <a:lstStyle/>
            <a:p>
              <a:pPr>
                <a:defRPr/>
              </a:pPr>
              <a:endParaRPr lang="en-US">
                <a:solidFill>
                  <a:schemeClr val="hlink"/>
                </a:solidFill>
                <a:latin typeface="Arial" charset="0"/>
                <a:cs typeface="+mn-cs"/>
              </a:endParaRPr>
            </a:p>
          </p:txBody>
        </p:sp>
        <p:sp>
          <p:nvSpPr>
            <p:cNvPr id="1035" name="Rectangle 8">
              <a:extLst>
                <a:ext uri="{FF2B5EF4-FFF2-40B4-BE49-F238E27FC236}">
                  <a16:creationId xmlns:a16="http://schemas.microsoft.com/office/drawing/2014/main" id="{44DDA8A0-D058-45BA-9E54-57E8B94E5198}"/>
                </a:ext>
              </a:extLst>
            </p:cNvPr>
            <p:cNvSpPr>
              <a:spLocks noChangeArrowheads="1"/>
            </p:cNvSpPr>
            <p:nvPr/>
          </p:nvSpPr>
          <p:spPr bwMode="auto">
            <a:xfrm>
              <a:off x="345" y="0"/>
              <a:ext cx="88" cy="87"/>
            </a:xfrm>
            <a:prstGeom prst="rect">
              <a:avLst/>
            </a:prstGeom>
            <a:solidFill>
              <a:schemeClr val="folHlink"/>
            </a:solidFill>
            <a:ln w="9525">
              <a:noFill/>
              <a:miter lim="800000"/>
              <a:headEnd/>
              <a:tailEnd/>
            </a:ln>
          </p:spPr>
          <p:txBody>
            <a:bodyPr/>
            <a:lstStyle/>
            <a:p>
              <a:pPr>
                <a:defRPr/>
              </a:pPr>
              <a:endParaRPr lang="en-US">
                <a:solidFill>
                  <a:schemeClr val="hlink"/>
                </a:solidFill>
                <a:latin typeface="Arial" charset="0"/>
                <a:cs typeface="+mn-cs"/>
              </a:endParaRPr>
            </a:p>
          </p:txBody>
        </p:sp>
        <p:sp>
          <p:nvSpPr>
            <p:cNvPr id="1036" name="Rectangle 9">
              <a:extLst>
                <a:ext uri="{FF2B5EF4-FFF2-40B4-BE49-F238E27FC236}">
                  <a16:creationId xmlns:a16="http://schemas.microsoft.com/office/drawing/2014/main" id="{0CF3E905-2B79-4338-B65F-0900D7E6C5EA}"/>
                </a:ext>
              </a:extLst>
            </p:cNvPr>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lstStyle/>
            <a:p>
              <a:pPr>
                <a:defRPr/>
              </a:pPr>
              <a:endParaRPr lang="en-US">
                <a:solidFill>
                  <a:schemeClr val="accent2"/>
                </a:solidFill>
                <a:latin typeface="Arial" charset="0"/>
                <a:cs typeface="+mn-cs"/>
              </a:endParaRPr>
            </a:p>
          </p:txBody>
        </p:sp>
        <p:sp>
          <p:nvSpPr>
            <p:cNvPr id="1037" name="Rectangle 10">
              <a:extLst>
                <a:ext uri="{FF2B5EF4-FFF2-40B4-BE49-F238E27FC236}">
                  <a16:creationId xmlns:a16="http://schemas.microsoft.com/office/drawing/2014/main" id="{2B095203-943C-4B17-BF96-B8F06E5F37E2}"/>
                </a:ext>
              </a:extLst>
            </p:cNvPr>
            <p:cNvSpPr>
              <a:spLocks noChangeArrowheads="1"/>
            </p:cNvSpPr>
            <p:nvPr/>
          </p:nvSpPr>
          <p:spPr bwMode="auto">
            <a:xfrm>
              <a:off x="173" y="173"/>
              <a:ext cx="86" cy="87"/>
            </a:xfrm>
            <a:prstGeom prst="rect">
              <a:avLst/>
            </a:prstGeom>
            <a:solidFill>
              <a:schemeClr val="folHlink"/>
            </a:solidFill>
            <a:ln w="9525">
              <a:noFill/>
              <a:miter lim="800000"/>
              <a:headEnd/>
              <a:tailEnd/>
            </a:ln>
          </p:spPr>
          <p:txBody>
            <a:bodyPr/>
            <a:lstStyle/>
            <a:p>
              <a:pPr>
                <a:defRPr/>
              </a:pPr>
              <a:endParaRPr lang="en-US">
                <a:solidFill>
                  <a:schemeClr val="hlink"/>
                </a:solidFill>
                <a:latin typeface="Arial" charset="0"/>
                <a:cs typeface="+mn-cs"/>
              </a:endParaRPr>
            </a:p>
          </p:txBody>
        </p:sp>
        <p:sp>
          <p:nvSpPr>
            <p:cNvPr id="1038" name="Rectangle 11">
              <a:extLst>
                <a:ext uri="{FF2B5EF4-FFF2-40B4-BE49-F238E27FC236}">
                  <a16:creationId xmlns:a16="http://schemas.microsoft.com/office/drawing/2014/main" id="{108EF927-0026-4E14-83EF-7DC8416E5D8F}"/>
                </a:ext>
              </a:extLst>
            </p:cNvPr>
            <p:cNvSpPr>
              <a:spLocks noChangeArrowheads="1"/>
            </p:cNvSpPr>
            <p:nvPr/>
          </p:nvSpPr>
          <p:spPr bwMode="auto">
            <a:xfrm>
              <a:off x="83" y="86"/>
              <a:ext cx="89" cy="87"/>
            </a:xfrm>
            <a:prstGeom prst="rect">
              <a:avLst/>
            </a:prstGeom>
            <a:solidFill>
              <a:schemeClr val="bg2"/>
            </a:solidFill>
            <a:ln w="9525">
              <a:noFill/>
              <a:miter lim="800000"/>
              <a:headEnd/>
              <a:tailEnd/>
            </a:ln>
          </p:spPr>
          <p:txBody>
            <a:bodyPr/>
            <a:lstStyle/>
            <a:p>
              <a:pPr>
                <a:defRPr/>
              </a:pPr>
              <a:endParaRPr lang="en-US" sz="2400">
                <a:latin typeface="Times New Roman" pitchFamily="18" charset="0"/>
                <a:cs typeface="+mn-cs"/>
              </a:endParaRPr>
            </a:p>
          </p:txBody>
        </p:sp>
        <p:sp>
          <p:nvSpPr>
            <p:cNvPr id="1039" name="Rectangle 12">
              <a:extLst>
                <a:ext uri="{FF2B5EF4-FFF2-40B4-BE49-F238E27FC236}">
                  <a16:creationId xmlns:a16="http://schemas.microsoft.com/office/drawing/2014/main" id="{C93EC049-2164-4E21-ADA2-4A7A8F05B414}"/>
                </a:ext>
              </a:extLst>
            </p:cNvPr>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lstStyle/>
            <a:p>
              <a:pPr>
                <a:defRPr/>
              </a:pPr>
              <a:endParaRPr lang="en-US">
                <a:solidFill>
                  <a:schemeClr val="accent2"/>
                </a:solidFill>
                <a:latin typeface="Arial" charset="0"/>
                <a:cs typeface="+mn-cs"/>
              </a:endParaRPr>
            </a:p>
          </p:txBody>
        </p:sp>
        <p:sp>
          <p:nvSpPr>
            <p:cNvPr id="1040" name="Rectangle 13">
              <a:extLst>
                <a:ext uri="{FF2B5EF4-FFF2-40B4-BE49-F238E27FC236}">
                  <a16:creationId xmlns:a16="http://schemas.microsoft.com/office/drawing/2014/main" id="{31A6EB5A-F4FD-4977-9434-A73BAF96D4DA}"/>
                </a:ext>
              </a:extLst>
            </p:cNvPr>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lstStyle/>
            <a:p>
              <a:pPr>
                <a:defRPr/>
              </a:pPr>
              <a:endParaRPr lang="en-US">
                <a:solidFill>
                  <a:schemeClr val="accent2"/>
                </a:solidFill>
                <a:latin typeface="Arial" charset="0"/>
                <a:cs typeface="+mn-cs"/>
              </a:endParaRPr>
            </a:p>
          </p:txBody>
        </p:sp>
      </p:grpSp>
      <p:sp>
        <p:nvSpPr>
          <p:cNvPr id="16398" name="Rectangle 14">
            <a:extLst>
              <a:ext uri="{FF2B5EF4-FFF2-40B4-BE49-F238E27FC236}">
                <a16:creationId xmlns:a16="http://schemas.microsoft.com/office/drawing/2014/main" id="{FDDADD83-B73E-4181-98E8-B5451FEE6677}"/>
              </a:ext>
            </a:extLst>
          </p:cNvPr>
          <p:cNvSpPr>
            <a:spLocks noGrp="1" noChangeArrowheads="1"/>
          </p:cNvSpPr>
          <p:nvPr>
            <p:ph type="title"/>
          </p:nvPr>
        </p:nvSpPr>
        <p:spPr bwMode="auto">
          <a:xfrm>
            <a:off x="457200" y="457200"/>
            <a:ext cx="8229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99" name="Rectangle 15">
            <a:extLst>
              <a:ext uri="{FF2B5EF4-FFF2-40B4-BE49-F238E27FC236}">
                <a16:creationId xmlns:a16="http://schemas.microsoft.com/office/drawing/2014/main" id="{BEBD93F9-227F-4FB0-A5AA-B5D27D384EAC}"/>
              </a:ext>
            </a:extLst>
          </p:cNvPr>
          <p:cNvSpPr>
            <a:spLocks noGrp="1" noChangeArrowheads="1"/>
          </p:cNvSpPr>
          <p:nvPr>
            <p:ph type="body" idx="1"/>
          </p:nvPr>
        </p:nvSpPr>
        <p:spPr bwMode="auto">
          <a:xfrm>
            <a:off x="457200" y="198120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400" name="Rectangle 16">
            <a:extLst>
              <a:ext uri="{FF2B5EF4-FFF2-40B4-BE49-F238E27FC236}">
                <a16:creationId xmlns:a16="http://schemas.microsoft.com/office/drawing/2014/main" id="{89CCAB3C-22F1-48EC-A8B7-780093B4D29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cs typeface="+mn-cs"/>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810"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1" r:id="rId14"/>
    <p:sldLayoutId id="2147483812" r:id="rId15"/>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398"/>
                                        </p:tgtEl>
                                        <p:attrNameLst>
                                          <p:attrName>style.visibility</p:attrName>
                                        </p:attrNameLst>
                                      </p:cBhvr>
                                      <p:to>
                                        <p:strVal val="visible"/>
                                      </p:to>
                                    </p:set>
                                    <p:animEffect transition="in" filter="fade">
                                      <p:cBhvr>
                                        <p:cTn id="7" dur="2000"/>
                                        <p:tgtEl>
                                          <p:spTgt spid="163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99">
                                            <p:txEl>
                                              <p:pRg st="0" end="0"/>
                                            </p:txEl>
                                          </p:spTgt>
                                        </p:tgtEl>
                                        <p:attrNameLst>
                                          <p:attrName>style.visibility</p:attrName>
                                        </p:attrNameLst>
                                      </p:cBhvr>
                                      <p:to>
                                        <p:strVal val="visible"/>
                                      </p:to>
                                    </p:set>
                                    <p:animEffect transition="in" filter="fade">
                                      <p:cBhvr>
                                        <p:cTn id="12" dur="2000"/>
                                        <p:tgtEl>
                                          <p:spTgt spid="16399">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399">
                                            <p:txEl>
                                              <p:pRg st="1" end="1"/>
                                            </p:txEl>
                                          </p:spTgt>
                                        </p:tgtEl>
                                        <p:attrNameLst>
                                          <p:attrName>style.visibility</p:attrName>
                                        </p:attrNameLst>
                                      </p:cBhvr>
                                      <p:to>
                                        <p:strVal val="visible"/>
                                      </p:to>
                                    </p:set>
                                    <p:animEffect transition="in" filter="fade">
                                      <p:cBhvr>
                                        <p:cTn id="15" dur="2000"/>
                                        <p:tgtEl>
                                          <p:spTgt spid="16399">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399">
                                            <p:txEl>
                                              <p:pRg st="2" end="2"/>
                                            </p:txEl>
                                          </p:spTgt>
                                        </p:tgtEl>
                                        <p:attrNameLst>
                                          <p:attrName>style.visibility</p:attrName>
                                        </p:attrNameLst>
                                      </p:cBhvr>
                                      <p:to>
                                        <p:strVal val="visible"/>
                                      </p:to>
                                    </p:set>
                                    <p:animEffect transition="in" filter="fade">
                                      <p:cBhvr>
                                        <p:cTn id="18" dur="2000"/>
                                        <p:tgtEl>
                                          <p:spTgt spid="16399">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399">
                                            <p:txEl>
                                              <p:pRg st="3" end="3"/>
                                            </p:txEl>
                                          </p:spTgt>
                                        </p:tgtEl>
                                        <p:attrNameLst>
                                          <p:attrName>style.visibility</p:attrName>
                                        </p:attrNameLst>
                                      </p:cBhvr>
                                      <p:to>
                                        <p:strVal val="visible"/>
                                      </p:to>
                                    </p:set>
                                    <p:animEffect transition="in" filter="fade">
                                      <p:cBhvr>
                                        <p:cTn id="21" dur="2000"/>
                                        <p:tgtEl>
                                          <p:spTgt spid="16399">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399">
                                            <p:txEl>
                                              <p:pRg st="4" end="4"/>
                                            </p:txEl>
                                          </p:spTgt>
                                        </p:tgtEl>
                                        <p:attrNameLst>
                                          <p:attrName>style.visibility</p:attrName>
                                        </p:attrNameLst>
                                      </p:cBhvr>
                                      <p:to>
                                        <p:strVal val="visible"/>
                                      </p:to>
                                    </p:set>
                                    <p:animEffect transition="in" filter="fade">
                                      <p:cBhvr>
                                        <p:cTn id="24" dur="2000"/>
                                        <p:tgtEl>
                                          <p:spTgt spid="163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8" grpId="0"/>
      <p:bldP spid="16399" grpId="0" build="p">
        <p:tmplLst>
          <p:tmpl lvl="1">
            <p:tnLst>
              <p:par>
                <p:cTn presetID="10" presetClass="entr" presetSubtype="0" fill="hold" nodeType="clickEffect">
                  <p:stCondLst>
                    <p:cond delay="0"/>
                  </p:stCondLst>
                  <p:childTnLst>
                    <p:set>
                      <p:cBhvr>
                        <p:cTn dur="1" fill="hold">
                          <p:stCondLst>
                            <p:cond delay="0"/>
                          </p:stCondLst>
                        </p:cTn>
                        <p:tgtEl>
                          <p:spTgt spid="16399"/>
                        </p:tgtEl>
                        <p:attrNameLst>
                          <p:attrName>style.visibility</p:attrName>
                        </p:attrNameLst>
                      </p:cBhvr>
                      <p:to>
                        <p:strVal val="visible"/>
                      </p:to>
                    </p:set>
                    <p:animEffect transition="in" filter="fade">
                      <p:cBhvr>
                        <p:cTn dur="2000"/>
                        <p:tgtEl>
                          <p:spTgt spid="16399"/>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6399"/>
                        </p:tgtEl>
                        <p:attrNameLst>
                          <p:attrName>style.visibility</p:attrName>
                        </p:attrNameLst>
                      </p:cBhvr>
                      <p:to>
                        <p:strVal val="visible"/>
                      </p:to>
                    </p:set>
                    <p:animEffect transition="in" filter="fade">
                      <p:cBhvr>
                        <p:cTn dur="2000"/>
                        <p:tgtEl>
                          <p:spTgt spid="16399"/>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6399"/>
                        </p:tgtEl>
                        <p:attrNameLst>
                          <p:attrName>style.visibility</p:attrName>
                        </p:attrNameLst>
                      </p:cBhvr>
                      <p:to>
                        <p:strVal val="visible"/>
                      </p:to>
                    </p:set>
                    <p:animEffect transition="in" filter="fade">
                      <p:cBhvr>
                        <p:cTn dur="2000"/>
                        <p:tgtEl>
                          <p:spTgt spid="16399"/>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6399"/>
                        </p:tgtEl>
                        <p:attrNameLst>
                          <p:attrName>style.visibility</p:attrName>
                        </p:attrNameLst>
                      </p:cBhvr>
                      <p:to>
                        <p:strVal val="visible"/>
                      </p:to>
                    </p:set>
                    <p:animEffect transition="in" filter="fade">
                      <p:cBhvr>
                        <p:cTn dur="2000"/>
                        <p:tgtEl>
                          <p:spTgt spid="16399"/>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6399"/>
                        </p:tgtEl>
                        <p:attrNameLst>
                          <p:attrName>style.visibility</p:attrName>
                        </p:attrNameLst>
                      </p:cBhvr>
                      <p:to>
                        <p:strVal val="visible"/>
                      </p:to>
                    </p:set>
                    <p:animEffect transition="in" filter="fade">
                      <p:cBhvr>
                        <p:cTn dur="2000"/>
                        <p:tgtEl>
                          <p:spTgt spid="16399"/>
                        </p:tgtEl>
                      </p:cBhvr>
                    </p:animEffect>
                  </p:childTnLst>
                </p:cTn>
              </p:par>
            </p:tnLst>
          </p:tmpl>
        </p:tmplLst>
      </p:bldP>
    </p:bldLst>
  </p:timing>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image" Target="../media/image16.emf"/><Relationship Id="rId5" Type="http://schemas.openxmlformats.org/officeDocument/2006/relationships/oleObject" Target="../embeddings/oleObject1.bin"/><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vmlDrawing" Target="../drawings/vmlDrawing2.vml"/><Relationship Id="rId6" Type="http://schemas.openxmlformats.org/officeDocument/2006/relationships/image" Target="../media/image16.emf"/><Relationship Id="rId5" Type="http://schemas.openxmlformats.org/officeDocument/2006/relationships/oleObject" Target="../embeddings/oleObject2.bin"/><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xml"/><Relationship Id="rId1" Type="http://schemas.openxmlformats.org/officeDocument/2006/relationships/vmlDrawing" Target="../drawings/vmlDrawing3.vml"/><Relationship Id="rId6" Type="http://schemas.openxmlformats.org/officeDocument/2006/relationships/image" Target="../media/image18.emf"/><Relationship Id="rId5" Type="http://schemas.openxmlformats.org/officeDocument/2006/relationships/oleObject" Target="../embeddings/oleObject3.bin"/><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5.emf"/></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0.emf"/></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1.emf"/></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2.emf"/></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emf"/><Relationship Id="rId4" Type="http://schemas.openxmlformats.org/officeDocument/2006/relationships/image" Target="../media/image67.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71.emf"/></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71.emf"/></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71.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7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8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8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jpeg"/><Relationship Id="rId7" Type="http://schemas.openxmlformats.org/officeDocument/2006/relationships/image" Target="../media/image89.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8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77.png"/></Relationships>
</file>

<file path=ppt/slides/_rels/slide8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8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algn="ctr" eaLnBrk="1" fontAlgn="auto" hangingPunct="1">
              <a:spcAft>
                <a:spcPts val="0"/>
              </a:spcAft>
              <a:defRPr/>
            </a:pPr>
            <a:r>
              <a:rPr lang="en-US" dirty="0">
                <a:solidFill>
                  <a:schemeClr val="accent1">
                    <a:satMod val="150000"/>
                  </a:schemeClr>
                </a:solidFill>
              </a:rPr>
              <a:t>OHSAA Softball Meetings 2018</a:t>
            </a:r>
            <a:br>
              <a:rPr lang="en-US" dirty="0">
                <a:solidFill>
                  <a:schemeClr val="accent1">
                    <a:satMod val="150000"/>
                  </a:schemeClr>
                </a:solidFill>
              </a:rPr>
            </a:br>
            <a:r>
              <a:rPr lang="en-US" dirty="0">
                <a:solidFill>
                  <a:schemeClr val="accent1">
                    <a:satMod val="150000"/>
                  </a:schemeClr>
                </a:solidFill>
              </a:rPr>
              <a:t>Mechanics</a:t>
            </a:r>
          </a:p>
        </p:txBody>
      </p:sp>
      <p:pic>
        <p:nvPicPr>
          <p:cNvPr id="9220" name="Picture 3" descr="Picture1.png"/>
          <p:cNvPicPr>
            <a:picLocks noChangeAspect="1"/>
          </p:cNvPicPr>
          <p:nvPr/>
        </p:nvPicPr>
        <p:blipFill>
          <a:blip r:embed="rId3" cstate="print"/>
          <a:srcRect/>
          <a:stretch>
            <a:fillRect/>
          </a:stretch>
        </p:blipFill>
        <p:spPr bwMode="auto">
          <a:xfrm>
            <a:off x="3962400" y="4876800"/>
            <a:ext cx="1157288" cy="1236663"/>
          </a:xfrm>
          <a:prstGeom prst="rect">
            <a:avLst/>
          </a:prstGeom>
          <a:noFill/>
          <a:ln w="9525">
            <a:noFill/>
            <a:miter lim="800000"/>
            <a:headEnd/>
            <a:tailEnd/>
          </a:ln>
        </p:spPr>
      </p:pic>
    </p:spTree>
    <p:extLst>
      <p:ext uri="{BB962C8B-B14F-4D97-AF65-F5344CB8AC3E}">
        <p14:creationId xmlns:p14="http://schemas.microsoft.com/office/powerpoint/2010/main" val="1120407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3BDC7C-563B-4E45-BE08-0B555B3C7EED}"/>
              </a:ext>
            </a:extLst>
          </p:cNvPr>
          <p:cNvPicPr>
            <a:picLocks noChangeAspect="1"/>
          </p:cNvPicPr>
          <p:nvPr/>
        </p:nvPicPr>
        <p:blipFill rotWithShape="1">
          <a:blip r:embed="rId2">
            <a:extLst>
              <a:ext uri="{28A0092B-C50C-407E-A947-70E740481C1C}">
                <a14:useLocalDpi xmlns:a14="http://schemas.microsoft.com/office/drawing/2010/main" val="0"/>
              </a:ext>
            </a:extLst>
          </a:blip>
          <a:srcRect b="27778"/>
          <a:stretch/>
        </p:blipFill>
        <p:spPr>
          <a:xfrm>
            <a:off x="1600200" y="1371600"/>
            <a:ext cx="5486400" cy="3962400"/>
          </a:xfrm>
          <a:prstGeom prst="rect">
            <a:avLst/>
          </a:prstGeom>
        </p:spPr>
      </p:pic>
      <p:sp>
        <p:nvSpPr>
          <p:cNvPr id="4" name="Rectangle 3">
            <a:extLst>
              <a:ext uri="{FF2B5EF4-FFF2-40B4-BE49-F238E27FC236}">
                <a16:creationId xmlns:a16="http://schemas.microsoft.com/office/drawing/2014/main" id="{6B6EC4FD-3B3D-4606-AE56-487D0827F20C}"/>
              </a:ext>
            </a:extLst>
          </p:cNvPr>
          <p:cNvSpPr/>
          <p:nvPr/>
        </p:nvSpPr>
        <p:spPr>
          <a:xfrm>
            <a:off x="381000" y="636657"/>
            <a:ext cx="7543800" cy="707886"/>
          </a:xfrm>
          <a:prstGeom prst="rect">
            <a:avLst/>
          </a:prstGeom>
        </p:spPr>
        <p:txBody>
          <a:bodyPr wrap="square">
            <a:spAutoFit/>
          </a:bodyPr>
          <a:lstStyle/>
          <a:p>
            <a:r>
              <a:rPr lang="en-US" sz="4000" dirty="0">
                <a:effectLst/>
              </a:rPr>
              <a:t>What’s wrong with this picture?</a:t>
            </a:r>
            <a:endParaRPr lang="en-US" sz="4000" dirty="0"/>
          </a:p>
        </p:txBody>
      </p:sp>
      <p:sp>
        <p:nvSpPr>
          <p:cNvPr id="5" name="Rectangle 4">
            <a:extLst>
              <a:ext uri="{FF2B5EF4-FFF2-40B4-BE49-F238E27FC236}">
                <a16:creationId xmlns:a16="http://schemas.microsoft.com/office/drawing/2014/main" id="{4A176C4B-44D5-4C7C-9FE5-A75BB919110A}"/>
              </a:ext>
            </a:extLst>
          </p:cNvPr>
          <p:cNvSpPr/>
          <p:nvPr/>
        </p:nvSpPr>
        <p:spPr>
          <a:xfrm>
            <a:off x="2019300" y="5715000"/>
            <a:ext cx="4648200" cy="523220"/>
          </a:xfrm>
          <a:prstGeom prst="rect">
            <a:avLst/>
          </a:prstGeom>
        </p:spPr>
        <p:txBody>
          <a:bodyPr wrap="square">
            <a:spAutoFit/>
          </a:bodyPr>
          <a:lstStyle/>
          <a:p>
            <a:r>
              <a:rPr lang="en-US" sz="2800" dirty="0"/>
              <a:t>Not using heal-toe setup! </a:t>
            </a:r>
          </a:p>
        </p:txBody>
      </p:sp>
    </p:spTree>
    <p:extLst>
      <p:ext uri="{BB962C8B-B14F-4D97-AF65-F5344CB8AC3E}">
        <p14:creationId xmlns:p14="http://schemas.microsoft.com/office/powerpoint/2010/main" val="24869527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1026">
            <a:extLst>
              <a:ext uri="{FF2B5EF4-FFF2-40B4-BE49-F238E27FC236}">
                <a16:creationId xmlns:a16="http://schemas.microsoft.com/office/drawing/2014/main" id="{DC7A1284-C051-49E5-BB0F-1F3C5978AB24}"/>
              </a:ext>
            </a:extLst>
          </p:cNvPr>
          <p:cNvSpPr>
            <a:spLocks noChangeArrowheads="1"/>
          </p:cNvSpPr>
          <p:nvPr/>
        </p:nvSpPr>
        <p:spPr bwMode="auto">
          <a:xfrm>
            <a:off x="685800" y="762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sz="4000">
                <a:solidFill>
                  <a:schemeClr val="tx1"/>
                </a:solidFill>
              </a:rPr>
              <a:t>2 UMPIRE SYSTEM - 2nd &amp; 3rd B</a:t>
            </a:r>
          </a:p>
        </p:txBody>
      </p:sp>
      <p:sp>
        <p:nvSpPr>
          <p:cNvPr id="117763" name="Rectangle 1027">
            <a:extLst>
              <a:ext uri="{FF2B5EF4-FFF2-40B4-BE49-F238E27FC236}">
                <a16:creationId xmlns:a16="http://schemas.microsoft.com/office/drawing/2014/main" id="{BAFAFD5C-D377-414E-91A2-602FFC149FD7}"/>
              </a:ext>
            </a:extLst>
          </p:cNvPr>
          <p:cNvSpPr>
            <a:spLocks noChangeArrowheads="1"/>
          </p:cNvSpPr>
          <p:nvPr/>
        </p:nvSpPr>
        <p:spPr bwMode="auto">
          <a:xfrm>
            <a:off x="230188" y="633413"/>
            <a:ext cx="8763000" cy="406400"/>
          </a:xfrm>
          <a:prstGeom prst="rect">
            <a:avLst/>
          </a:prstGeom>
          <a:solidFill>
            <a:srgbClr val="FFFF99"/>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000">
                <a:solidFill>
                  <a:srgbClr val="FF3300"/>
                </a:solidFill>
              </a:rPr>
              <a:t>Runner on Second and Third Base</a:t>
            </a:r>
            <a:r>
              <a:rPr lang="en-US" altLang="en-US" sz="2000"/>
              <a:t> - Fast Pitch</a:t>
            </a:r>
          </a:p>
        </p:txBody>
      </p:sp>
      <p:sp>
        <p:nvSpPr>
          <p:cNvPr id="117767" name="Rectangle 1031">
            <a:extLst>
              <a:ext uri="{FF2B5EF4-FFF2-40B4-BE49-F238E27FC236}">
                <a16:creationId xmlns:a16="http://schemas.microsoft.com/office/drawing/2014/main" id="{C7661340-F7E9-4805-B356-0DB38AB448A0}"/>
              </a:ext>
            </a:extLst>
          </p:cNvPr>
          <p:cNvSpPr>
            <a:spLocks noChangeArrowheads="1"/>
          </p:cNvSpPr>
          <p:nvPr/>
        </p:nvSpPr>
        <p:spPr bwMode="auto">
          <a:xfrm>
            <a:off x="800100" y="1189038"/>
            <a:ext cx="3568700" cy="307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dirty="0">
                <a:solidFill>
                  <a:srgbClr val="FF3300"/>
                </a:solidFill>
              </a:rPr>
              <a:t>Field Umpire:</a:t>
            </a:r>
            <a:endParaRPr lang="en-US" altLang="en-US" dirty="0"/>
          </a:p>
          <a:p>
            <a:r>
              <a:rPr lang="en-US" altLang="en-US" sz="1600" dirty="0"/>
              <a:t>1. Take a position two or three steps behind and to the      right of the shortstop. Be careful not to interfere with the outfielders view of the batter or the play by the infielders.</a:t>
            </a:r>
          </a:p>
          <a:p>
            <a:r>
              <a:rPr lang="en-US" altLang="en-US" sz="1600" dirty="0"/>
              <a:t>2. On any ball hit to the infield, take the first throw unless it is to home plate. If the first throw is to first or second base, any subsequent throw to third base is covered by the plate umpire.</a:t>
            </a:r>
          </a:p>
        </p:txBody>
      </p:sp>
      <p:sp>
        <p:nvSpPr>
          <p:cNvPr id="117768" name="Rectangle 1032">
            <a:extLst>
              <a:ext uri="{FF2B5EF4-FFF2-40B4-BE49-F238E27FC236}">
                <a16:creationId xmlns:a16="http://schemas.microsoft.com/office/drawing/2014/main" id="{2E3133D5-032E-455B-9CF0-F1B89720F33B}"/>
              </a:ext>
            </a:extLst>
          </p:cNvPr>
          <p:cNvSpPr>
            <a:spLocks noChangeArrowheads="1"/>
          </p:cNvSpPr>
          <p:nvPr/>
        </p:nvSpPr>
        <p:spPr bwMode="auto">
          <a:xfrm>
            <a:off x="800100" y="4587479"/>
            <a:ext cx="804703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dirty="0"/>
              <a:t>3. On fly balls, get inside the infield quickly, button hook and line up the runner on second base and take the runner to third base after the catch.</a:t>
            </a:r>
          </a:p>
          <a:p>
            <a:r>
              <a:rPr lang="en-US" altLang="en-US" sz="1600" dirty="0"/>
              <a:t>4. On all balls hit through the infield or to the outfield that you do not go out on, immediately come inside the diamond, button hook and take the batter-runner all the way to third base.</a:t>
            </a:r>
          </a:p>
        </p:txBody>
      </p:sp>
      <p:pic>
        <p:nvPicPr>
          <p:cNvPr id="117769" name="Picture 1033" descr="C:\dev\ASA\Umpire Training Presentattion\scans\FP-FUMP.jpg">
            <a:extLst>
              <a:ext uri="{FF2B5EF4-FFF2-40B4-BE49-F238E27FC236}">
                <a16:creationId xmlns:a16="http://schemas.microsoft.com/office/drawing/2014/main" id="{027F4386-830F-4FE5-AEB8-751A84A9E1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738" y="1149350"/>
            <a:ext cx="422275" cy="393700"/>
          </a:xfrm>
          <a:prstGeom prst="rect">
            <a:avLst/>
          </a:prstGeom>
          <a:noFill/>
          <a:extLst>
            <a:ext uri="{909E8E84-426E-40DD-AFC4-6F175D3DCCD1}">
              <a14:hiddenFill xmlns:a14="http://schemas.microsoft.com/office/drawing/2010/main">
                <a:solidFill>
                  <a:srgbClr val="FFFFFF"/>
                </a:solidFill>
              </a14:hiddenFill>
            </a:ext>
          </a:extLst>
        </p:spPr>
      </p:pic>
      <p:pic>
        <p:nvPicPr>
          <p:cNvPr id="117771" name="Picture 1035" descr="C:\dev\ASA\Umpire Training Presentattion\scans\39A.jpg">
            <a:extLst>
              <a:ext uri="{FF2B5EF4-FFF2-40B4-BE49-F238E27FC236}">
                <a16:creationId xmlns:a16="http://schemas.microsoft.com/office/drawing/2014/main" id="{AF4BA091-791F-4550-845E-D4204A8FEA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60488"/>
            <a:ext cx="4402138" cy="291306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8371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67F13634-49BC-46B5-9868-75C5145CD404}"/>
              </a:ext>
            </a:extLst>
          </p:cNvPr>
          <p:cNvSpPr>
            <a:spLocks noChangeArrowheads="1"/>
          </p:cNvSpPr>
          <p:nvPr/>
        </p:nvSpPr>
        <p:spPr bwMode="auto">
          <a:xfrm>
            <a:off x="327025" y="76200"/>
            <a:ext cx="8637588"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sz="4000">
                <a:solidFill>
                  <a:schemeClr val="tx1"/>
                </a:solidFill>
              </a:rPr>
              <a:t>2 UMPIRE SYSTEM - Bases Loaded</a:t>
            </a:r>
          </a:p>
        </p:txBody>
      </p:sp>
      <p:sp>
        <p:nvSpPr>
          <p:cNvPr id="118787" name="Rectangle 3">
            <a:extLst>
              <a:ext uri="{FF2B5EF4-FFF2-40B4-BE49-F238E27FC236}">
                <a16:creationId xmlns:a16="http://schemas.microsoft.com/office/drawing/2014/main" id="{7D29D187-D631-4F51-9268-5F097096A24F}"/>
              </a:ext>
            </a:extLst>
          </p:cNvPr>
          <p:cNvSpPr>
            <a:spLocks noChangeArrowheads="1"/>
          </p:cNvSpPr>
          <p:nvPr/>
        </p:nvSpPr>
        <p:spPr bwMode="auto">
          <a:xfrm>
            <a:off x="230188" y="633413"/>
            <a:ext cx="8763000" cy="406400"/>
          </a:xfrm>
          <a:prstGeom prst="rect">
            <a:avLst/>
          </a:prstGeom>
          <a:solidFill>
            <a:srgbClr val="FFFF99"/>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000">
                <a:solidFill>
                  <a:srgbClr val="FF3300"/>
                </a:solidFill>
              </a:rPr>
              <a:t>Bases Loaded</a:t>
            </a:r>
            <a:r>
              <a:rPr lang="en-US" altLang="en-US" sz="2000"/>
              <a:t> - Fast Pitch</a:t>
            </a:r>
          </a:p>
        </p:txBody>
      </p:sp>
      <p:sp>
        <p:nvSpPr>
          <p:cNvPr id="118788" name="Rectangle 4">
            <a:extLst>
              <a:ext uri="{FF2B5EF4-FFF2-40B4-BE49-F238E27FC236}">
                <a16:creationId xmlns:a16="http://schemas.microsoft.com/office/drawing/2014/main" id="{E2A2F1D6-8DE4-4C83-95BA-79D270C1ECCF}"/>
              </a:ext>
            </a:extLst>
          </p:cNvPr>
          <p:cNvSpPr>
            <a:spLocks noChangeArrowheads="1"/>
          </p:cNvSpPr>
          <p:nvPr/>
        </p:nvSpPr>
        <p:spPr bwMode="auto">
          <a:xfrm>
            <a:off x="800100" y="1168400"/>
            <a:ext cx="3568700" cy="357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b="1" dirty="0"/>
              <a:t>PLATE UMPIRE:</a:t>
            </a:r>
            <a:endParaRPr lang="en-US" altLang="en-US" sz="1800" dirty="0"/>
          </a:p>
          <a:p>
            <a:r>
              <a:rPr lang="en-US" altLang="en-US" sz="1600" dirty="0"/>
              <a:t>1. If a fly ball is hit, get out from behind home plate and line up the runner on third base and watch the tag-up.</a:t>
            </a:r>
          </a:p>
          <a:p>
            <a:r>
              <a:rPr lang="en-US" altLang="en-US" sz="1600" dirty="0"/>
              <a:t>2. On base hits move toward third base in foul territory. If the lead runner comes home and there is no play made on him, drift toward third but watch the runner touch home plate. If there is a play at home, move back to a position at the rear and left side of the right-handed batter's box.</a:t>
            </a:r>
          </a:p>
        </p:txBody>
      </p:sp>
      <p:pic>
        <p:nvPicPr>
          <p:cNvPr id="118789" name="Picture 5" descr="C:\dev\ASA\Umpire Training Presentattion\scans\FP-PUMP.jpg">
            <a:extLst>
              <a:ext uri="{FF2B5EF4-FFF2-40B4-BE49-F238E27FC236}">
                <a16:creationId xmlns:a16="http://schemas.microsoft.com/office/drawing/2014/main" id="{748B96D9-4D0F-43FC-AC47-123333D591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25" y="1152525"/>
            <a:ext cx="466725" cy="365125"/>
          </a:xfrm>
          <a:prstGeom prst="rect">
            <a:avLst/>
          </a:prstGeom>
          <a:noFill/>
          <a:extLst>
            <a:ext uri="{909E8E84-426E-40DD-AFC4-6F175D3DCCD1}">
              <a14:hiddenFill xmlns:a14="http://schemas.microsoft.com/office/drawing/2010/main">
                <a:solidFill>
                  <a:srgbClr val="FFFFFF"/>
                </a:solidFill>
              </a14:hiddenFill>
            </a:ext>
          </a:extLst>
        </p:spPr>
      </p:pic>
      <p:sp>
        <p:nvSpPr>
          <p:cNvPr id="118792" name="Rectangle 8">
            <a:extLst>
              <a:ext uri="{FF2B5EF4-FFF2-40B4-BE49-F238E27FC236}">
                <a16:creationId xmlns:a16="http://schemas.microsoft.com/office/drawing/2014/main" id="{698114E2-C703-47D7-9916-44B0F08039EA}"/>
              </a:ext>
            </a:extLst>
          </p:cNvPr>
          <p:cNvSpPr>
            <a:spLocks noChangeArrowheads="1"/>
          </p:cNvSpPr>
          <p:nvPr/>
        </p:nvSpPr>
        <p:spPr bwMode="auto">
          <a:xfrm>
            <a:off x="814261" y="4738608"/>
            <a:ext cx="77422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dirty="0"/>
              <a:t>3. If the play is at first base, watch the lead runner touch home plate, then go to third for a possible play on the second runner. </a:t>
            </a:r>
          </a:p>
          <a:p>
            <a:r>
              <a:rPr lang="en-US" altLang="en-US" sz="1600" dirty="0"/>
              <a:t>4. Refer to PLATE UMPIRE SECTION.</a:t>
            </a:r>
          </a:p>
        </p:txBody>
      </p:sp>
      <p:pic>
        <p:nvPicPr>
          <p:cNvPr id="118793" name="Picture 9" descr="C:\dev\ASA\Umpire Training Presentattion\scans\40A.jpg">
            <a:extLst>
              <a:ext uri="{FF2B5EF4-FFF2-40B4-BE49-F238E27FC236}">
                <a16:creationId xmlns:a16="http://schemas.microsoft.com/office/drawing/2014/main" id="{C1C5B65E-E2D5-4795-B04F-03964DC795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06513"/>
            <a:ext cx="4386263" cy="28987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158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0" name="Rectangle 2050">
            <a:extLst>
              <a:ext uri="{FF2B5EF4-FFF2-40B4-BE49-F238E27FC236}">
                <a16:creationId xmlns:a16="http://schemas.microsoft.com/office/drawing/2014/main" id="{B0BB2E9A-7C36-4823-A24E-34AC9D74F782}"/>
              </a:ext>
            </a:extLst>
          </p:cNvPr>
          <p:cNvSpPr>
            <a:spLocks noChangeArrowheads="1"/>
          </p:cNvSpPr>
          <p:nvPr/>
        </p:nvSpPr>
        <p:spPr bwMode="auto">
          <a:xfrm>
            <a:off x="327025" y="76200"/>
            <a:ext cx="8637588"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sz="4000">
                <a:solidFill>
                  <a:schemeClr val="tx1"/>
                </a:solidFill>
              </a:rPr>
              <a:t>2 UMPIRE SYSTEM - Bases Loaded</a:t>
            </a:r>
          </a:p>
        </p:txBody>
      </p:sp>
      <p:sp>
        <p:nvSpPr>
          <p:cNvPr id="119811" name="Rectangle 2051">
            <a:extLst>
              <a:ext uri="{FF2B5EF4-FFF2-40B4-BE49-F238E27FC236}">
                <a16:creationId xmlns:a16="http://schemas.microsoft.com/office/drawing/2014/main" id="{49444910-8674-4A01-8928-A1DC4B4747C7}"/>
              </a:ext>
            </a:extLst>
          </p:cNvPr>
          <p:cNvSpPr>
            <a:spLocks noChangeArrowheads="1"/>
          </p:cNvSpPr>
          <p:nvPr/>
        </p:nvSpPr>
        <p:spPr bwMode="auto">
          <a:xfrm>
            <a:off x="230188" y="633413"/>
            <a:ext cx="8763000" cy="406400"/>
          </a:xfrm>
          <a:prstGeom prst="rect">
            <a:avLst/>
          </a:prstGeom>
          <a:solidFill>
            <a:srgbClr val="FFFF99"/>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000">
                <a:solidFill>
                  <a:srgbClr val="FF3300"/>
                </a:solidFill>
              </a:rPr>
              <a:t>Bases Loaded</a:t>
            </a:r>
            <a:r>
              <a:rPr lang="en-US" altLang="en-US" sz="2000"/>
              <a:t> - Fast Pitch</a:t>
            </a:r>
          </a:p>
        </p:txBody>
      </p:sp>
      <p:sp>
        <p:nvSpPr>
          <p:cNvPr id="119816" name="Rectangle 2056">
            <a:extLst>
              <a:ext uri="{FF2B5EF4-FFF2-40B4-BE49-F238E27FC236}">
                <a16:creationId xmlns:a16="http://schemas.microsoft.com/office/drawing/2014/main" id="{0BDD2120-4B84-450E-A157-7036E1FF8FCC}"/>
              </a:ext>
            </a:extLst>
          </p:cNvPr>
          <p:cNvSpPr>
            <a:spLocks noChangeArrowheads="1"/>
          </p:cNvSpPr>
          <p:nvPr/>
        </p:nvSpPr>
        <p:spPr bwMode="auto">
          <a:xfrm>
            <a:off x="800100" y="1189038"/>
            <a:ext cx="3568700" cy="307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b="1" dirty="0">
                <a:solidFill>
                  <a:srgbClr val="FF3300"/>
                </a:solidFill>
              </a:rPr>
              <a:t>Field Umpire:</a:t>
            </a:r>
            <a:endParaRPr lang="en-US" altLang="en-US" sz="1200" dirty="0"/>
          </a:p>
          <a:p>
            <a:r>
              <a:rPr lang="en-US" altLang="en-US" sz="1600" dirty="0"/>
              <a:t>1. Take a position two or three steps behind and to the right for the shortstop. Be careful not to interfere with the outfielder's view of the batter or play by the infielders</a:t>
            </a:r>
          </a:p>
          <a:p>
            <a:r>
              <a:rPr lang="en-US" altLang="en-US" sz="1600" dirty="0"/>
              <a:t>2. On any ball hit to the infield, take the first throw unless it is to home plate. If the first throw is to first or second base, any subsequent throw to third base is covered by the plate umpire.</a:t>
            </a:r>
          </a:p>
        </p:txBody>
      </p:sp>
      <p:sp>
        <p:nvSpPr>
          <p:cNvPr id="119817" name="Rectangle 2057">
            <a:extLst>
              <a:ext uri="{FF2B5EF4-FFF2-40B4-BE49-F238E27FC236}">
                <a16:creationId xmlns:a16="http://schemas.microsoft.com/office/drawing/2014/main" id="{54C94515-7B3B-4663-9871-E23C489287E0}"/>
              </a:ext>
            </a:extLst>
          </p:cNvPr>
          <p:cNvSpPr>
            <a:spLocks noChangeArrowheads="1"/>
          </p:cNvSpPr>
          <p:nvPr/>
        </p:nvSpPr>
        <p:spPr bwMode="auto">
          <a:xfrm>
            <a:off x="781050" y="4479925"/>
            <a:ext cx="804703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dirty="0"/>
              <a:t>3. If a ball is hit to the infield wait until the fielder himself, then move quickly toward third base. Don't take your eyes off the ball.</a:t>
            </a:r>
          </a:p>
          <a:p>
            <a:r>
              <a:rPr lang="en-US" altLang="en-US" sz="1600" dirty="0"/>
              <a:t>4. On any ball hit to the outfield, get inside the diamond, buttonhook and be prepared to make a call at first, second or third base.</a:t>
            </a:r>
          </a:p>
          <a:p>
            <a:r>
              <a:rPr lang="en-US" altLang="en-US" sz="1600" dirty="0"/>
              <a:t>5. On fly balls, move inside the diamond quickly to take tag-ups of runners on first and second base, and be prepared for any play into second base.</a:t>
            </a:r>
          </a:p>
        </p:txBody>
      </p:sp>
      <p:pic>
        <p:nvPicPr>
          <p:cNvPr id="119818" name="Picture 2058" descr="C:\dev\ASA\Umpire Training Presentattion\scans\FP-FUMP.jpg">
            <a:extLst>
              <a:ext uri="{FF2B5EF4-FFF2-40B4-BE49-F238E27FC236}">
                <a16:creationId xmlns:a16="http://schemas.microsoft.com/office/drawing/2014/main" id="{6F99648D-A078-425E-A328-9DA89326DD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738" y="1149350"/>
            <a:ext cx="422275" cy="393700"/>
          </a:xfrm>
          <a:prstGeom prst="rect">
            <a:avLst/>
          </a:prstGeom>
          <a:noFill/>
          <a:extLst>
            <a:ext uri="{909E8E84-426E-40DD-AFC4-6F175D3DCCD1}">
              <a14:hiddenFill xmlns:a14="http://schemas.microsoft.com/office/drawing/2010/main">
                <a:solidFill>
                  <a:srgbClr val="FFFFFF"/>
                </a:solidFill>
              </a14:hiddenFill>
            </a:ext>
          </a:extLst>
        </p:spPr>
      </p:pic>
      <p:pic>
        <p:nvPicPr>
          <p:cNvPr id="119819" name="Picture 2059" descr="C:\dev\ASA\Umpire Training Presentattion\scans\40A.jpg">
            <a:extLst>
              <a:ext uri="{FF2B5EF4-FFF2-40B4-BE49-F238E27FC236}">
                <a16:creationId xmlns:a16="http://schemas.microsoft.com/office/drawing/2014/main" id="{016D832E-CDAD-4A56-8632-CDE6FA1BFB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06513"/>
            <a:ext cx="4386263" cy="28987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4513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943600"/>
          </a:xfrm>
        </p:spPr>
        <p:txBody>
          <a:bodyPr>
            <a:normAutofit/>
          </a:bodyPr>
          <a:lstStyle/>
          <a:p>
            <a:pPr algn="ctr"/>
            <a:endParaRPr lang="en-US" sz="4400" b="1" dirty="0"/>
          </a:p>
          <a:p>
            <a:pPr algn="ctr"/>
            <a:endParaRPr lang="en-US" sz="4400" b="1" dirty="0"/>
          </a:p>
          <a:p>
            <a:pPr marL="0" indent="0" algn="ctr">
              <a:buNone/>
            </a:pPr>
            <a:endParaRPr lang="en-US" sz="4400" b="1" dirty="0"/>
          </a:p>
          <a:p>
            <a:pPr marL="0" indent="0" algn="ctr">
              <a:buNone/>
            </a:pPr>
            <a:r>
              <a:rPr lang="en-US" sz="4400" b="1" i="1" dirty="0">
                <a:solidFill>
                  <a:srgbClr val="002060"/>
                </a:solidFill>
                <a:latin typeface="Arial Rounded MT Bold" pitchFamily="34" charset="0"/>
              </a:rPr>
              <a:t>QUESTIONS?</a:t>
            </a:r>
          </a:p>
        </p:txBody>
      </p:sp>
      <p:pic>
        <p:nvPicPr>
          <p:cNvPr id="4" name="Picture 3" descr="Picture1.png"/>
          <p:cNvPicPr/>
          <p:nvPr/>
        </p:nvPicPr>
        <p:blipFill>
          <a:blip r:embed="rId3" cstate="print"/>
          <a:srcRect/>
          <a:stretch>
            <a:fillRect/>
          </a:stretch>
        </p:blipFill>
        <p:spPr bwMode="auto">
          <a:xfrm>
            <a:off x="4114800" y="5181600"/>
            <a:ext cx="1152525" cy="1238250"/>
          </a:xfrm>
          <a:prstGeom prst="rect">
            <a:avLst/>
          </a:prstGeom>
          <a:noFill/>
          <a:ln w="9525">
            <a:noFill/>
            <a:miter lim="800000"/>
            <a:headEnd/>
            <a:tailEnd/>
          </a:ln>
        </p:spPr>
      </p:pic>
    </p:spTree>
    <p:extLst>
      <p:ext uri="{BB962C8B-B14F-4D97-AF65-F5344CB8AC3E}">
        <p14:creationId xmlns:p14="http://schemas.microsoft.com/office/powerpoint/2010/main" val="27355541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2000"/>
                                        <p:tgtEl>
                                          <p:spTgt spid="3">
                                            <p:txEl>
                                              <p:pRg st="3" end="3"/>
                                            </p:txEl>
                                          </p:spTgt>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barn(inVertical)">
                                      <p:cBhvr>
                                        <p:cTn id="1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1" name="Rectangle 1"/>
          <p:cNvSpPr>
            <a:spLocks noGrp="1" noChangeArrowheads="1"/>
          </p:cNvSpPr>
          <p:nvPr>
            <p:ph type="title"/>
          </p:nvPr>
        </p:nvSpPr>
        <p:spPr>
          <a:xfrm>
            <a:off x="779463" y="381000"/>
            <a:ext cx="7581900" cy="1042988"/>
          </a:xfrm>
        </p:spPr>
        <p:txBody>
          <a:bodyPr lIns="0" tIns="0" rIns="0" bIns="0"/>
          <a:lstStyle/>
          <a:p>
            <a:pPr defTabSz="914400" eaLnBrk="1">
              <a:defRPr/>
            </a:pPr>
            <a:r>
              <a:rPr lang="en-US" sz="3800">
                <a:latin typeface="Trebuchet MS" charset="0"/>
                <a:cs typeface="Trebuchet MS" charset="0"/>
                <a:sym typeface="Trebuchet MS" charset="0"/>
              </a:rPr>
              <a:t>Special Thank You!</a:t>
            </a:r>
            <a:endParaRPr lang="en-US"/>
          </a:p>
        </p:txBody>
      </p:sp>
      <p:pic>
        <p:nvPicPr>
          <p:cNvPr id="71682" name="Picture 2" descr="pasted-im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9463" y="2038350"/>
            <a:ext cx="7366000" cy="2500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27112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681"/>
                                        </p:tgtEl>
                                        <p:attrNameLst>
                                          <p:attrName>style.visibility</p:attrName>
                                        </p:attrNameLst>
                                      </p:cBhvr>
                                      <p:to>
                                        <p:strVal val="visible"/>
                                      </p:to>
                                    </p:set>
                                    <p:animEffect transition="in" filter="fade">
                                      <p:cBhvr>
                                        <p:cTn id="7" dur="2000"/>
                                        <p:tgtEl>
                                          <p:spTgt spid="71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1"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defRPr/>
            </a:pPr>
            <a:r>
              <a:rPr lang="en-US" sz="4000" dirty="0"/>
              <a:t>THE PITCH</a:t>
            </a:r>
          </a:p>
        </p:txBody>
      </p:sp>
      <p:sp>
        <p:nvSpPr>
          <p:cNvPr id="37892" name="Rectangle 4"/>
          <p:cNvSpPr>
            <a:spLocks noGrp="1" noChangeArrowheads="1"/>
          </p:cNvSpPr>
          <p:nvPr>
            <p:ph type="body" sz="half" idx="1"/>
          </p:nvPr>
        </p:nvSpPr>
        <p:spPr>
          <a:xfrm>
            <a:off x="457200" y="1371600"/>
            <a:ext cx="4038600" cy="1676400"/>
          </a:xfrm>
        </p:spPr>
        <p:txBody>
          <a:bodyPr/>
          <a:lstStyle/>
          <a:p>
            <a:pPr eaLnBrk="1" hangingPunct="1">
              <a:defRPr/>
            </a:pPr>
            <a:r>
              <a:rPr lang="en-US" sz="2800" dirty="0"/>
              <a:t>Prior to – hold up play</a:t>
            </a:r>
          </a:p>
          <a:p>
            <a:pPr eaLnBrk="1" hangingPunct="1">
              <a:defRPr/>
            </a:pPr>
            <a:r>
              <a:rPr lang="en-US" sz="2800" dirty="0"/>
              <a:t>Proper hand</a:t>
            </a:r>
          </a:p>
          <a:p>
            <a:pPr eaLnBrk="1" hangingPunct="1">
              <a:defRPr/>
            </a:pPr>
            <a:r>
              <a:rPr lang="en-US" sz="2800" dirty="0"/>
              <a:t>Frequency</a:t>
            </a:r>
          </a:p>
        </p:txBody>
      </p:sp>
      <p:pic>
        <p:nvPicPr>
          <p:cNvPr id="37894" name="Picture 6"/>
          <p:cNvPicPr>
            <a:picLocks noGrp="1" noChangeAspect="1" noChangeArrowheads="1"/>
          </p:cNvPicPr>
          <p:nvPr>
            <p:ph sz="half" idx="2"/>
          </p:nvPr>
        </p:nvPicPr>
        <p:blipFill>
          <a:blip r:embed="rId3" cstate="print"/>
          <a:srcRect/>
          <a:stretch>
            <a:fillRect/>
          </a:stretch>
        </p:blipFill>
        <p:spPr>
          <a:xfrm>
            <a:off x="4572000" y="1066800"/>
            <a:ext cx="4038600" cy="2524125"/>
          </a:xfrm>
          <a:noFill/>
        </p:spPr>
      </p:pic>
      <p:sp>
        <p:nvSpPr>
          <p:cNvPr id="6" name="Rectangle 8">
            <a:extLst>
              <a:ext uri="{FF2B5EF4-FFF2-40B4-BE49-F238E27FC236}">
                <a16:creationId xmlns:a16="http://schemas.microsoft.com/office/drawing/2014/main" id="{F954C81B-9C44-4D17-9915-6F2467EE4F33}"/>
              </a:ext>
            </a:extLst>
          </p:cNvPr>
          <p:cNvSpPr txBox="1">
            <a:spLocks noChangeArrowheads="1"/>
          </p:cNvSpPr>
          <p:nvPr/>
        </p:nvSpPr>
        <p:spPr bwMode="auto">
          <a:xfrm>
            <a:off x="457200" y="3033623"/>
            <a:ext cx="4038600" cy="353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eaLnBrk="1" hangingPunct="1">
              <a:defRPr/>
            </a:pPr>
            <a:r>
              <a:rPr lang="en-US" sz="2800" kern="0" dirty="0"/>
              <a:t>Tracking – pitcher’s hand - catcher’s glove</a:t>
            </a:r>
          </a:p>
          <a:p>
            <a:pPr eaLnBrk="1" hangingPunct="1">
              <a:defRPr/>
            </a:pPr>
            <a:r>
              <a:rPr lang="en-US" sz="2800" kern="0" dirty="0"/>
              <a:t>Slight movement ONLY, guided by nose</a:t>
            </a:r>
          </a:p>
          <a:p>
            <a:pPr eaLnBrk="1" hangingPunct="1">
              <a:defRPr/>
            </a:pPr>
            <a:r>
              <a:rPr lang="en-US" sz="2800" kern="0" dirty="0"/>
              <a:t>Strike / Ball Call</a:t>
            </a:r>
          </a:p>
          <a:p>
            <a:pPr eaLnBrk="1" hangingPunct="1">
              <a:defRPr/>
            </a:pPr>
            <a:r>
              <a:rPr lang="en-US" sz="2800" kern="0" dirty="0"/>
              <a:t>Called 3</a:t>
            </a:r>
            <a:r>
              <a:rPr lang="en-US" sz="2800" kern="0" baseline="30000" dirty="0"/>
              <a:t>rd</a:t>
            </a:r>
            <a:r>
              <a:rPr lang="en-US" sz="2800" kern="0" dirty="0"/>
              <a:t> strike</a:t>
            </a:r>
          </a:p>
        </p:txBody>
      </p:sp>
      <p:pic>
        <p:nvPicPr>
          <p:cNvPr id="7" name="Picture 10">
            <a:extLst>
              <a:ext uri="{FF2B5EF4-FFF2-40B4-BE49-F238E27FC236}">
                <a16:creationId xmlns:a16="http://schemas.microsoft.com/office/drawing/2014/main" id="{A0524036-F2D3-474C-AEB3-C6006AF1BC76}"/>
              </a:ext>
            </a:extLst>
          </p:cNvPr>
          <p:cNvPicPr>
            <a:picLocks noChangeAspect="1" noChangeArrowheads="1"/>
          </p:cNvPicPr>
          <p:nvPr/>
        </p:nvPicPr>
        <p:blipFill>
          <a:blip r:embed="rId4" cstate="print"/>
          <a:srcRect/>
          <a:stretch>
            <a:fillRect/>
          </a:stretch>
        </p:blipFill>
        <p:spPr bwMode="auto">
          <a:xfrm>
            <a:off x="4648200" y="4047219"/>
            <a:ext cx="40386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5859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fade">
                                      <p:cBhvr>
                                        <p:cTn id="7" dur="2000"/>
                                        <p:tgtEl>
                                          <p:spTgt spid="37890"/>
                                        </p:tgtEl>
                                      </p:cBhvr>
                                    </p:animEffect>
                                  </p:childTnLst>
                                </p:cTn>
                              </p:par>
                              <p:par>
                                <p:cTn id="8" presetID="10" presetClass="entr" presetSubtype="0" fill="hold" nodeType="withEffect">
                                  <p:stCondLst>
                                    <p:cond delay="0"/>
                                  </p:stCondLst>
                                  <p:childTnLst>
                                    <p:set>
                                      <p:cBhvr>
                                        <p:cTn id="9" dur="1" fill="hold">
                                          <p:stCondLst>
                                            <p:cond delay="0"/>
                                          </p:stCondLst>
                                        </p:cTn>
                                        <p:tgtEl>
                                          <p:spTgt spid="37894"/>
                                        </p:tgtEl>
                                        <p:attrNameLst>
                                          <p:attrName>style.visibility</p:attrName>
                                        </p:attrNameLst>
                                      </p:cBhvr>
                                      <p:to>
                                        <p:strVal val="visible"/>
                                      </p:to>
                                    </p:set>
                                    <p:animEffect transition="in" filter="fade">
                                      <p:cBhvr>
                                        <p:cTn id="10" dur="2000"/>
                                        <p:tgtEl>
                                          <p:spTgt spid="37894"/>
                                        </p:tgtEl>
                                      </p:cBhvr>
                                    </p:animEffect>
                                  </p:childTnLst>
                                </p:cTn>
                              </p:par>
                              <p:par>
                                <p:cTn id="11" presetID="1" presetClass="entr" presetSubtype="0" fill="hold" nodeType="withEffect">
                                  <p:stCondLst>
                                    <p:cond delay="0"/>
                                  </p:stCondLst>
                                  <p:childTnLst>
                                    <p:set>
                                      <p:cBhvr>
                                        <p:cTn id="12" dur="1" fill="hold">
                                          <p:stCondLst>
                                            <p:cond delay="0"/>
                                          </p:stCondLst>
                                        </p:cTn>
                                        <p:tgtEl>
                                          <p:spTgt spid="3789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89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89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defRPr/>
            </a:pPr>
            <a:r>
              <a:rPr lang="en-US" sz="4000" dirty="0"/>
              <a:t>THE PITCH</a:t>
            </a:r>
          </a:p>
        </p:txBody>
      </p:sp>
      <p:sp>
        <p:nvSpPr>
          <p:cNvPr id="44036" name="Rectangle 4"/>
          <p:cNvSpPr>
            <a:spLocks noGrp="1" noChangeArrowheads="1"/>
          </p:cNvSpPr>
          <p:nvPr>
            <p:ph type="body" sz="half" idx="1"/>
          </p:nvPr>
        </p:nvSpPr>
        <p:spPr>
          <a:xfrm>
            <a:off x="457200" y="1643062"/>
            <a:ext cx="4038600" cy="1066800"/>
          </a:xfrm>
        </p:spPr>
        <p:txBody>
          <a:bodyPr/>
          <a:lstStyle/>
          <a:p>
            <a:pPr eaLnBrk="1" hangingPunct="1">
              <a:defRPr/>
            </a:pPr>
            <a:r>
              <a:rPr lang="en-US" sz="2800" dirty="0"/>
              <a:t>Check Swing – Partner &amp; Count</a:t>
            </a:r>
          </a:p>
          <a:p>
            <a:pPr lvl="1" eaLnBrk="1" hangingPunct="1">
              <a:buFont typeface="Wingdings" pitchFamily="2" charset="2"/>
              <a:buNone/>
              <a:defRPr/>
            </a:pPr>
            <a:endParaRPr lang="en-US" sz="2400" dirty="0"/>
          </a:p>
        </p:txBody>
      </p:sp>
      <p:pic>
        <p:nvPicPr>
          <p:cNvPr id="44038" name="Picture 6"/>
          <p:cNvPicPr>
            <a:picLocks noGrp="1" noChangeAspect="1" noChangeArrowheads="1"/>
          </p:cNvPicPr>
          <p:nvPr>
            <p:ph sz="half" idx="2"/>
          </p:nvPr>
        </p:nvPicPr>
        <p:blipFill>
          <a:blip r:embed="rId3" cstate="print"/>
          <a:srcRect/>
          <a:stretch>
            <a:fillRect/>
          </a:stretch>
        </p:blipFill>
        <p:spPr>
          <a:xfrm>
            <a:off x="4572000" y="1143000"/>
            <a:ext cx="4038600" cy="2524125"/>
          </a:xfrm>
          <a:noFill/>
        </p:spPr>
      </p:pic>
      <p:pic>
        <p:nvPicPr>
          <p:cNvPr id="6" name="Picture 7">
            <a:extLst>
              <a:ext uri="{FF2B5EF4-FFF2-40B4-BE49-F238E27FC236}">
                <a16:creationId xmlns:a16="http://schemas.microsoft.com/office/drawing/2014/main" id="{5293AD5C-1E86-4B20-BE72-EAF0825DDE65}"/>
              </a:ext>
            </a:extLst>
          </p:cNvPr>
          <p:cNvPicPr>
            <a:picLocks noChangeAspect="1" noChangeArrowheads="1"/>
          </p:cNvPicPr>
          <p:nvPr/>
        </p:nvPicPr>
        <p:blipFill>
          <a:blip r:embed="rId4" cstate="print"/>
          <a:srcRect/>
          <a:stretch>
            <a:fillRect/>
          </a:stretch>
        </p:blipFill>
        <p:spPr bwMode="auto">
          <a:xfrm>
            <a:off x="4572000" y="4027458"/>
            <a:ext cx="40386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a:extLst>
              <a:ext uri="{FF2B5EF4-FFF2-40B4-BE49-F238E27FC236}">
                <a16:creationId xmlns:a16="http://schemas.microsoft.com/office/drawing/2014/main" id="{B283E684-B2FB-4C2B-BB38-F5DEE8D64CCD}"/>
              </a:ext>
            </a:extLst>
          </p:cNvPr>
          <p:cNvSpPr txBox="1">
            <a:spLocks noChangeArrowheads="1"/>
          </p:cNvSpPr>
          <p:nvPr/>
        </p:nvSpPr>
        <p:spPr bwMode="auto">
          <a:xfrm>
            <a:off x="457200" y="3971924"/>
            <a:ext cx="4038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eaLnBrk="1" hangingPunct="1">
              <a:defRPr/>
            </a:pPr>
            <a:r>
              <a:rPr lang="en-US" sz="2800" kern="0" dirty="0"/>
              <a:t>Giving the count</a:t>
            </a:r>
          </a:p>
          <a:p>
            <a:pPr eaLnBrk="1" hangingPunct="1">
              <a:defRPr/>
            </a:pPr>
            <a:r>
              <a:rPr lang="en-US" sz="2800" kern="0" dirty="0"/>
              <a:t>Rotation</a:t>
            </a:r>
          </a:p>
          <a:p>
            <a:pPr eaLnBrk="1" hangingPunct="1">
              <a:defRPr/>
            </a:pPr>
            <a:r>
              <a:rPr lang="en-US" sz="2800" kern="0" dirty="0"/>
              <a:t>When</a:t>
            </a:r>
          </a:p>
          <a:p>
            <a:pPr eaLnBrk="1" hangingPunct="1">
              <a:defRPr/>
            </a:pPr>
            <a:r>
              <a:rPr lang="en-US" sz="2800" kern="0" dirty="0"/>
              <a:t>To whom</a:t>
            </a:r>
          </a:p>
          <a:p>
            <a:pPr>
              <a:defRPr/>
            </a:pPr>
            <a:endParaRPr lang="en-US" sz="2800" kern="0" dirty="0"/>
          </a:p>
        </p:txBody>
      </p:sp>
    </p:spTree>
    <p:extLst>
      <p:ext uri="{BB962C8B-B14F-4D97-AF65-F5344CB8AC3E}">
        <p14:creationId xmlns:p14="http://schemas.microsoft.com/office/powerpoint/2010/main" val="19556130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fade">
                                      <p:cBhvr>
                                        <p:cTn id="7" dur="2000"/>
                                        <p:tgtEl>
                                          <p:spTgt spid="44034"/>
                                        </p:tgtEl>
                                      </p:cBhvr>
                                    </p:animEffect>
                                  </p:childTnLst>
                                </p:cTn>
                              </p:par>
                              <p:par>
                                <p:cTn id="8" presetID="10" presetClass="entr" presetSubtype="0" fill="hold" nodeType="withEffect">
                                  <p:stCondLst>
                                    <p:cond delay="0"/>
                                  </p:stCondLst>
                                  <p:childTnLst>
                                    <p:set>
                                      <p:cBhvr>
                                        <p:cTn id="9" dur="1" fill="hold">
                                          <p:stCondLst>
                                            <p:cond delay="0"/>
                                          </p:stCondLst>
                                        </p:cTn>
                                        <p:tgtEl>
                                          <p:spTgt spid="44038"/>
                                        </p:tgtEl>
                                        <p:attrNameLst>
                                          <p:attrName>style.visibility</p:attrName>
                                        </p:attrNameLst>
                                      </p:cBhvr>
                                      <p:to>
                                        <p:strVal val="visible"/>
                                      </p:to>
                                    </p:set>
                                    <p:animEffect transition="in" filter="fade">
                                      <p:cBhvr>
                                        <p:cTn id="10" dur="2000"/>
                                        <p:tgtEl>
                                          <p:spTgt spid="44038"/>
                                        </p:tgtEl>
                                      </p:cBhvr>
                                    </p:animEffect>
                                  </p:childTnLst>
                                </p:cTn>
                              </p:par>
                              <p:par>
                                <p:cTn id="11" presetID="1" presetClass="entr" presetSubtype="0" fill="hold" nodeType="withEffect">
                                  <p:stCondLst>
                                    <p:cond delay="0"/>
                                  </p:stCondLst>
                                  <p:childTnLst>
                                    <p:set>
                                      <p:cBhvr>
                                        <p:cTn id="12" dur="1" fill="hold">
                                          <p:stCondLst>
                                            <p:cond delay="0"/>
                                          </p:stCondLst>
                                        </p:cTn>
                                        <p:tgtEl>
                                          <p:spTgt spid="4403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defRPr/>
            </a:pPr>
            <a:r>
              <a:rPr lang="en-US" sz="4000" dirty="0"/>
              <a:t>MOVEMENT</a:t>
            </a:r>
          </a:p>
        </p:txBody>
      </p:sp>
      <p:sp>
        <p:nvSpPr>
          <p:cNvPr id="62468" name="Rectangle 4"/>
          <p:cNvSpPr>
            <a:spLocks noGrp="1" noChangeArrowheads="1"/>
          </p:cNvSpPr>
          <p:nvPr>
            <p:ph type="body" sz="half" idx="1"/>
          </p:nvPr>
        </p:nvSpPr>
        <p:spPr>
          <a:xfrm>
            <a:off x="381000" y="1643856"/>
            <a:ext cx="4038600" cy="1905000"/>
          </a:xfrm>
        </p:spPr>
        <p:txBody>
          <a:bodyPr/>
          <a:lstStyle/>
          <a:p>
            <a:pPr eaLnBrk="1" hangingPunct="1">
              <a:defRPr/>
            </a:pPr>
            <a:r>
              <a:rPr lang="en-US" sz="2800" dirty="0"/>
              <a:t>Clear Catcher</a:t>
            </a:r>
          </a:p>
          <a:p>
            <a:pPr eaLnBrk="1" hangingPunct="1">
              <a:defRPr/>
            </a:pPr>
            <a:r>
              <a:rPr lang="en-US" sz="2800" dirty="0"/>
              <a:t>Read Shoulders</a:t>
            </a:r>
          </a:p>
          <a:p>
            <a:pPr eaLnBrk="1" hangingPunct="1">
              <a:defRPr/>
            </a:pPr>
            <a:r>
              <a:rPr lang="en-US" sz="2800" dirty="0"/>
              <a:t>Pivot / Drop step</a:t>
            </a:r>
          </a:p>
        </p:txBody>
      </p:sp>
      <p:pic>
        <p:nvPicPr>
          <p:cNvPr id="62470" name="Picture 6"/>
          <p:cNvPicPr>
            <a:picLocks noGrp="1" noChangeAspect="1" noChangeArrowheads="1"/>
          </p:cNvPicPr>
          <p:nvPr>
            <p:ph sz="half" idx="2"/>
          </p:nvPr>
        </p:nvPicPr>
        <p:blipFill>
          <a:blip r:embed="rId3" cstate="print"/>
          <a:srcRect/>
          <a:stretch>
            <a:fillRect/>
          </a:stretch>
        </p:blipFill>
        <p:spPr>
          <a:xfrm>
            <a:off x="4648200" y="1069497"/>
            <a:ext cx="4038600" cy="2524125"/>
          </a:xfrm>
          <a:noFill/>
        </p:spPr>
      </p:pic>
      <p:pic>
        <p:nvPicPr>
          <p:cNvPr id="6" name="Picture 6">
            <a:extLst>
              <a:ext uri="{FF2B5EF4-FFF2-40B4-BE49-F238E27FC236}">
                <a16:creationId xmlns:a16="http://schemas.microsoft.com/office/drawing/2014/main" id="{A7432D07-BDD1-4466-ABF6-953CC453034B}"/>
              </a:ext>
            </a:extLst>
          </p:cNvPr>
          <p:cNvPicPr>
            <a:picLocks noChangeAspect="1" noChangeArrowheads="1"/>
          </p:cNvPicPr>
          <p:nvPr/>
        </p:nvPicPr>
        <p:blipFill>
          <a:blip r:embed="rId4" cstate="print"/>
          <a:srcRect/>
          <a:stretch>
            <a:fillRect/>
          </a:stretch>
        </p:blipFill>
        <p:spPr bwMode="auto">
          <a:xfrm>
            <a:off x="4671802" y="3886200"/>
            <a:ext cx="40386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a:extLst>
              <a:ext uri="{FF2B5EF4-FFF2-40B4-BE49-F238E27FC236}">
                <a16:creationId xmlns:a16="http://schemas.microsoft.com/office/drawing/2014/main" id="{45DD3A53-73D1-433E-A443-BB9A0723419D}"/>
              </a:ext>
            </a:extLst>
          </p:cNvPr>
          <p:cNvSpPr txBox="1">
            <a:spLocks noChangeArrowheads="1"/>
          </p:cNvSpPr>
          <p:nvPr/>
        </p:nvSpPr>
        <p:spPr bwMode="auto">
          <a:xfrm>
            <a:off x="457200" y="3743325"/>
            <a:ext cx="4038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eaLnBrk="1" hangingPunct="1">
              <a:defRPr/>
            </a:pPr>
            <a:r>
              <a:rPr lang="en-US" sz="2800" kern="0"/>
              <a:t>Trailing</a:t>
            </a:r>
          </a:p>
          <a:p>
            <a:pPr lvl="1" eaLnBrk="1" hangingPunct="1">
              <a:defRPr/>
            </a:pPr>
            <a:r>
              <a:rPr lang="en-US" kern="0"/>
              <a:t>When</a:t>
            </a:r>
          </a:p>
          <a:p>
            <a:pPr lvl="1" eaLnBrk="1" hangingPunct="1">
              <a:defRPr/>
            </a:pPr>
            <a:r>
              <a:rPr lang="en-US" kern="0"/>
              <a:t>Where</a:t>
            </a:r>
          </a:p>
          <a:p>
            <a:pPr lvl="1" eaLnBrk="1" hangingPunct="1">
              <a:defRPr/>
            </a:pPr>
            <a:r>
              <a:rPr lang="en-US" kern="0"/>
              <a:t>Stay close to foul line</a:t>
            </a:r>
          </a:p>
          <a:p>
            <a:pPr lvl="1" eaLnBrk="1" hangingPunct="1">
              <a:buFont typeface="Wingdings" panose="05000000000000000000" pitchFamily="2" charset="2"/>
              <a:buNone/>
              <a:defRPr/>
            </a:pPr>
            <a:endParaRPr lang="en-US" sz="2400" kern="0"/>
          </a:p>
          <a:p>
            <a:pPr eaLnBrk="1" hangingPunct="1">
              <a:defRPr/>
            </a:pPr>
            <a:endParaRPr lang="en-US" sz="2800" kern="0" dirty="0"/>
          </a:p>
        </p:txBody>
      </p:sp>
    </p:spTree>
    <p:extLst>
      <p:ext uri="{BB962C8B-B14F-4D97-AF65-F5344CB8AC3E}">
        <p14:creationId xmlns:p14="http://schemas.microsoft.com/office/powerpoint/2010/main" val="2719837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62466"/>
                                        </p:tgtEl>
                                        <p:attrNameLst>
                                          <p:attrName>style.visibility</p:attrName>
                                        </p:attrNameLst>
                                      </p:cBhvr>
                                      <p:to>
                                        <p:strVal val="visible"/>
                                      </p:to>
                                    </p:set>
                                    <p:animEffect transition="in" filter="fade">
                                      <p:cBhvr>
                                        <p:cTn id="7" dur="2000"/>
                                        <p:tgtEl>
                                          <p:spTgt spid="62466"/>
                                        </p:tgtEl>
                                      </p:cBhvr>
                                    </p:animEffect>
                                  </p:childTnLst>
                                </p:cTn>
                              </p:par>
                              <p:par>
                                <p:cTn id="8" presetID="10" presetClass="entr" presetSubtype="0" fill="hold" nodeType="withEffect">
                                  <p:stCondLst>
                                    <p:cond delay="0"/>
                                  </p:stCondLst>
                                  <p:childTnLst>
                                    <p:set>
                                      <p:cBhvr>
                                        <p:cTn id="9" dur="1" fill="hold">
                                          <p:stCondLst>
                                            <p:cond delay="0"/>
                                          </p:stCondLst>
                                        </p:cTn>
                                        <p:tgtEl>
                                          <p:spTgt spid="62470"/>
                                        </p:tgtEl>
                                        <p:attrNameLst>
                                          <p:attrName>style.visibility</p:attrName>
                                        </p:attrNameLst>
                                      </p:cBhvr>
                                      <p:to>
                                        <p:strVal val="visible"/>
                                      </p:to>
                                    </p:set>
                                    <p:animEffect transition="in" filter="fade">
                                      <p:cBhvr>
                                        <p:cTn id="10" dur="2000"/>
                                        <p:tgtEl>
                                          <p:spTgt spid="62470"/>
                                        </p:tgtEl>
                                      </p:cBhvr>
                                    </p:animEffect>
                                  </p:childTnLst>
                                </p:cTn>
                              </p:par>
                              <p:par>
                                <p:cTn id="11" presetID="1" presetClass="entr" presetSubtype="0" fill="hold" nodeType="withEffect">
                                  <p:stCondLst>
                                    <p:cond delay="0"/>
                                  </p:stCondLst>
                                  <p:childTnLst>
                                    <p:set>
                                      <p:cBhvr>
                                        <p:cTn id="12" dur="1" fill="hold">
                                          <p:stCondLst>
                                            <p:cond delay="0"/>
                                          </p:stCondLst>
                                        </p:cTn>
                                        <p:tgtEl>
                                          <p:spTgt spid="6246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246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246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defRPr/>
            </a:pPr>
            <a:r>
              <a:rPr lang="en-US" sz="4000" dirty="0"/>
              <a:t>MOVEMENT</a:t>
            </a:r>
          </a:p>
        </p:txBody>
      </p:sp>
      <p:sp>
        <p:nvSpPr>
          <p:cNvPr id="59396" name="Rectangle 4"/>
          <p:cNvSpPr>
            <a:spLocks noGrp="1" noChangeArrowheads="1"/>
          </p:cNvSpPr>
          <p:nvPr>
            <p:ph type="body" sz="half" idx="1"/>
          </p:nvPr>
        </p:nvSpPr>
        <p:spPr>
          <a:xfrm>
            <a:off x="457200" y="1567252"/>
            <a:ext cx="4038600" cy="4452548"/>
          </a:xfrm>
        </p:spPr>
        <p:txBody>
          <a:bodyPr/>
          <a:lstStyle/>
          <a:p>
            <a:pPr eaLnBrk="1" hangingPunct="1">
              <a:defRPr/>
            </a:pPr>
            <a:r>
              <a:rPr lang="en-US" sz="2800" dirty="0"/>
              <a:t>Runner on 1B only</a:t>
            </a:r>
          </a:p>
          <a:p>
            <a:pPr lvl="1" eaLnBrk="1" hangingPunct="1">
              <a:buFont typeface="Arial" pitchFamily="34" charset="0"/>
              <a:buChar char="•"/>
              <a:defRPr/>
            </a:pPr>
            <a:r>
              <a:rPr lang="en-US" dirty="0"/>
              <a:t>Trail - Release</a:t>
            </a:r>
          </a:p>
          <a:p>
            <a:pPr lvl="1" eaLnBrk="1" hangingPunct="1">
              <a:buFont typeface="Arial" pitchFamily="34" charset="0"/>
              <a:buChar char="•"/>
              <a:defRPr/>
            </a:pPr>
            <a:r>
              <a:rPr lang="en-US" dirty="0"/>
              <a:t>Priorities</a:t>
            </a:r>
          </a:p>
          <a:p>
            <a:pPr lvl="1" eaLnBrk="1" hangingPunct="1">
              <a:buFont typeface="Arial" pitchFamily="34" charset="0"/>
              <a:buChar char="•"/>
              <a:defRPr/>
            </a:pPr>
            <a:r>
              <a:rPr lang="en-US" dirty="0"/>
              <a:t>Inside diamond to 3B</a:t>
            </a:r>
          </a:p>
          <a:p>
            <a:pPr eaLnBrk="1" hangingPunct="1">
              <a:defRPr/>
            </a:pPr>
            <a:r>
              <a:rPr lang="en-US" sz="2800" dirty="0"/>
              <a:t>No Runners  </a:t>
            </a:r>
          </a:p>
          <a:p>
            <a:pPr lvl="1" eaLnBrk="1" hangingPunct="1">
              <a:buFont typeface="Arial" pitchFamily="34" charset="0"/>
              <a:buChar char="•"/>
              <a:defRPr/>
            </a:pPr>
            <a:r>
              <a:rPr lang="en-US" dirty="0"/>
              <a:t>Trail to Holding Zone</a:t>
            </a:r>
          </a:p>
        </p:txBody>
      </p:sp>
      <p:pic>
        <p:nvPicPr>
          <p:cNvPr id="59398" name="Picture 6"/>
          <p:cNvPicPr>
            <a:picLocks noGrp="1" noChangeAspect="1" noChangeArrowheads="1"/>
          </p:cNvPicPr>
          <p:nvPr>
            <p:ph sz="quarter" idx="2"/>
          </p:nvPr>
        </p:nvPicPr>
        <p:blipFill>
          <a:blip r:embed="rId4" cstate="print"/>
          <a:srcRect/>
          <a:stretch>
            <a:fillRect/>
          </a:stretch>
        </p:blipFill>
        <p:spPr>
          <a:xfrm>
            <a:off x="4906962" y="1555750"/>
            <a:ext cx="3497263" cy="1987550"/>
          </a:xfrm>
          <a:noFill/>
        </p:spPr>
      </p:pic>
      <p:graphicFrame>
        <p:nvGraphicFramePr>
          <p:cNvPr id="59400" name="Object 8"/>
          <p:cNvGraphicFramePr>
            <a:graphicFrameLocks noGrp="1" noChangeAspect="1"/>
          </p:cNvGraphicFramePr>
          <p:nvPr>
            <p:ph sz="quarter" idx="3"/>
            <p:extLst>
              <p:ext uri="{D42A27DB-BD31-4B8C-83A1-F6EECF244321}">
                <p14:modId xmlns:p14="http://schemas.microsoft.com/office/powerpoint/2010/main" val="242050901"/>
              </p:ext>
            </p:extLst>
          </p:nvPr>
        </p:nvGraphicFramePr>
        <p:xfrm>
          <a:off x="4953000" y="4066381"/>
          <a:ext cx="3451225" cy="2173288"/>
        </p:xfrm>
        <a:graphic>
          <a:graphicData uri="http://schemas.openxmlformats.org/presentationml/2006/ole">
            <mc:AlternateContent xmlns:mc="http://schemas.openxmlformats.org/markup-compatibility/2006">
              <mc:Choice xmlns:v="urn:schemas-microsoft-com:vml" Requires="v">
                <p:oleObj spid="_x0000_s57368" name="Document" r:id="rId5" imgW="5466580" imgH="3442895" progId="Word.Document.8">
                  <p:embed/>
                </p:oleObj>
              </mc:Choice>
              <mc:Fallback>
                <p:oleObj name="Document" r:id="rId5" imgW="5466580" imgH="3442895" progId="Word.Document.8">
                  <p:embed/>
                  <p:pic>
                    <p:nvPicPr>
                      <p:cNvPr id="5940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4066381"/>
                        <a:ext cx="3451225" cy="217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6407211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fade">
                                      <p:cBhvr>
                                        <p:cTn id="7" dur="2000"/>
                                        <p:tgtEl>
                                          <p:spTgt spid="59394"/>
                                        </p:tgtEl>
                                      </p:cBhvr>
                                    </p:animEffect>
                                  </p:childTnLst>
                                </p:cTn>
                              </p:par>
                              <p:par>
                                <p:cTn id="8" presetID="10" presetClass="entr" presetSubtype="0" fill="hold" nodeType="withEffect">
                                  <p:stCondLst>
                                    <p:cond delay="0"/>
                                  </p:stCondLst>
                                  <p:childTnLst>
                                    <p:set>
                                      <p:cBhvr>
                                        <p:cTn id="9" dur="1" fill="hold">
                                          <p:stCondLst>
                                            <p:cond delay="0"/>
                                          </p:stCondLst>
                                        </p:cTn>
                                        <p:tgtEl>
                                          <p:spTgt spid="59398"/>
                                        </p:tgtEl>
                                        <p:attrNameLst>
                                          <p:attrName>style.visibility</p:attrName>
                                        </p:attrNameLst>
                                      </p:cBhvr>
                                      <p:to>
                                        <p:strVal val="visible"/>
                                      </p:to>
                                    </p:set>
                                    <p:animEffect transition="in" filter="fade">
                                      <p:cBhvr>
                                        <p:cTn id="10" dur="2000"/>
                                        <p:tgtEl>
                                          <p:spTgt spid="59398"/>
                                        </p:tgtEl>
                                      </p:cBhvr>
                                    </p:animEffect>
                                  </p:childTnLst>
                                </p:cTn>
                              </p:par>
                              <p:par>
                                <p:cTn id="11" presetID="1" presetClass="entr" presetSubtype="0" fill="hold" nodeType="withEffect">
                                  <p:stCondLst>
                                    <p:cond delay="0"/>
                                  </p:stCondLst>
                                  <p:childTnLst>
                                    <p:set>
                                      <p:cBhvr>
                                        <p:cTn id="12" dur="1" fill="hold">
                                          <p:stCondLst>
                                            <p:cond delay="0"/>
                                          </p:stCondLst>
                                        </p:cTn>
                                        <p:tgtEl>
                                          <p:spTgt spid="5939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939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939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9396">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940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9396">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39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457200" y="0"/>
            <a:ext cx="8229600" cy="1066800"/>
          </a:xfrm>
        </p:spPr>
        <p:txBody>
          <a:bodyPr/>
          <a:lstStyle/>
          <a:p>
            <a:pPr eaLnBrk="1" hangingPunct="1">
              <a:defRPr/>
            </a:pPr>
            <a:br>
              <a:rPr lang="en-US" sz="4000" dirty="0"/>
            </a:br>
            <a:r>
              <a:rPr lang="en-US" sz="4000" dirty="0"/>
              <a:t>MOVEMENT  TO 3B</a:t>
            </a:r>
          </a:p>
        </p:txBody>
      </p:sp>
      <p:sp>
        <p:nvSpPr>
          <p:cNvPr id="98307" name="Rectangle 3"/>
          <p:cNvSpPr>
            <a:spLocks noGrp="1" noChangeArrowheads="1"/>
          </p:cNvSpPr>
          <p:nvPr>
            <p:ph type="body" sz="half" idx="1"/>
          </p:nvPr>
        </p:nvSpPr>
        <p:spPr>
          <a:xfrm>
            <a:off x="457200" y="1371600"/>
            <a:ext cx="4038600" cy="4114800"/>
          </a:xfrm>
        </p:spPr>
        <p:txBody>
          <a:bodyPr/>
          <a:lstStyle/>
          <a:p>
            <a:pPr eaLnBrk="1" hangingPunct="1">
              <a:lnSpc>
                <a:spcPct val="90000"/>
              </a:lnSpc>
              <a:defRPr/>
            </a:pPr>
            <a:r>
              <a:rPr lang="en-US" sz="2800" dirty="0"/>
              <a:t>Play at 3B – Directly into fair ground</a:t>
            </a:r>
          </a:p>
          <a:p>
            <a:pPr marL="0" indent="0" eaLnBrk="1" hangingPunct="1">
              <a:lnSpc>
                <a:spcPct val="90000"/>
              </a:lnSpc>
              <a:buNone/>
              <a:defRPr/>
            </a:pPr>
            <a:endParaRPr lang="en-US" sz="2800" dirty="0"/>
          </a:p>
          <a:p>
            <a:pPr marL="0" indent="0" eaLnBrk="1" hangingPunct="1">
              <a:lnSpc>
                <a:spcPct val="90000"/>
              </a:lnSpc>
              <a:buNone/>
              <a:defRPr/>
            </a:pPr>
            <a:endParaRPr lang="en-US" sz="2800" dirty="0"/>
          </a:p>
          <a:p>
            <a:pPr marL="0" indent="0" eaLnBrk="1" hangingPunct="1">
              <a:lnSpc>
                <a:spcPct val="90000"/>
              </a:lnSpc>
              <a:buNone/>
              <a:defRPr/>
            </a:pPr>
            <a:endParaRPr lang="en-US" sz="2800" dirty="0"/>
          </a:p>
          <a:p>
            <a:pPr marL="0" indent="0" eaLnBrk="1" hangingPunct="1">
              <a:lnSpc>
                <a:spcPct val="90000"/>
              </a:lnSpc>
              <a:buNone/>
              <a:defRPr/>
            </a:pPr>
            <a:endParaRPr lang="en-US" sz="2800" dirty="0"/>
          </a:p>
          <a:p>
            <a:pPr eaLnBrk="1" hangingPunct="1">
              <a:lnSpc>
                <a:spcPct val="90000"/>
              </a:lnSpc>
              <a:defRPr/>
            </a:pPr>
            <a:r>
              <a:rPr lang="en-US" sz="2800" dirty="0"/>
              <a:t>Movement to Holding Zone – Read – Come Inside</a:t>
            </a:r>
          </a:p>
        </p:txBody>
      </p:sp>
      <p:pic>
        <p:nvPicPr>
          <p:cNvPr id="98308" name="Picture 4"/>
          <p:cNvPicPr>
            <a:picLocks noGrp="1" noChangeAspect="1" noChangeArrowheads="1"/>
          </p:cNvPicPr>
          <p:nvPr>
            <p:ph sz="quarter" idx="2"/>
          </p:nvPr>
        </p:nvPicPr>
        <p:blipFill>
          <a:blip r:embed="rId4" cstate="print"/>
          <a:srcRect/>
          <a:stretch>
            <a:fillRect/>
          </a:stretch>
        </p:blipFill>
        <p:spPr>
          <a:xfrm>
            <a:off x="5160782" y="1371600"/>
            <a:ext cx="3497263" cy="1987550"/>
          </a:xfrm>
          <a:noFill/>
        </p:spPr>
      </p:pic>
      <p:graphicFrame>
        <p:nvGraphicFramePr>
          <p:cNvPr id="98309" name="Object 5"/>
          <p:cNvGraphicFramePr>
            <a:graphicFrameLocks noGrp="1" noChangeAspect="1"/>
          </p:cNvGraphicFramePr>
          <p:nvPr>
            <p:ph sz="quarter" idx="3"/>
            <p:extLst>
              <p:ext uri="{D42A27DB-BD31-4B8C-83A1-F6EECF244321}">
                <p14:modId xmlns:p14="http://schemas.microsoft.com/office/powerpoint/2010/main" val="488494003"/>
              </p:ext>
            </p:extLst>
          </p:nvPr>
        </p:nvGraphicFramePr>
        <p:xfrm>
          <a:off x="5231262" y="3810000"/>
          <a:ext cx="3451225" cy="2173288"/>
        </p:xfrm>
        <a:graphic>
          <a:graphicData uri="http://schemas.openxmlformats.org/presentationml/2006/ole">
            <mc:AlternateContent xmlns:mc="http://schemas.openxmlformats.org/markup-compatibility/2006">
              <mc:Choice xmlns:v="urn:schemas-microsoft-com:vml" Requires="v">
                <p:oleObj spid="_x0000_s58392" name="Document" r:id="rId5" imgW="5466580" imgH="3442895" progId="Word.Document.8">
                  <p:embed/>
                </p:oleObj>
              </mc:Choice>
              <mc:Fallback>
                <p:oleObj name="Document" r:id="rId5" imgW="5466580" imgH="3442895" progId="Word.Document.8">
                  <p:embed/>
                  <p:pic>
                    <p:nvPicPr>
                      <p:cNvPr id="98309"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1262" y="3810000"/>
                        <a:ext cx="3451225" cy="217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3244589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8306"/>
                                        </p:tgtEl>
                                        <p:attrNameLst>
                                          <p:attrName>style.visibility</p:attrName>
                                        </p:attrNameLst>
                                      </p:cBhvr>
                                      <p:to>
                                        <p:strVal val="visible"/>
                                      </p:to>
                                    </p:set>
                                    <p:animEffect transition="in" filter="fade">
                                      <p:cBhvr>
                                        <p:cTn id="7" dur="2000"/>
                                        <p:tgtEl>
                                          <p:spTgt spid="98306"/>
                                        </p:tgtEl>
                                      </p:cBhvr>
                                    </p:animEffect>
                                  </p:childTnLst>
                                </p:cTn>
                              </p:par>
                              <p:par>
                                <p:cTn id="8" presetID="10" presetClass="entr" presetSubtype="0" fill="hold" nodeType="withEffect">
                                  <p:stCondLst>
                                    <p:cond delay="0"/>
                                  </p:stCondLst>
                                  <p:childTnLst>
                                    <p:set>
                                      <p:cBhvr>
                                        <p:cTn id="9" dur="1" fill="hold">
                                          <p:stCondLst>
                                            <p:cond delay="0"/>
                                          </p:stCondLst>
                                        </p:cTn>
                                        <p:tgtEl>
                                          <p:spTgt spid="98308"/>
                                        </p:tgtEl>
                                        <p:attrNameLst>
                                          <p:attrName>style.visibility</p:attrName>
                                        </p:attrNameLst>
                                      </p:cBhvr>
                                      <p:to>
                                        <p:strVal val="visible"/>
                                      </p:to>
                                    </p:set>
                                    <p:animEffect transition="in" filter="fade">
                                      <p:cBhvr>
                                        <p:cTn id="10" dur="2000"/>
                                        <p:tgtEl>
                                          <p:spTgt spid="98308"/>
                                        </p:tgtEl>
                                      </p:cBhvr>
                                    </p:animEffect>
                                  </p:childTnLst>
                                </p:cTn>
                              </p:par>
                              <p:par>
                                <p:cTn id="11" presetID="1" presetClass="entr" presetSubtype="0" fill="hold" nodeType="withEffect">
                                  <p:stCondLst>
                                    <p:cond delay="0"/>
                                  </p:stCondLst>
                                  <p:childTnLst>
                                    <p:set>
                                      <p:cBhvr>
                                        <p:cTn id="12" dur="1" fill="hold">
                                          <p:stCondLst>
                                            <p:cond delay="0"/>
                                          </p:stCondLst>
                                        </p:cTn>
                                        <p:tgtEl>
                                          <p:spTgt spid="9830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830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83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6" grpId="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200" y="381000"/>
            <a:ext cx="8229600" cy="1371600"/>
          </a:xfrm>
        </p:spPr>
        <p:txBody>
          <a:bodyPr/>
          <a:lstStyle/>
          <a:p>
            <a:pPr eaLnBrk="1" hangingPunct="1">
              <a:defRPr/>
            </a:pPr>
            <a:r>
              <a:rPr lang="en-US" sz="4000" dirty="0"/>
              <a:t>MOVEMENT TO 3B</a:t>
            </a:r>
          </a:p>
        </p:txBody>
      </p:sp>
      <p:sp>
        <p:nvSpPr>
          <p:cNvPr id="71684" name="Rectangle 4"/>
          <p:cNvSpPr>
            <a:spLocks noGrp="1" noChangeArrowheads="1"/>
          </p:cNvSpPr>
          <p:nvPr>
            <p:ph type="body" sz="half" idx="1"/>
          </p:nvPr>
        </p:nvSpPr>
        <p:spPr>
          <a:xfrm>
            <a:off x="457200" y="1858169"/>
            <a:ext cx="4038600" cy="3657600"/>
          </a:xfrm>
        </p:spPr>
        <p:txBody>
          <a:bodyPr/>
          <a:lstStyle/>
          <a:p>
            <a:pPr eaLnBrk="1" hangingPunct="1">
              <a:defRPr/>
            </a:pPr>
            <a:r>
              <a:rPr lang="en-US" sz="2800" dirty="0"/>
              <a:t>Steal of 3B</a:t>
            </a:r>
          </a:p>
          <a:p>
            <a:pPr lvl="1" eaLnBrk="1" hangingPunct="1">
              <a:defRPr/>
            </a:pPr>
            <a:r>
              <a:rPr lang="en-US" dirty="0"/>
              <a:t>Passed ball to catcher’s right</a:t>
            </a:r>
          </a:p>
          <a:p>
            <a:pPr lvl="1" eaLnBrk="1" hangingPunct="1">
              <a:defRPr/>
            </a:pPr>
            <a:endParaRPr lang="en-US" dirty="0"/>
          </a:p>
          <a:p>
            <a:pPr lvl="1" eaLnBrk="1" hangingPunct="1">
              <a:defRPr/>
            </a:pPr>
            <a:endParaRPr lang="en-US" dirty="0"/>
          </a:p>
          <a:p>
            <a:pPr lvl="1" eaLnBrk="1" hangingPunct="1">
              <a:defRPr/>
            </a:pPr>
            <a:r>
              <a:rPr lang="en-US" dirty="0"/>
              <a:t>Passed ball to catcher’s left</a:t>
            </a:r>
          </a:p>
        </p:txBody>
      </p:sp>
      <p:pic>
        <p:nvPicPr>
          <p:cNvPr id="71686" name="Picture 6"/>
          <p:cNvPicPr>
            <a:picLocks noGrp="1" noChangeAspect="1" noChangeArrowheads="1"/>
          </p:cNvPicPr>
          <p:nvPr>
            <p:ph sz="quarter" idx="2"/>
          </p:nvPr>
        </p:nvPicPr>
        <p:blipFill>
          <a:blip r:embed="rId4" cstate="print"/>
          <a:srcRect/>
          <a:stretch>
            <a:fillRect/>
          </a:stretch>
        </p:blipFill>
        <p:spPr>
          <a:xfrm>
            <a:off x="4842668" y="1524000"/>
            <a:ext cx="3497263" cy="1987550"/>
          </a:xfrm>
          <a:noFill/>
        </p:spPr>
      </p:pic>
      <p:graphicFrame>
        <p:nvGraphicFramePr>
          <p:cNvPr id="71689" name="Object 9"/>
          <p:cNvGraphicFramePr>
            <a:graphicFrameLocks noGrp="1" noChangeAspect="1"/>
          </p:cNvGraphicFramePr>
          <p:nvPr>
            <p:ph sz="quarter" idx="3"/>
          </p:nvPr>
        </p:nvGraphicFramePr>
        <p:xfrm>
          <a:off x="4922838" y="4108450"/>
          <a:ext cx="3487737" cy="1987550"/>
        </p:xfrm>
        <a:graphic>
          <a:graphicData uri="http://schemas.openxmlformats.org/presentationml/2006/ole">
            <mc:AlternateContent xmlns:mc="http://schemas.openxmlformats.org/markup-compatibility/2006">
              <mc:Choice xmlns:v="urn:schemas-microsoft-com:vml" Requires="v">
                <p:oleObj spid="_x0000_s59416" name="Document" r:id="rId5" imgW="5474136" imgH="3433521" progId="Word.Document.8">
                  <p:embed/>
                </p:oleObj>
              </mc:Choice>
              <mc:Fallback>
                <p:oleObj name="Document" r:id="rId5" imgW="5474136" imgH="3433521" progId="Word.Document.8">
                  <p:embed/>
                  <p:pic>
                    <p:nvPicPr>
                      <p:cNvPr id="71689"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2838" y="4108450"/>
                        <a:ext cx="3487737" cy="198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9996652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71682"/>
                                        </p:tgtEl>
                                        <p:attrNameLst>
                                          <p:attrName>style.visibility</p:attrName>
                                        </p:attrNameLst>
                                      </p:cBhvr>
                                      <p:to>
                                        <p:strVal val="visible"/>
                                      </p:to>
                                    </p:set>
                                    <p:animEffect transition="in" filter="fade">
                                      <p:cBhvr>
                                        <p:cTn id="7" dur="2000"/>
                                        <p:tgtEl>
                                          <p:spTgt spid="71682"/>
                                        </p:tgtEl>
                                      </p:cBhvr>
                                    </p:animEffect>
                                  </p:childTnLst>
                                </p:cTn>
                              </p:par>
                              <p:par>
                                <p:cTn id="8" presetID="1" presetClass="entr" presetSubtype="0" fill="hold" nodeType="withEffect">
                                  <p:stCondLst>
                                    <p:cond delay="0"/>
                                  </p:stCondLst>
                                  <p:childTnLst>
                                    <p:set>
                                      <p:cBhvr>
                                        <p:cTn id="9" dur="1" fill="hold">
                                          <p:stCondLst>
                                            <p:cond delay="0"/>
                                          </p:stCondLst>
                                        </p:cTn>
                                        <p:tgtEl>
                                          <p:spTgt spid="71686"/>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7168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1684">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1689"/>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7168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defRPr/>
            </a:pPr>
            <a:r>
              <a:rPr lang="en-US" sz="4000" dirty="0"/>
              <a:t>PLAYS AT THE PLATE</a:t>
            </a:r>
          </a:p>
        </p:txBody>
      </p:sp>
      <p:sp>
        <p:nvSpPr>
          <p:cNvPr id="74756" name="Rectangle 4"/>
          <p:cNvSpPr>
            <a:spLocks noGrp="1" noChangeArrowheads="1"/>
          </p:cNvSpPr>
          <p:nvPr>
            <p:ph type="body" sz="half" idx="1"/>
          </p:nvPr>
        </p:nvSpPr>
        <p:spPr>
          <a:xfrm>
            <a:off x="457200" y="1600200"/>
            <a:ext cx="4038600" cy="1752600"/>
          </a:xfrm>
        </p:spPr>
        <p:txBody>
          <a:bodyPr/>
          <a:lstStyle/>
          <a:p>
            <a:pPr eaLnBrk="1" hangingPunct="1">
              <a:defRPr/>
            </a:pPr>
            <a:r>
              <a:rPr lang="en-US" sz="2800" dirty="0"/>
              <a:t>Starting Position</a:t>
            </a:r>
          </a:p>
          <a:p>
            <a:pPr eaLnBrk="1" hangingPunct="1">
              <a:defRPr/>
            </a:pPr>
            <a:r>
              <a:rPr lang="en-US" sz="2800" dirty="0"/>
              <a:t>Where to be</a:t>
            </a:r>
          </a:p>
          <a:p>
            <a:pPr eaLnBrk="1" hangingPunct="1">
              <a:defRPr/>
            </a:pPr>
            <a:r>
              <a:rPr lang="en-US" sz="2800" dirty="0"/>
              <a:t>How to adjust</a:t>
            </a:r>
          </a:p>
        </p:txBody>
      </p:sp>
      <p:pic>
        <p:nvPicPr>
          <p:cNvPr id="74758" name="Picture 6"/>
          <p:cNvPicPr>
            <a:picLocks noGrp="1" noChangeAspect="1" noChangeArrowheads="1"/>
          </p:cNvPicPr>
          <p:nvPr>
            <p:ph sz="half" idx="2"/>
          </p:nvPr>
        </p:nvPicPr>
        <p:blipFill>
          <a:blip r:embed="rId3" cstate="print"/>
          <a:srcRect/>
          <a:stretch>
            <a:fillRect/>
          </a:stretch>
        </p:blipFill>
        <p:spPr>
          <a:xfrm>
            <a:off x="4648200" y="1371600"/>
            <a:ext cx="4038600" cy="2524125"/>
          </a:xfrm>
          <a:noFill/>
        </p:spPr>
      </p:pic>
      <p:pic>
        <p:nvPicPr>
          <p:cNvPr id="6" name="Picture 6">
            <a:extLst>
              <a:ext uri="{FF2B5EF4-FFF2-40B4-BE49-F238E27FC236}">
                <a16:creationId xmlns:a16="http://schemas.microsoft.com/office/drawing/2014/main" id="{AE44F71E-262B-4EE4-BBB6-173EEF79D288}"/>
              </a:ext>
            </a:extLst>
          </p:cNvPr>
          <p:cNvPicPr>
            <a:picLocks noChangeAspect="1" noChangeArrowheads="1"/>
          </p:cNvPicPr>
          <p:nvPr/>
        </p:nvPicPr>
        <p:blipFill>
          <a:blip r:embed="rId4" cstate="print"/>
          <a:srcRect/>
          <a:stretch>
            <a:fillRect/>
          </a:stretch>
        </p:blipFill>
        <p:spPr bwMode="auto">
          <a:xfrm>
            <a:off x="4653951" y="4191000"/>
            <a:ext cx="40386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a:extLst>
              <a:ext uri="{FF2B5EF4-FFF2-40B4-BE49-F238E27FC236}">
                <a16:creationId xmlns:a16="http://schemas.microsoft.com/office/drawing/2014/main" id="{8E839C19-7BB6-4E68-9319-13E8C81583E8}"/>
              </a:ext>
            </a:extLst>
          </p:cNvPr>
          <p:cNvSpPr txBox="1">
            <a:spLocks noChangeArrowheads="1"/>
          </p:cNvSpPr>
          <p:nvPr/>
        </p:nvSpPr>
        <p:spPr bwMode="auto">
          <a:xfrm>
            <a:off x="484173" y="4191000"/>
            <a:ext cx="4038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eaLnBrk="1" hangingPunct="1">
              <a:defRPr/>
            </a:pPr>
            <a:r>
              <a:rPr lang="en-US" sz="2800" kern="0" dirty="0"/>
              <a:t>Passed Ball</a:t>
            </a:r>
          </a:p>
          <a:p>
            <a:pPr lvl="1" eaLnBrk="1" hangingPunct="1">
              <a:buFont typeface="Arial" pitchFamily="34" charset="0"/>
              <a:buChar char="•"/>
              <a:defRPr/>
            </a:pPr>
            <a:r>
              <a:rPr lang="en-US" kern="0" dirty="0"/>
              <a:t>Find the Ball</a:t>
            </a:r>
          </a:p>
          <a:p>
            <a:pPr lvl="1" eaLnBrk="1" hangingPunct="1">
              <a:buFont typeface="Arial" pitchFamily="34" charset="0"/>
              <a:buChar char="•"/>
              <a:defRPr/>
            </a:pPr>
            <a:r>
              <a:rPr lang="en-US" kern="0" dirty="0"/>
              <a:t>Adjust appropriately</a:t>
            </a:r>
          </a:p>
          <a:p>
            <a:pPr eaLnBrk="1" hangingPunct="1">
              <a:buFont typeface="Wingdings" panose="05000000000000000000" pitchFamily="2" charset="2"/>
              <a:buNone/>
              <a:defRPr/>
            </a:pPr>
            <a:endParaRPr lang="en-US" sz="2800" kern="0" dirty="0"/>
          </a:p>
        </p:txBody>
      </p:sp>
    </p:spTree>
    <p:extLst>
      <p:ext uri="{BB962C8B-B14F-4D97-AF65-F5344CB8AC3E}">
        <p14:creationId xmlns:p14="http://schemas.microsoft.com/office/powerpoint/2010/main" val="10532561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74754"/>
                                        </p:tgtEl>
                                        <p:attrNameLst>
                                          <p:attrName>style.visibility</p:attrName>
                                        </p:attrNameLst>
                                      </p:cBhvr>
                                      <p:to>
                                        <p:strVal val="visible"/>
                                      </p:to>
                                    </p:set>
                                    <p:animEffect transition="in" filter="fade">
                                      <p:cBhvr>
                                        <p:cTn id="7" dur="2000"/>
                                        <p:tgtEl>
                                          <p:spTgt spid="74754"/>
                                        </p:tgtEl>
                                      </p:cBhvr>
                                    </p:animEffect>
                                  </p:childTnLst>
                                </p:cTn>
                              </p:par>
                              <p:par>
                                <p:cTn id="8" presetID="1" presetClass="entr" presetSubtype="0" fill="hold" nodeType="withEffect">
                                  <p:stCondLst>
                                    <p:cond delay="0"/>
                                  </p:stCondLst>
                                  <p:childTnLst>
                                    <p:set>
                                      <p:cBhvr>
                                        <p:cTn id="9" dur="1" fill="hold">
                                          <p:stCondLst>
                                            <p:cond delay="0"/>
                                          </p:stCondLst>
                                        </p:cTn>
                                        <p:tgtEl>
                                          <p:spTgt spid="74758"/>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7475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4756">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4756">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1"/>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defRPr/>
            </a:pPr>
            <a:r>
              <a:rPr lang="en-US" sz="4000" dirty="0"/>
              <a:t>PLAYS AT THE PLATE</a:t>
            </a:r>
          </a:p>
        </p:txBody>
      </p:sp>
      <p:sp>
        <p:nvSpPr>
          <p:cNvPr id="80900" name="Rectangle 4"/>
          <p:cNvSpPr>
            <a:spLocks noGrp="1" noChangeArrowheads="1"/>
          </p:cNvSpPr>
          <p:nvPr>
            <p:ph type="body" sz="half" idx="1"/>
          </p:nvPr>
        </p:nvSpPr>
        <p:spPr>
          <a:xfrm>
            <a:off x="457200" y="1676400"/>
            <a:ext cx="4038600" cy="3505200"/>
          </a:xfrm>
        </p:spPr>
        <p:txBody>
          <a:bodyPr/>
          <a:lstStyle/>
          <a:p>
            <a:pPr eaLnBrk="1" hangingPunct="1">
              <a:lnSpc>
                <a:spcPct val="90000"/>
              </a:lnSpc>
              <a:defRPr/>
            </a:pPr>
            <a:r>
              <a:rPr lang="en-US" sz="2800" dirty="0"/>
              <a:t>Plays at 3B – then the plate</a:t>
            </a:r>
          </a:p>
          <a:p>
            <a:pPr lvl="1" eaLnBrk="1" hangingPunct="1">
              <a:lnSpc>
                <a:spcPct val="90000"/>
              </a:lnSpc>
              <a:defRPr/>
            </a:pPr>
            <a:r>
              <a:rPr lang="en-US" dirty="0"/>
              <a:t>Stay inside the diamond</a:t>
            </a:r>
          </a:p>
          <a:p>
            <a:pPr lvl="1" eaLnBrk="1" hangingPunct="1">
              <a:lnSpc>
                <a:spcPct val="90000"/>
              </a:lnSpc>
              <a:defRPr/>
            </a:pPr>
            <a:r>
              <a:rPr lang="en-US" dirty="0"/>
              <a:t>Stay ahead and parallel </a:t>
            </a:r>
          </a:p>
          <a:p>
            <a:pPr lvl="1" eaLnBrk="1" hangingPunct="1">
              <a:lnSpc>
                <a:spcPct val="90000"/>
              </a:lnSpc>
              <a:defRPr/>
            </a:pPr>
            <a:r>
              <a:rPr lang="en-US" dirty="0"/>
              <a:t>Get unobstructed view</a:t>
            </a:r>
          </a:p>
        </p:txBody>
      </p:sp>
      <p:pic>
        <p:nvPicPr>
          <p:cNvPr id="80902" name="Picture 6"/>
          <p:cNvPicPr>
            <a:picLocks noGrp="1" noChangeAspect="1" noChangeArrowheads="1"/>
          </p:cNvPicPr>
          <p:nvPr>
            <p:ph sz="half" idx="2"/>
          </p:nvPr>
        </p:nvPicPr>
        <p:blipFill>
          <a:blip r:embed="rId3" cstate="print"/>
          <a:srcRect/>
          <a:stretch>
            <a:fillRect/>
          </a:stretch>
        </p:blipFill>
        <p:spPr>
          <a:xfrm>
            <a:off x="4648200" y="1600200"/>
            <a:ext cx="4038600" cy="2524125"/>
          </a:xfrm>
          <a:noFill/>
        </p:spPr>
      </p:pic>
    </p:spTree>
    <p:extLst>
      <p:ext uri="{BB962C8B-B14F-4D97-AF65-F5344CB8AC3E}">
        <p14:creationId xmlns:p14="http://schemas.microsoft.com/office/powerpoint/2010/main" val="1168586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80898"/>
                                        </p:tgtEl>
                                        <p:attrNameLst>
                                          <p:attrName>style.visibility</p:attrName>
                                        </p:attrNameLst>
                                      </p:cBhvr>
                                      <p:to>
                                        <p:strVal val="visible"/>
                                      </p:to>
                                    </p:set>
                                    <p:animEffect transition="in" filter="fade">
                                      <p:cBhvr>
                                        <p:cTn id="7" dur="2000"/>
                                        <p:tgtEl>
                                          <p:spTgt spid="80898"/>
                                        </p:tgtEl>
                                      </p:cBhvr>
                                    </p:animEffect>
                                  </p:childTnLst>
                                </p:cTn>
                              </p:par>
                              <p:par>
                                <p:cTn id="8" presetID="1" presetClass="entr" presetSubtype="0" fill="hold" nodeType="withEffect">
                                  <p:stCondLst>
                                    <p:cond delay="0"/>
                                  </p:stCondLst>
                                  <p:childTnLst>
                                    <p:set>
                                      <p:cBhvr>
                                        <p:cTn id="9" dur="1" fill="hold">
                                          <p:stCondLst>
                                            <p:cond delay="0"/>
                                          </p:stCondLst>
                                        </p:cTn>
                                        <p:tgtEl>
                                          <p:spTgt spid="80902"/>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8090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0900">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0900">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090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a:solidFill>
                  <a:schemeClr val="accent1">
                    <a:satMod val="150000"/>
                  </a:schemeClr>
                </a:solidFill>
              </a:rPr>
              <a:t>Review Items – Movement from Plate</a:t>
            </a:r>
          </a:p>
        </p:txBody>
      </p:sp>
      <p:sp>
        <p:nvSpPr>
          <p:cNvPr id="3" name="Content Placeholder 2"/>
          <p:cNvSpPr>
            <a:spLocks noGrp="1"/>
          </p:cNvSpPr>
          <p:nvPr>
            <p:ph idx="1"/>
          </p:nvPr>
        </p:nvSpPr>
        <p:spPr/>
        <p:txBody>
          <a:bodyPr rtlCol="0">
            <a:normAutofit fontScale="92500" lnSpcReduction="20000"/>
          </a:bodyPr>
          <a:lstStyle/>
          <a:p>
            <a:pPr marL="438912" indent="-320040" eaLnBrk="1" fontAlgn="auto" hangingPunct="1">
              <a:spcBef>
                <a:spcPts val="0"/>
              </a:spcBef>
              <a:spcAft>
                <a:spcPts val="0"/>
              </a:spcAft>
              <a:buFont typeface="Arial" pitchFamily="34" charset="0"/>
              <a:buChar char="•"/>
              <a:defRPr/>
            </a:pPr>
            <a:r>
              <a:rPr lang="en-US" dirty="0"/>
              <a:t>Remove Mask</a:t>
            </a:r>
          </a:p>
          <a:p>
            <a:pPr marL="438912" indent="-320040" eaLnBrk="1" fontAlgn="auto" hangingPunct="1">
              <a:spcBef>
                <a:spcPts val="0"/>
              </a:spcBef>
              <a:spcAft>
                <a:spcPts val="0"/>
              </a:spcAft>
              <a:buFont typeface="Arial" pitchFamily="34" charset="0"/>
              <a:buChar char="•"/>
              <a:defRPr/>
            </a:pPr>
            <a:r>
              <a:rPr lang="en-US" dirty="0"/>
              <a:t>Unnecessary Foul Calls</a:t>
            </a:r>
          </a:p>
          <a:p>
            <a:pPr marL="438912" indent="-320040" eaLnBrk="1" fontAlgn="auto" hangingPunct="1">
              <a:spcBef>
                <a:spcPts val="0"/>
              </a:spcBef>
              <a:spcAft>
                <a:spcPts val="0"/>
              </a:spcAft>
              <a:buFont typeface="Arial" pitchFamily="34" charset="0"/>
              <a:buChar char="•"/>
              <a:defRPr/>
            </a:pPr>
            <a:r>
              <a:rPr lang="en-US" dirty="0"/>
              <a:t>Trail the B/R</a:t>
            </a:r>
          </a:p>
          <a:p>
            <a:pPr marL="438912" indent="-320040" eaLnBrk="1" fontAlgn="auto" hangingPunct="1">
              <a:spcBef>
                <a:spcPts val="0"/>
              </a:spcBef>
              <a:spcAft>
                <a:spcPts val="0"/>
              </a:spcAft>
              <a:buFont typeface="Arial" pitchFamily="34" charset="0"/>
              <a:buChar char="•"/>
              <a:defRPr/>
            </a:pPr>
            <a:r>
              <a:rPr lang="en-US" dirty="0"/>
              <a:t>Fair/Foul Positioning and Mechanics – Straddle Line and Priorities</a:t>
            </a:r>
          </a:p>
          <a:p>
            <a:pPr marL="438912" indent="-320040" eaLnBrk="1" fontAlgn="auto" hangingPunct="1">
              <a:spcBef>
                <a:spcPts val="0"/>
              </a:spcBef>
              <a:spcAft>
                <a:spcPts val="0"/>
              </a:spcAft>
              <a:buFont typeface="Arial" pitchFamily="34" charset="0"/>
              <a:buChar char="•"/>
              <a:defRPr/>
            </a:pPr>
            <a:r>
              <a:rPr lang="en-US" dirty="0"/>
              <a:t>Use of Holding Zone</a:t>
            </a:r>
          </a:p>
          <a:p>
            <a:pPr marL="438912" indent="-320040" eaLnBrk="1" fontAlgn="auto" hangingPunct="1">
              <a:spcBef>
                <a:spcPts val="0"/>
              </a:spcBef>
              <a:spcAft>
                <a:spcPts val="0"/>
              </a:spcAft>
              <a:buFont typeface="Arial" pitchFamily="34" charset="0"/>
              <a:buChar char="•"/>
              <a:defRPr/>
            </a:pPr>
            <a:r>
              <a:rPr lang="en-US" dirty="0"/>
              <a:t>Proper Position – Plays at 3B and Plate</a:t>
            </a:r>
          </a:p>
          <a:p>
            <a:pPr marL="438912" indent="-320040" eaLnBrk="1" fontAlgn="auto" hangingPunct="1">
              <a:spcBef>
                <a:spcPts val="0"/>
              </a:spcBef>
              <a:spcAft>
                <a:spcPts val="0"/>
              </a:spcAft>
              <a:buFont typeface="Arial" pitchFamily="34" charset="0"/>
              <a:buChar char="•"/>
              <a:defRPr/>
            </a:pPr>
            <a:r>
              <a:rPr lang="en-US" dirty="0"/>
              <a:t>Movement on Foul Flies</a:t>
            </a:r>
          </a:p>
          <a:p>
            <a:pPr marL="438912" indent="-320040" eaLnBrk="1" fontAlgn="auto" hangingPunct="1">
              <a:spcBef>
                <a:spcPts val="0"/>
              </a:spcBef>
              <a:spcAft>
                <a:spcPts val="0"/>
              </a:spcAft>
              <a:buFont typeface="Arial" pitchFamily="34" charset="0"/>
              <a:buChar char="•"/>
              <a:defRPr/>
            </a:pPr>
            <a:r>
              <a:rPr lang="en-US" dirty="0"/>
              <a:t>When partner out cover bases and don’t echo partner</a:t>
            </a:r>
          </a:p>
          <a:p>
            <a:pPr marL="438912" indent="-320040" eaLnBrk="1" fontAlgn="auto" hangingPunct="1">
              <a:spcBef>
                <a:spcPts val="0"/>
              </a:spcBef>
              <a:spcAft>
                <a:spcPts val="0"/>
              </a:spcAft>
              <a:buFont typeface="Arial" pitchFamily="34" charset="0"/>
              <a:buChar char="•"/>
              <a:defRPr/>
            </a:pPr>
            <a:endParaRPr lang="en-US" dirty="0"/>
          </a:p>
          <a:p>
            <a:pPr marL="438912" indent="-320040" eaLnBrk="1" fontAlgn="auto" hangingPunct="1">
              <a:spcBef>
                <a:spcPts val="0"/>
              </a:spcBef>
              <a:spcAft>
                <a:spcPts val="0"/>
              </a:spcAft>
              <a:buFont typeface="Arial" pitchFamily="34" charset="0"/>
              <a:buChar char="•"/>
              <a:defRPr/>
            </a:pPr>
            <a:endParaRPr lang="en-US" dirty="0"/>
          </a:p>
        </p:txBody>
      </p:sp>
    </p:spTree>
    <p:extLst>
      <p:ext uri="{BB962C8B-B14F-4D97-AF65-F5344CB8AC3E}">
        <p14:creationId xmlns:p14="http://schemas.microsoft.com/office/powerpoint/2010/main" val="8007749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20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20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a:solidFill>
                  <a:schemeClr val="accent1">
                    <a:satMod val="150000"/>
                  </a:schemeClr>
                </a:solidFill>
              </a:rPr>
              <a:t>OHSAA Softball Mechanics – </a:t>
            </a:r>
            <a:br>
              <a:rPr lang="en-US" dirty="0">
                <a:solidFill>
                  <a:schemeClr val="accent1">
                    <a:satMod val="150000"/>
                  </a:schemeClr>
                </a:solidFill>
              </a:rPr>
            </a:br>
            <a:r>
              <a:rPr lang="en-US" dirty="0">
                <a:solidFill>
                  <a:schemeClr val="accent1">
                    <a:satMod val="150000"/>
                  </a:schemeClr>
                </a:solidFill>
              </a:rPr>
              <a:t>Why the emphasis?</a:t>
            </a:r>
          </a:p>
        </p:txBody>
      </p:sp>
      <p:sp>
        <p:nvSpPr>
          <p:cNvPr id="3" name="Content Placeholder 2"/>
          <p:cNvSpPr>
            <a:spLocks noGrp="1"/>
          </p:cNvSpPr>
          <p:nvPr>
            <p:ph idx="1"/>
          </p:nvPr>
        </p:nvSpPr>
        <p:spPr>
          <a:xfrm>
            <a:off x="457200" y="1981200"/>
            <a:ext cx="8229600" cy="4343400"/>
          </a:xfrm>
        </p:spPr>
        <p:txBody>
          <a:bodyPr rtlCol="0">
            <a:normAutofit fontScale="92500" lnSpcReduction="10000"/>
          </a:bodyPr>
          <a:lstStyle/>
          <a:p>
            <a:pPr marL="438912" indent="-320040" eaLnBrk="1" fontAlgn="auto" hangingPunct="1">
              <a:spcBef>
                <a:spcPts val="0"/>
              </a:spcBef>
              <a:spcAft>
                <a:spcPts val="0"/>
              </a:spcAft>
              <a:buFont typeface="Arial" pitchFamily="34" charset="0"/>
              <a:buChar char="•"/>
              <a:defRPr/>
            </a:pPr>
            <a:r>
              <a:rPr lang="en-US" sz="3000" dirty="0"/>
              <a:t>Use of NFHS – Standard Mechanics </a:t>
            </a:r>
          </a:p>
          <a:p>
            <a:pPr marL="438912" indent="-320040" eaLnBrk="1" fontAlgn="auto" hangingPunct="1">
              <a:spcBef>
                <a:spcPts val="0"/>
              </a:spcBef>
              <a:spcAft>
                <a:spcPts val="0"/>
              </a:spcAft>
              <a:buFont typeface="Arial" pitchFamily="34" charset="0"/>
              <a:buChar char="•"/>
              <a:defRPr/>
            </a:pPr>
            <a:r>
              <a:rPr lang="en-US" sz="3000" dirty="0"/>
              <a:t>Solid, Sound Reasoning</a:t>
            </a:r>
          </a:p>
          <a:p>
            <a:pPr marL="438912" indent="-320040" eaLnBrk="1" fontAlgn="auto" hangingPunct="1">
              <a:spcBef>
                <a:spcPts val="0"/>
              </a:spcBef>
              <a:spcAft>
                <a:spcPts val="0"/>
              </a:spcAft>
              <a:buFont typeface="Arial" pitchFamily="34" charset="0"/>
              <a:buChar char="•"/>
              <a:defRPr/>
            </a:pPr>
            <a:r>
              <a:rPr lang="en-US" sz="3000" dirty="0"/>
              <a:t>Easy to understand</a:t>
            </a:r>
          </a:p>
          <a:p>
            <a:pPr marL="438912" indent="-320040" eaLnBrk="1" fontAlgn="auto" hangingPunct="1">
              <a:spcBef>
                <a:spcPts val="0"/>
              </a:spcBef>
              <a:spcAft>
                <a:spcPts val="0"/>
              </a:spcAft>
              <a:buFont typeface="Arial" pitchFamily="34" charset="0"/>
              <a:buChar char="•"/>
              <a:defRPr/>
            </a:pPr>
            <a:r>
              <a:rPr lang="en-US" sz="3000" dirty="0"/>
              <a:t>Many Areas/Associations did their own thing</a:t>
            </a:r>
          </a:p>
          <a:p>
            <a:pPr marL="438912" indent="-320040" eaLnBrk="1" fontAlgn="auto" hangingPunct="1">
              <a:spcBef>
                <a:spcPts val="0"/>
              </a:spcBef>
              <a:spcAft>
                <a:spcPts val="0"/>
              </a:spcAft>
              <a:buFont typeface="Arial" pitchFamily="34" charset="0"/>
              <a:buChar char="•"/>
              <a:defRPr/>
            </a:pPr>
            <a:r>
              <a:rPr lang="en-US" sz="3000" dirty="0"/>
              <a:t>Countless deviations</a:t>
            </a:r>
          </a:p>
          <a:p>
            <a:pPr marL="438912" indent="-320040" eaLnBrk="1" fontAlgn="auto" hangingPunct="1">
              <a:spcBef>
                <a:spcPts val="0"/>
              </a:spcBef>
              <a:spcAft>
                <a:spcPts val="0"/>
              </a:spcAft>
              <a:buFont typeface="Arial" pitchFamily="34" charset="0"/>
              <a:buChar char="•"/>
              <a:defRPr/>
            </a:pPr>
            <a:r>
              <a:rPr lang="en-US" sz="3000" dirty="0"/>
              <a:t>Need for uniformity &amp; consistency statewide</a:t>
            </a:r>
          </a:p>
          <a:p>
            <a:pPr marL="438912" indent="-320040" eaLnBrk="1" fontAlgn="auto" hangingPunct="1">
              <a:spcBef>
                <a:spcPts val="0"/>
              </a:spcBef>
              <a:spcAft>
                <a:spcPts val="0"/>
              </a:spcAft>
              <a:buFont typeface="Arial" pitchFamily="34" charset="0"/>
              <a:buChar char="•"/>
              <a:defRPr/>
            </a:pPr>
            <a:r>
              <a:rPr lang="en-US" sz="3000" dirty="0"/>
              <a:t>Put umpires in the best place for call</a:t>
            </a:r>
          </a:p>
          <a:p>
            <a:pPr marL="438912" indent="-320040" eaLnBrk="1" fontAlgn="auto" hangingPunct="1">
              <a:spcBef>
                <a:spcPts val="0"/>
              </a:spcBef>
              <a:spcAft>
                <a:spcPts val="0"/>
              </a:spcAft>
              <a:buFont typeface="Arial" pitchFamily="34" charset="0"/>
              <a:buChar char="•"/>
              <a:defRPr/>
            </a:pPr>
            <a:r>
              <a:rPr lang="en-US" sz="3000" dirty="0"/>
              <a:t>Improve communication</a:t>
            </a:r>
          </a:p>
          <a:p>
            <a:pPr marL="438912" indent="-320040" eaLnBrk="1" fontAlgn="auto" hangingPunct="1">
              <a:spcBef>
                <a:spcPts val="0"/>
              </a:spcBef>
              <a:spcAft>
                <a:spcPts val="0"/>
              </a:spcAft>
              <a:buFont typeface="Arial" pitchFamily="34" charset="0"/>
              <a:buChar char="•"/>
              <a:defRPr/>
            </a:pPr>
            <a:r>
              <a:rPr lang="en-US" sz="3000" dirty="0"/>
              <a:t>Promote “</a:t>
            </a:r>
            <a:r>
              <a:rPr lang="en-US" sz="3000" dirty="0" err="1"/>
              <a:t>Crewness</a:t>
            </a:r>
            <a:r>
              <a:rPr lang="en-US" sz="3000" dirty="0"/>
              <a:t>”</a:t>
            </a:r>
          </a:p>
          <a:p>
            <a:pPr marL="438912" indent="-320040" eaLnBrk="1" fontAlgn="auto" hangingPunct="1">
              <a:spcBef>
                <a:spcPts val="0"/>
              </a:spcBef>
              <a:spcAft>
                <a:spcPts val="0"/>
              </a:spcAft>
              <a:buFont typeface="Arial" pitchFamily="34" charset="0"/>
              <a:buChar char="•"/>
              <a:defRPr/>
            </a:pPr>
            <a:r>
              <a:rPr lang="en-US" sz="3000" dirty="0"/>
              <a:t>Preplanned deviations are unacceptable</a:t>
            </a:r>
          </a:p>
          <a:p>
            <a:pPr marL="438912" indent="-320040" eaLnBrk="1" fontAlgn="auto" hangingPunct="1">
              <a:spcBef>
                <a:spcPts val="0"/>
              </a:spcBef>
              <a:spcAft>
                <a:spcPts val="0"/>
              </a:spcAft>
              <a:buFont typeface="Arial" pitchFamily="34" charset="0"/>
              <a:buChar char="•"/>
              <a:defRPr/>
            </a:pPr>
            <a:r>
              <a:rPr lang="en-US" sz="3000" dirty="0"/>
              <a:t>Goal is to get plays right and communicate</a:t>
            </a:r>
          </a:p>
          <a:p>
            <a:pPr marL="438912" indent="-320040" eaLnBrk="1" fontAlgn="auto" hangingPunct="1">
              <a:spcBef>
                <a:spcPts val="0"/>
              </a:spcBef>
              <a:spcAft>
                <a:spcPts val="0"/>
              </a:spcAft>
              <a:buFont typeface="Arial" pitchFamily="34" charset="0"/>
              <a:buChar char="•"/>
              <a:defRPr/>
            </a:pPr>
            <a:endParaRPr lang="en-US" dirty="0"/>
          </a:p>
        </p:txBody>
      </p:sp>
    </p:spTree>
    <p:extLst>
      <p:ext uri="{BB962C8B-B14F-4D97-AF65-F5344CB8AC3E}">
        <p14:creationId xmlns:p14="http://schemas.microsoft.com/office/powerpoint/2010/main" val="8056876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20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20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20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20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fade">
                                      <p:cBhvr>
                                        <p:cTn id="57" dur="2000"/>
                                        <p:tgtEl>
                                          <p:spTgt spid="3">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fade">
                                      <p:cBhvr>
                                        <p:cTn id="62"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defRPr/>
            </a:pPr>
            <a:r>
              <a:rPr lang="en-US" sz="4000" dirty="0"/>
              <a:t>THE EPILOG</a:t>
            </a:r>
          </a:p>
        </p:txBody>
      </p:sp>
      <p:sp>
        <p:nvSpPr>
          <p:cNvPr id="83971" name="Rectangle 3"/>
          <p:cNvSpPr>
            <a:spLocks noGrp="1" noChangeArrowheads="1"/>
          </p:cNvSpPr>
          <p:nvPr>
            <p:ph type="body" idx="1"/>
          </p:nvPr>
        </p:nvSpPr>
        <p:spPr>
          <a:xfrm>
            <a:off x="451805" y="1676400"/>
            <a:ext cx="8229600" cy="3810000"/>
          </a:xfrm>
        </p:spPr>
        <p:txBody>
          <a:bodyPr/>
          <a:lstStyle/>
          <a:p>
            <a:pPr algn="ctr" eaLnBrk="1" hangingPunct="1">
              <a:buFont typeface="Wingdings" pitchFamily="2" charset="2"/>
              <a:buNone/>
              <a:defRPr/>
            </a:pPr>
            <a:r>
              <a:rPr lang="en-US" sz="2800" dirty="0"/>
              <a:t>Stance </a:t>
            </a:r>
          </a:p>
          <a:p>
            <a:pPr algn="ctr" eaLnBrk="1" hangingPunct="1">
              <a:buFont typeface="Wingdings" pitchFamily="2" charset="2"/>
              <a:buNone/>
              <a:defRPr/>
            </a:pPr>
            <a:r>
              <a:rPr lang="en-US" sz="2800" dirty="0"/>
              <a:t>Set Position </a:t>
            </a:r>
          </a:p>
          <a:p>
            <a:pPr algn="ctr" eaLnBrk="1" hangingPunct="1">
              <a:buFont typeface="Wingdings" pitchFamily="2" charset="2"/>
              <a:buNone/>
              <a:defRPr/>
            </a:pPr>
            <a:r>
              <a:rPr lang="en-US" sz="2800" dirty="0"/>
              <a:t>Tracking </a:t>
            </a:r>
          </a:p>
          <a:p>
            <a:pPr algn="ctr" eaLnBrk="1" hangingPunct="1">
              <a:buFont typeface="Wingdings" pitchFamily="2" charset="2"/>
              <a:buNone/>
              <a:defRPr/>
            </a:pPr>
            <a:r>
              <a:rPr lang="en-US" sz="2800" dirty="0"/>
              <a:t>Timing </a:t>
            </a:r>
          </a:p>
          <a:p>
            <a:pPr algn="ctr" eaLnBrk="1" hangingPunct="1">
              <a:buFont typeface="Wingdings" pitchFamily="2" charset="2"/>
              <a:buNone/>
              <a:defRPr/>
            </a:pPr>
            <a:r>
              <a:rPr lang="en-US" sz="2800" dirty="0"/>
              <a:t>Movement</a:t>
            </a:r>
          </a:p>
          <a:p>
            <a:pPr algn="ctr" eaLnBrk="1" hangingPunct="1">
              <a:buFont typeface="Wingdings" pitchFamily="2" charset="2"/>
              <a:buNone/>
              <a:defRPr/>
            </a:pPr>
            <a:r>
              <a:rPr lang="en-US" sz="2800" dirty="0"/>
              <a:t>=</a:t>
            </a:r>
          </a:p>
          <a:p>
            <a:pPr algn="ctr" eaLnBrk="1" hangingPunct="1">
              <a:buFont typeface="Wingdings" pitchFamily="2" charset="2"/>
              <a:buNone/>
              <a:defRPr/>
            </a:pPr>
            <a:r>
              <a:rPr lang="en-US" sz="2800" dirty="0"/>
              <a:t>GOOD PLATE MECHANICS  </a:t>
            </a:r>
          </a:p>
          <a:p>
            <a:pPr eaLnBrk="1" hangingPunct="1">
              <a:defRPr/>
            </a:pPr>
            <a:endParaRPr lang="en-US" dirty="0"/>
          </a:p>
          <a:p>
            <a:pPr eaLnBrk="1" hangingPunct="1">
              <a:buFont typeface="Wingdings" pitchFamily="2" charset="2"/>
              <a:buNone/>
              <a:defRPr/>
            </a:pPr>
            <a:endParaRPr lang="en-US" dirty="0"/>
          </a:p>
          <a:p>
            <a:pPr eaLnBrk="1" hangingPunct="1">
              <a:buFont typeface="Wingdings" pitchFamily="2" charset="2"/>
              <a:buNone/>
              <a:defRPr/>
            </a:pPr>
            <a:endParaRPr lang="en-US" dirty="0"/>
          </a:p>
          <a:p>
            <a:pPr eaLnBrk="1" hangingPunct="1">
              <a:buFont typeface="Wingdings" pitchFamily="2" charset="2"/>
              <a:buNone/>
              <a:defRPr/>
            </a:pPr>
            <a:endParaRPr lang="en-US" dirty="0"/>
          </a:p>
        </p:txBody>
      </p:sp>
      <p:pic>
        <p:nvPicPr>
          <p:cNvPr id="4" name="Picture 3" descr="Picture1.png"/>
          <p:cNvPicPr>
            <a:picLocks noChangeAspect="1"/>
          </p:cNvPicPr>
          <p:nvPr/>
        </p:nvPicPr>
        <p:blipFill>
          <a:blip r:embed="rId3" cstate="print"/>
          <a:srcRect/>
          <a:stretch>
            <a:fillRect/>
          </a:stretch>
        </p:blipFill>
        <p:spPr bwMode="auto">
          <a:xfrm>
            <a:off x="3886200" y="5334000"/>
            <a:ext cx="1157288" cy="1236662"/>
          </a:xfrm>
          <a:prstGeom prst="rect">
            <a:avLst/>
          </a:prstGeom>
          <a:noFill/>
          <a:ln w="9525">
            <a:noFill/>
            <a:miter lim="800000"/>
            <a:headEnd/>
            <a:tailEnd/>
          </a:ln>
        </p:spPr>
      </p:pic>
    </p:spTree>
    <p:extLst>
      <p:ext uri="{BB962C8B-B14F-4D97-AF65-F5344CB8AC3E}">
        <p14:creationId xmlns:p14="http://schemas.microsoft.com/office/powerpoint/2010/main" val="3033845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fade">
                                      <p:cBhvr>
                                        <p:cTn id="7" dur="2000"/>
                                        <p:tgtEl>
                                          <p:spTgt spid="8397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3971">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3971">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3971">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3971">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3971">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3971">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839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algn="ctr" eaLnBrk="1" fontAlgn="auto" hangingPunct="1">
              <a:spcAft>
                <a:spcPts val="0"/>
              </a:spcAft>
              <a:defRPr/>
            </a:pPr>
            <a:r>
              <a:rPr lang="en-US" dirty="0">
                <a:solidFill>
                  <a:schemeClr val="accent1">
                    <a:satMod val="150000"/>
                  </a:schemeClr>
                </a:solidFill>
              </a:rPr>
              <a:t>Base</a:t>
            </a:r>
            <a:br>
              <a:rPr lang="en-US" dirty="0">
                <a:solidFill>
                  <a:schemeClr val="accent1">
                    <a:satMod val="150000"/>
                  </a:schemeClr>
                </a:solidFill>
              </a:rPr>
            </a:br>
            <a:r>
              <a:rPr lang="en-US" dirty="0">
                <a:solidFill>
                  <a:schemeClr val="accent1">
                    <a:satMod val="150000"/>
                  </a:schemeClr>
                </a:solidFill>
              </a:rPr>
              <a:t>Mechanics</a:t>
            </a:r>
          </a:p>
        </p:txBody>
      </p:sp>
      <p:pic>
        <p:nvPicPr>
          <p:cNvPr id="9220" name="Picture 3" descr="Picture1.png"/>
          <p:cNvPicPr>
            <a:picLocks noChangeAspect="1"/>
          </p:cNvPicPr>
          <p:nvPr/>
        </p:nvPicPr>
        <p:blipFill>
          <a:blip r:embed="rId3" cstate="print"/>
          <a:srcRect/>
          <a:stretch>
            <a:fillRect/>
          </a:stretch>
        </p:blipFill>
        <p:spPr bwMode="auto">
          <a:xfrm>
            <a:off x="3962400" y="4876800"/>
            <a:ext cx="1157288" cy="1236663"/>
          </a:xfrm>
          <a:prstGeom prst="rect">
            <a:avLst/>
          </a:prstGeom>
          <a:noFill/>
          <a:ln w="9525">
            <a:noFill/>
            <a:miter lim="800000"/>
            <a:headEnd/>
            <a:tailEnd/>
          </a:ln>
        </p:spPr>
      </p:pic>
    </p:spTree>
    <p:extLst>
      <p:ext uri="{BB962C8B-B14F-4D97-AF65-F5344CB8AC3E}">
        <p14:creationId xmlns:p14="http://schemas.microsoft.com/office/powerpoint/2010/main" val="24629370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4">
            <a:extLst>
              <a:ext uri="{FF2B5EF4-FFF2-40B4-BE49-F238E27FC236}">
                <a16:creationId xmlns:a16="http://schemas.microsoft.com/office/drawing/2014/main" id="{9122C66F-1511-4BEC-B233-264A80A86436}"/>
              </a:ext>
            </a:extLst>
          </p:cNvPr>
          <p:cNvSpPr>
            <a:spLocks noGrp="1" noChangeArrowheads="1"/>
          </p:cNvSpPr>
          <p:nvPr>
            <p:ph type="title"/>
          </p:nvPr>
        </p:nvSpPr>
        <p:spPr/>
        <p:txBody>
          <a:bodyPr/>
          <a:lstStyle/>
          <a:p>
            <a:pPr algn="ctr" eaLnBrk="1" hangingPunct="1"/>
            <a:r>
              <a:rPr lang="en-US" altLang="en-US" dirty="0"/>
              <a:t>BASE MECHANICS</a:t>
            </a:r>
          </a:p>
        </p:txBody>
      </p:sp>
      <p:sp>
        <p:nvSpPr>
          <p:cNvPr id="3075" name="Rectangle 6">
            <a:extLst>
              <a:ext uri="{FF2B5EF4-FFF2-40B4-BE49-F238E27FC236}">
                <a16:creationId xmlns:a16="http://schemas.microsoft.com/office/drawing/2014/main" id="{4198FD40-4FCC-4C3F-9B80-EA6FA65D0E53}"/>
              </a:ext>
            </a:extLst>
          </p:cNvPr>
          <p:cNvSpPr>
            <a:spLocks noGrp="1" noChangeArrowheads="1"/>
          </p:cNvSpPr>
          <p:nvPr>
            <p:ph type="body" sz="half" idx="1"/>
          </p:nvPr>
        </p:nvSpPr>
        <p:spPr>
          <a:xfrm>
            <a:off x="457200" y="1791419"/>
            <a:ext cx="8229600" cy="1514475"/>
          </a:xfrm>
        </p:spPr>
        <p:txBody>
          <a:bodyPr/>
          <a:lstStyle/>
          <a:p>
            <a:pPr algn="ctr" eaLnBrk="1" hangingPunct="1">
              <a:buFont typeface="Wingdings" panose="05000000000000000000" pitchFamily="2" charset="2"/>
              <a:buNone/>
            </a:pPr>
            <a:r>
              <a:rPr lang="en-US" altLang="en-US" sz="2800" dirty="0"/>
              <a:t>A COMPREHENSIVE LOOK AT MOVEMENT AND ANGLES TO CREATE AN UNOBSTRUCTED VIEW OF:</a:t>
            </a:r>
          </a:p>
        </p:txBody>
      </p:sp>
      <p:pic>
        <p:nvPicPr>
          <p:cNvPr id="3076" name="Picture 7">
            <a:extLst>
              <a:ext uri="{FF2B5EF4-FFF2-40B4-BE49-F238E27FC236}">
                <a16:creationId xmlns:a16="http://schemas.microsoft.com/office/drawing/2014/main" id="{9230DE73-330E-4398-99BE-2E96C2AC872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12941" t="5125" r="11765" b="9125"/>
          <a:stretch>
            <a:fillRect/>
          </a:stretch>
        </p:blipFill>
        <p:spPr>
          <a:xfrm>
            <a:off x="2286000" y="3495675"/>
            <a:ext cx="4343400" cy="3092450"/>
          </a:xfr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D5BBCC04-9A91-4F5B-B7EC-88B8EFD308A3}"/>
              </a:ext>
            </a:extLst>
          </p:cNvPr>
          <p:cNvSpPr>
            <a:spLocks noGrp="1" noChangeArrowheads="1"/>
          </p:cNvSpPr>
          <p:nvPr>
            <p:ph type="title"/>
          </p:nvPr>
        </p:nvSpPr>
        <p:spPr>
          <a:xfrm>
            <a:off x="76200" y="457200"/>
            <a:ext cx="8991600" cy="838200"/>
          </a:xfrm>
        </p:spPr>
        <p:txBody>
          <a:bodyPr/>
          <a:lstStyle/>
          <a:p>
            <a:pPr algn="ctr" eaLnBrk="1" hangingPunct="1"/>
            <a:r>
              <a:rPr lang="en-US" altLang="en-US" sz="4000" dirty="0"/>
              <a:t>STARTING POSITION NO RUNNERS</a:t>
            </a:r>
          </a:p>
        </p:txBody>
      </p:sp>
      <p:sp>
        <p:nvSpPr>
          <p:cNvPr id="5123" name="Rectangle 5">
            <a:extLst>
              <a:ext uri="{FF2B5EF4-FFF2-40B4-BE49-F238E27FC236}">
                <a16:creationId xmlns:a16="http://schemas.microsoft.com/office/drawing/2014/main" id="{391F0486-C863-4D5D-977C-F1B723E1EF06}"/>
              </a:ext>
            </a:extLst>
          </p:cNvPr>
          <p:cNvSpPr>
            <a:spLocks noGrp="1" noChangeArrowheads="1"/>
          </p:cNvSpPr>
          <p:nvPr>
            <p:ph type="body" sz="half" idx="2"/>
          </p:nvPr>
        </p:nvSpPr>
        <p:spPr>
          <a:xfrm>
            <a:off x="4800600" y="1524000"/>
            <a:ext cx="4038600" cy="1295400"/>
          </a:xfrm>
        </p:spPr>
        <p:txBody>
          <a:bodyPr/>
          <a:lstStyle/>
          <a:p>
            <a:pPr eaLnBrk="1" hangingPunct="1"/>
            <a:r>
              <a:rPr lang="en-US" altLang="en-US" sz="2800" dirty="0"/>
              <a:t>Just off the line in foul ground</a:t>
            </a:r>
          </a:p>
        </p:txBody>
      </p:sp>
      <p:pic>
        <p:nvPicPr>
          <p:cNvPr id="5124" name="Picture 6">
            <a:extLst>
              <a:ext uri="{FF2B5EF4-FFF2-40B4-BE49-F238E27FC236}">
                <a16:creationId xmlns:a16="http://schemas.microsoft.com/office/drawing/2014/main" id="{196DA756-4148-4A97-AB34-C0D1B9519620}"/>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9811" t="4819" r="12201" b="10252"/>
          <a:stretch>
            <a:fillRect/>
          </a:stretch>
        </p:blipFill>
        <p:spPr>
          <a:xfrm>
            <a:off x="762000" y="1447800"/>
            <a:ext cx="3582737" cy="2438400"/>
          </a:xfrm>
        </p:spPr>
      </p:pic>
      <p:pic>
        <p:nvPicPr>
          <p:cNvPr id="5" name="Picture 7">
            <a:extLst>
              <a:ext uri="{FF2B5EF4-FFF2-40B4-BE49-F238E27FC236}">
                <a16:creationId xmlns:a16="http://schemas.microsoft.com/office/drawing/2014/main" id="{544DEE72-C087-4CF2-98D8-FDA85175E3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309" t="4916" r="12201" b="7835"/>
          <a:stretch>
            <a:fillRect/>
          </a:stretch>
        </p:blipFill>
        <p:spPr bwMode="auto">
          <a:xfrm>
            <a:off x="762000" y="4114800"/>
            <a:ext cx="3582737" cy="2488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04BE8617-B4E3-47F2-B8E5-70E21BEC836F}"/>
              </a:ext>
            </a:extLst>
          </p:cNvPr>
          <p:cNvSpPr txBox="1">
            <a:spLocks noChangeArrowheads="1"/>
          </p:cNvSpPr>
          <p:nvPr/>
        </p:nvSpPr>
        <p:spPr bwMode="auto">
          <a:xfrm>
            <a:off x="4800600" y="4173537"/>
            <a:ext cx="4038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eaLnBrk="1" hangingPunct="1"/>
            <a:r>
              <a:rPr lang="en-US" altLang="en-US" sz="2800" kern="0"/>
              <a:t>Walking the line</a:t>
            </a:r>
          </a:p>
          <a:p>
            <a:pPr eaLnBrk="1" hangingPunct="1"/>
            <a:r>
              <a:rPr lang="en-US" altLang="en-US" sz="2800" kern="0"/>
              <a:t>The purpose</a:t>
            </a:r>
          </a:p>
          <a:p>
            <a:pPr eaLnBrk="1" hangingPunct="1">
              <a:buFont typeface="Wingdings" panose="05000000000000000000" pitchFamily="2" charset="2"/>
              <a:buNone/>
            </a:pPr>
            <a:endParaRPr lang="en-US" altLang="en-US" sz="4000" kern="0"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par>
                                <p:cTn id="8" presetID="10" presetClass="entr" presetSubtype="0" fill="hold" nodeType="withEffect">
                                  <p:stCondLst>
                                    <p:cond delay="0"/>
                                  </p:stCondLst>
                                  <p:childTnLst>
                                    <p:set>
                                      <p:cBhvr>
                                        <p:cTn id="9" dur="1" fill="hold">
                                          <p:stCondLst>
                                            <p:cond delay="0"/>
                                          </p:stCondLst>
                                        </p:cTn>
                                        <p:tgtEl>
                                          <p:spTgt spid="5124"/>
                                        </p:tgtEl>
                                        <p:attrNameLst>
                                          <p:attrName>style.visibility</p:attrName>
                                        </p:attrNameLst>
                                      </p:cBhvr>
                                      <p:to>
                                        <p:strVal val="visible"/>
                                      </p:to>
                                    </p:set>
                                    <p:animEffect transition="in" filter="fade">
                                      <p:cBhvr>
                                        <p:cTn id="10" dur="500"/>
                                        <p:tgtEl>
                                          <p:spTgt spid="51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123">
                                            <p:txEl>
                                              <p:pRg st="0" end="0"/>
                                            </p:txEl>
                                          </p:spTgt>
                                        </p:tgtEl>
                                        <p:attrNameLst>
                                          <p:attrName>style.visibility</p:attrName>
                                        </p:attrNameLst>
                                      </p:cBhvr>
                                      <p:to>
                                        <p:strVal val="visible"/>
                                      </p:to>
                                    </p:set>
                                    <p:animEffect transition="in" filter="fade">
                                      <p:cBhvr>
                                        <p:cTn id="13" dur="500"/>
                                        <p:tgtEl>
                                          <p:spTgt spid="512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fade">
                                      <p:cBhvr>
                                        <p:cTn id="2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5123" grpId="0" build="p"/>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1F4DD3A9-FF2F-498D-AAC8-3F350879A438}"/>
              </a:ext>
            </a:extLst>
          </p:cNvPr>
          <p:cNvSpPr>
            <a:spLocks noGrp="1" noChangeArrowheads="1"/>
          </p:cNvSpPr>
          <p:nvPr>
            <p:ph type="title"/>
          </p:nvPr>
        </p:nvSpPr>
        <p:spPr>
          <a:xfrm>
            <a:off x="457200" y="457200"/>
            <a:ext cx="8229600" cy="990600"/>
          </a:xfrm>
        </p:spPr>
        <p:txBody>
          <a:bodyPr/>
          <a:lstStyle/>
          <a:p>
            <a:pPr algn="ctr" eaLnBrk="1" hangingPunct="1"/>
            <a:r>
              <a:rPr lang="en-US" altLang="en-US" sz="4000" dirty="0"/>
              <a:t>TAGS…FORCES…PLAYS AT 1B</a:t>
            </a:r>
          </a:p>
        </p:txBody>
      </p:sp>
      <p:sp>
        <p:nvSpPr>
          <p:cNvPr id="8195" name="Rectangle 7">
            <a:extLst>
              <a:ext uri="{FF2B5EF4-FFF2-40B4-BE49-F238E27FC236}">
                <a16:creationId xmlns:a16="http://schemas.microsoft.com/office/drawing/2014/main" id="{EAEB0C6D-0EBB-4775-A217-A6B4AC916269}"/>
              </a:ext>
            </a:extLst>
          </p:cNvPr>
          <p:cNvSpPr>
            <a:spLocks noGrp="1" noChangeArrowheads="1"/>
          </p:cNvSpPr>
          <p:nvPr>
            <p:ph type="body" sz="half" idx="2"/>
          </p:nvPr>
        </p:nvSpPr>
        <p:spPr>
          <a:xfrm>
            <a:off x="4648200" y="1219201"/>
            <a:ext cx="4038600" cy="2057400"/>
          </a:xfrm>
        </p:spPr>
        <p:txBody>
          <a:bodyPr/>
          <a:lstStyle/>
          <a:p>
            <a:pPr eaLnBrk="1" hangingPunct="1"/>
            <a:r>
              <a:rPr lang="en-US" altLang="en-US" sz="2800" dirty="0"/>
              <a:t>Angle you establish</a:t>
            </a:r>
          </a:p>
          <a:p>
            <a:pPr eaLnBrk="1" hangingPunct="1"/>
            <a:r>
              <a:rPr lang="en-US" altLang="en-US" sz="2800" dirty="0"/>
              <a:t>No further than 45⁰</a:t>
            </a:r>
          </a:p>
          <a:p>
            <a:pPr eaLnBrk="1" hangingPunct="1"/>
            <a:r>
              <a:rPr lang="en-US" altLang="en-US" sz="2800" dirty="0"/>
              <a:t>Watch the fielder fielding the ball</a:t>
            </a:r>
          </a:p>
        </p:txBody>
      </p:sp>
      <p:pic>
        <p:nvPicPr>
          <p:cNvPr id="8196" name="Picture 8">
            <a:extLst>
              <a:ext uri="{FF2B5EF4-FFF2-40B4-BE49-F238E27FC236}">
                <a16:creationId xmlns:a16="http://schemas.microsoft.com/office/drawing/2014/main" id="{36EDB585-254D-4900-95DE-97ACF80D6D2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10063" t="4416" r="11697" b="10654"/>
          <a:stretch>
            <a:fillRect/>
          </a:stretch>
        </p:blipFill>
        <p:spPr>
          <a:xfrm>
            <a:off x="457200" y="1447800"/>
            <a:ext cx="3578225" cy="2427630"/>
          </a:xfrm>
        </p:spPr>
      </p:pic>
      <p:pic>
        <p:nvPicPr>
          <p:cNvPr id="6" name="Picture 5">
            <a:extLst>
              <a:ext uri="{FF2B5EF4-FFF2-40B4-BE49-F238E27FC236}">
                <a16:creationId xmlns:a16="http://schemas.microsoft.com/office/drawing/2014/main" id="{291DEA3B-E225-4742-BA49-98C09A91E5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560" t="5220" r="11951" b="7031"/>
          <a:stretch>
            <a:fillRect/>
          </a:stretch>
        </p:blipFill>
        <p:spPr bwMode="auto">
          <a:xfrm>
            <a:off x="533400" y="4191000"/>
            <a:ext cx="3580040" cy="2501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a:extLst>
              <a:ext uri="{FF2B5EF4-FFF2-40B4-BE49-F238E27FC236}">
                <a16:creationId xmlns:a16="http://schemas.microsoft.com/office/drawing/2014/main" id="{B06476C1-1A26-42BA-A426-D1939F2FECDF}"/>
              </a:ext>
            </a:extLst>
          </p:cNvPr>
          <p:cNvSpPr txBox="1">
            <a:spLocks noChangeArrowheads="1"/>
          </p:cNvSpPr>
          <p:nvPr/>
        </p:nvSpPr>
        <p:spPr bwMode="auto">
          <a:xfrm>
            <a:off x="4648200" y="3352800"/>
            <a:ext cx="4038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eaLnBrk="1" hangingPunct="1"/>
            <a:r>
              <a:rPr lang="en-US" altLang="en-US" sz="2800" kern="0" dirty="0"/>
              <a:t>Maintain proper distance</a:t>
            </a:r>
          </a:p>
          <a:p>
            <a:pPr eaLnBrk="1" hangingPunct="1"/>
            <a:r>
              <a:rPr lang="en-US" altLang="en-US" sz="2800" kern="0" dirty="0"/>
              <a:t>Let ball take you to play</a:t>
            </a:r>
          </a:p>
          <a:p>
            <a:pPr eaLnBrk="1" hangingPunct="1"/>
            <a:r>
              <a:rPr lang="en-US" altLang="en-US" sz="2800" kern="0" dirty="0"/>
              <a:t>Square to play</a:t>
            </a:r>
          </a:p>
          <a:p>
            <a:pPr eaLnBrk="1" hangingPunct="1"/>
            <a:r>
              <a:rPr lang="en-US" altLang="en-US" sz="2800" kern="0" dirty="0"/>
              <a:t>Stop, see the play, then make the call</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par>
                                <p:cTn id="8" presetID="10" presetClass="entr" presetSubtype="0" fill="hold" nodeType="withEffect">
                                  <p:stCondLst>
                                    <p:cond delay="0"/>
                                  </p:stCondLst>
                                  <p:childTnLst>
                                    <p:set>
                                      <p:cBhvr>
                                        <p:cTn id="9" dur="1" fill="hold">
                                          <p:stCondLst>
                                            <p:cond delay="0"/>
                                          </p:stCondLst>
                                        </p:cTn>
                                        <p:tgtEl>
                                          <p:spTgt spid="8196"/>
                                        </p:tgtEl>
                                        <p:attrNameLst>
                                          <p:attrName>style.visibility</p:attrName>
                                        </p:attrNameLst>
                                      </p:cBhvr>
                                      <p:to>
                                        <p:strVal val="visible"/>
                                      </p:to>
                                    </p:set>
                                    <p:animEffect transition="in" filter="fade">
                                      <p:cBhvr>
                                        <p:cTn id="10" dur="500"/>
                                        <p:tgtEl>
                                          <p:spTgt spid="819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195">
                                            <p:txEl>
                                              <p:pRg st="0" end="0"/>
                                            </p:txEl>
                                          </p:spTgt>
                                        </p:tgtEl>
                                        <p:attrNameLst>
                                          <p:attrName>style.visibility</p:attrName>
                                        </p:attrNameLst>
                                      </p:cBhvr>
                                      <p:to>
                                        <p:strVal val="visible"/>
                                      </p:to>
                                    </p:set>
                                    <p:animEffect transition="in" filter="fade">
                                      <p:cBhvr>
                                        <p:cTn id="13" dur="500"/>
                                        <p:tgtEl>
                                          <p:spTgt spid="8195">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195">
                                            <p:txEl>
                                              <p:pRg st="1" end="1"/>
                                            </p:txEl>
                                          </p:spTgt>
                                        </p:tgtEl>
                                        <p:attrNameLst>
                                          <p:attrName>style.visibility</p:attrName>
                                        </p:attrNameLst>
                                      </p:cBhvr>
                                      <p:to>
                                        <p:strVal val="visible"/>
                                      </p:to>
                                    </p:set>
                                    <p:animEffect transition="in" filter="fade">
                                      <p:cBhvr>
                                        <p:cTn id="18" dur="500"/>
                                        <p:tgtEl>
                                          <p:spTgt spid="8195">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195">
                                            <p:txEl>
                                              <p:pRg st="2" end="2"/>
                                            </p:txEl>
                                          </p:spTgt>
                                        </p:tgtEl>
                                        <p:attrNameLst>
                                          <p:attrName>style.visibility</p:attrName>
                                        </p:attrNameLst>
                                      </p:cBhvr>
                                      <p:to>
                                        <p:strVal val="visible"/>
                                      </p:to>
                                    </p:set>
                                    <p:animEffect transition="in" filter="fade">
                                      <p:cBhvr>
                                        <p:cTn id="23" dur="500"/>
                                        <p:tgtEl>
                                          <p:spTgt spid="819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8195" grpId="0" uiExpand="1" build="p"/>
      <p:bldP spid="7"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12658BEA-9312-44BB-858F-40DA0FF81446}"/>
              </a:ext>
            </a:extLst>
          </p:cNvPr>
          <p:cNvSpPr>
            <a:spLocks noGrp="1" noChangeArrowheads="1"/>
          </p:cNvSpPr>
          <p:nvPr>
            <p:ph type="title"/>
          </p:nvPr>
        </p:nvSpPr>
        <p:spPr>
          <a:xfrm>
            <a:off x="457200" y="457200"/>
            <a:ext cx="8229600" cy="914400"/>
          </a:xfrm>
        </p:spPr>
        <p:txBody>
          <a:bodyPr/>
          <a:lstStyle/>
          <a:p>
            <a:pPr algn="ctr" eaLnBrk="1" hangingPunct="1"/>
            <a:r>
              <a:rPr lang="en-US" altLang="en-US" sz="4000" dirty="0"/>
              <a:t>TAGS…FORCES…PLAYS AT 1B</a:t>
            </a:r>
          </a:p>
        </p:txBody>
      </p:sp>
      <p:sp>
        <p:nvSpPr>
          <p:cNvPr id="10243" name="Rectangle 5">
            <a:extLst>
              <a:ext uri="{FF2B5EF4-FFF2-40B4-BE49-F238E27FC236}">
                <a16:creationId xmlns:a16="http://schemas.microsoft.com/office/drawing/2014/main" id="{2EC8432A-9D84-4522-9F2A-290CD21D0B06}"/>
              </a:ext>
            </a:extLst>
          </p:cNvPr>
          <p:cNvSpPr>
            <a:spLocks noGrp="1" noChangeArrowheads="1"/>
          </p:cNvSpPr>
          <p:nvPr>
            <p:ph type="body" sz="half" idx="2"/>
          </p:nvPr>
        </p:nvSpPr>
        <p:spPr>
          <a:xfrm>
            <a:off x="4648200" y="1295400"/>
            <a:ext cx="4038600" cy="2514600"/>
          </a:xfrm>
        </p:spPr>
        <p:txBody>
          <a:bodyPr/>
          <a:lstStyle/>
          <a:p>
            <a:pPr eaLnBrk="1" hangingPunct="1"/>
            <a:r>
              <a:rPr lang="en-US" altLang="en-US" sz="2800" dirty="0"/>
              <a:t>Double Play</a:t>
            </a:r>
          </a:p>
          <a:p>
            <a:pPr eaLnBrk="1" hangingPunct="1"/>
            <a:r>
              <a:rPr lang="en-US" altLang="en-US" sz="2800" dirty="0"/>
              <a:t>Steps toward 2B…why</a:t>
            </a:r>
          </a:p>
          <a:p>
            <a:pPr eaLnBrk="1" hangingPunct="1"/>
            <a:r>
              <a:rPr lang="en-US" altLang="en-US" sz="2800" dirty="0"/>
              <a:t>Eyes on the ball</a:t>
            </a:r>
          </a:p>
          <a:p>
            <a:pPr eaLnBrk="1" hangingPunct="1"/>
            <a:r>
              <a:rPr lang="en-US" altLang="en-US" sz="2800" dirty="0"/>
              <a:t>Then…</a:t>
            </a:r>
          </a:p>
        </p:txBody>
      </p:sp>
      <p:pic>
        <p:nvPicPr>
          <p:cNvPr id="10244" name="Picture 6">
            <a:extLst>
              <a:ext uri="{FF2B5EF4-FFF2-40B4-BE49-F238E27FC236}">
                <a16:creationId xmlns:a16="http://schemas.microsoft.com/office/drawing/2014/main" id="{6D61E5CF-AA05-41C3-B93E-FD582E11D5B9}"/>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9308" t="5220" r="11699" b="6628"/>
          <a:stretch>
            <a:fillRect/>
          </a:stretch>
        </p:blipFill>
        <p:spPr>
          <a:xfrm>
            <a:off x="457200" y="1316507"/>
            <a:ext cx="3543626" cy="2472385"/>
          </a:xfrm>
        </p:spPr>
      </p:pic>
      <p:pic>
        <p:nvPicPr>
          <p:cNvPr id="6" name="Picture 6">
            <a:extLst>
              <a:ext uri="{FF2B5EF4-FFF2-40B4-BE49-F238E27FC236}">
                <a16:creationId xmlns:a16="http://schemas.microsoft.com/office/drawing/2014/main" id="{3263D700-41AE-4228-8FF8-AB67250ABD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811" t="4819" r="11951" b="7031"/>
          <a:stretch>
            <a:fillRect/>
          </a:stretch>
        </p:blipFill>
        <p:spPr bwMode="auto">
          <a:xfrm>
            <a:off x="457200" y="4114800"/>
            <a:ext cx="3543626" cy="249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a:extLst>
              <a:ext uri="{FF2B5EF4-FFF2-40B4-BE49-F238E27FC236}">
                <a16:creationId xmlns:a16="http://schemas.microsoft.com/office/drawing/2014/main" id="{71727736-B652-44A4-8522-B46778133063}"/>
              </a:ext>
            </a:extLst>
          </p:cNvPr>
          <p:cNvSpPr txBox="1">
            <a:spLocks noChangeArrowheads="1"/>
          </p:cNvSpPr>
          <p:nvPr/>
        </p:nvSpPr>
        <p:spPr bwMode="auto">
          <a:xfrm>
            <a:off x="4648200" y="3788892"/>
            <a:ext cx="4038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eaLnBrk="1" hangingPunct="1"/>
            <a:r>
              <a:rPr lang="en-US" altLang="en-US" sz="2800" kern="0" dirty="0"/>
              <a:t>…Push off with your right foot</a:t>
            </a:r>
          </a:p>
          <a:p>
            <a:pPr eaLnBrk="1" hangingPunct="1"/>
            <a:r>
              <a:rPr lang="en-US" altLang="en-US" sz="2800" kern="0" dirty="0"/>
              <a:t>Make out call at 2B while moving toward 1B</a:t>
            </a:r>
          </a:p>
          <a:p>
            <a:pPr eaLnBrk="1" hangingPunct="1"/>
            <a:r>
              <a:rPr lang="en-US" altLang="en-US" sz="2800" kern="0" dirty="0"/>
              <a:t>Then…</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par>
                                <p:cTn id="8" presetID="10" presetClass="entr" presetSubtype="0" fill="hold" nodeType="withEffect">
                                  <p:stCondLst>
                                    <p:cond delay="0"/>
                                  </p:stCondLst>
                                  <p:childTnLst>
                                    <p:set>
                                      <p:cBhvr>
                                        <p:cTn id="9" dur="1" fill="hold">
                                          <p:stCondLst>
                                            <p:cond delay="0"/>
                                          </p:stCondLst>
                                        </p:cTn>
                                        <p:tgtEl>
                                          <p:spTgt spid="10244"/>
                                        </p:tgtEl>
                                        <p:attrNameLst>
                                          <p:attrName>style.visibility</p:attrName>
                                        </p:attrNameLst>
                                      </p:cBhvr>
                                      <p:to>
                                        <p:strVal val="visible"/>
                                      </p:to>
                                    </p:set>
                                    <p:animEffect transition="in" filter="fade">
                                      <p:cBhvr>
                                        <p:cTn id="10" dur="500"/>
                                        <p:tgtEl>
                                          <p:spTgt spid="102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243">
                                            <p:txEl>
                                              <p:pRg st="0" end="0"/>
                                            </p:txEl>
                                          </p:spTgt>
                                        </p:tgtEl>
                                        <p:attrNameLst>
                                          <p:attrName>style.visibility</p:attrName>
                                        </p:attrNameLst>
                                      </p:cBhvr>
                                      <p:to>
                                        <p:strVal val="visible"/>
                                      </p:to>
                                    </p:set>
                                    <p:animEffect transition="in" filter="fade">
                                      <p:cBhvr>
                                        <p:cTn id="13" dur="500"/>
                                        <p:tgtEl>
                                          <p:spTgt spid="1024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243">
                                            <p:txEl>
                                              <p:pRg st="1" end="1"/>
                                            </p:txEl>
                                          </p:spTgt>
                                        </p:tgtEl>
                                        <p:attrNameLst>
                                          <p:attrName>style.visibility</p:attrName>
                                        </p:attrNameLst>
                                      </p:cBhvr>
                                      <p:to>
                                        <p:strVal val="visible"/>
                                      </p:to>
                                    </p:set>
                                    <p:animEffect transition="in" filter="fade">
                                      <p:cBhvr>
                                        <p:cTn id="18" dur="500"/>
                                        <p:tgtEl>
                                          <p:spTgt spid="1024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243">
                                            <p:txEl>
                                              <p:pRg st="2" end="2"/>
                                            </p:txEl>
                                          </p:spTgt>
                                        </p:tgtEl>
                                        <p:attrNameLst>
                                          <p:attrName>style.visibility</p:attrName>
                                        </p:attrNameLst>
                                      </p:cBhvr>
                                      <p:to>
                                        <p:strVal val="visible"/>
                                      </p:to>
                                    </p:set>
                                    <p:animEffect transition="in" filter="fade">
                                      <p:cBhvr>
                                        <p:cTn id="23" dur="500"/>
                                        <p:tgtEl>
                                          <p:spTgt spid="1024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243">
                                            <p:txEl>
                                              <p:pRg st="3" end="3"/>
                                            </p:txEl>
                                          </p:spTgt>
                                        </p:tgtEl>
                                        <p:attrNameLst>
                                          <p:attrName>style.visibility</p:attrName>
                                        </p:attrNameLst>
                                      </p:cBhvr>
                                      <p:to>
                                        <p:strVal val="visible"/>
                                      </p:to>
                                    </p:set>
                                    <p:animEffect transition="in" filter="fade">
                                      <p:cBhvr>
                                        <p:cTn id="28" dur="500"/>
                                        <p:tgtEl>
                                          <p:spTgt spid="1024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xEl>
                                              <p:pRg st="0" end="0"/>
                                            </p:txEl>
                                          </p:spTgt>
                                        </p:tgtEl>
                                        <p:attrNameLst>
                                          <p:attrName>style.visibility</p:attrName>
                                        </p:attrNameLst>
                                      </p:cBhvr>
                                      <p:to>
                                        <p:strVal val="visible"/>
                                      </p:to>
                                    </p:set>
                                    <p:animEffect transition="in" filter="fade">
                                      <p:cBhvr>
                                        <p:cTn id="36" dur="500"/>
                                        <p:tgtEl>
                                          <p:spTgt spid="7">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xEl>
                                              <p:pRg st="1" end="1"/>
                                            </p:txEl>
                                          </p:spTgt>
                                        </p:tgtEl>
                                        <p:attrNameLst>
                                          <p:attrName>style.visibility</p:attrName>
                                        </p:attrNameLst>
                                      </p:cBhvr>
                                      <p:to>
                                        <p:strVal val="visible"/>
                                      </p:to>
                                    </p:set>
                                    <p:animEffect transition="in" filter="fade">
                                      <p:cBhvr>
                                        <p:cTn id="41" dur="500"/>
                                        <p:tgtEl>
                                          <p:spTgt spid="7">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7">
                                            <p:txEl>
                                              <p:pRg st="2" end="2"/>
                                            </p:txEl>
                                          </p:spTgt>
                                        </p:tgtEl>
                                        <p:attrNameLst>
                                          <p:attrName>style.visibility</p:attrName>
                                        </p:attrNameLst>
                                      </p:cBhvr>
                                      <p:to>
                                        <p:strVal val="visible"/>
                                      </p:to>
                                    </p:set>
                                    <p:animEffect transition="in" filter="fade">
                                      <p:cBhvr>
                                        <p:cTn id="46"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10243" grpId="0" uiExpand="1" build="p"/>
      <p:bldP spid="7"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EDA041A-D3E5-464B-A7E3-D2EC9D7E8858}"/>
              </a:ext>
            </a:extLst>
          </p:cNvPr>
          <p:cNvSpPr>
            <a:spLocks noGrp="1" noChangeArrowheads="1"/>
          </p:cNvSpPr>
          <p:nvPr>
            <p:ph type="title"/>
          </p:nvPr>
        </p:nvSpPr>
        <p:spPr>
          <a:xfrm>
            <a:off x="457200" y="457200"/>
            <a:ext cx="8229600" cy="914400"/>
          </a:xfrm>
        </p:spPr>
        <p:txBody>
          <a:bodyPr/>
          <a:lstStyle/>
          <a:p>
            <a:pPr algn="ctr" eaLnBrk="1" hangingPunct="1"/>
            <a:r>
              <a:rPr lang="en-US" altLang="en-US" sz="4000" dirty="0"/>
              <a:t>TAGS…FORCES…PLAYS AT 1B</a:t>
            </a:r>
          </a:p>
        </p:txBody>
      </p:sp>
      <p:sp>
        <p:nvSpPr>
          <p:cNvPr id="12291" name="Rectangle 5">
            <a:extLst>
              <a:ext uri="{FF2B5EF4-FFF2-40B4-BE49-F238E27FC236}">
                <a16:creationId xmlns:a16="http://schemas.microsoft.com/office/drawing/2014/main" id="{8AB99534-C268-491E-9021-046C18B98467}"/>
              </a:ext>
            </a:extLst>
          </p:cNvPr>
          <p:cNvSpPr>
            <a:spLocks noGrp="1" noChangeArrowheads="1"/>
          </p:cNvSpPr>
          <p:nvPr>
            <p:ph type="body" sz="half" idx="2"/>
          </p:nvPr>
        </p:nvSpPr>
        <p:spPr>
          <a:xfrm>
            <a:off x="4495800" y="1524000"/>
            <a:ext cx="4038600" cy="4267200"/>
          </a:xfrm>
        </p:spPr>
        <p:txBody>
          <a:bodyPr/>
          <a:lstStyle/>
          <a:p>
            <a:pPr eaLnBrk="1" hangingPunct="1"/>
            <a:r>
              <a:rPr lang="en-US" altLang="en-US" sz="2800" kern="0" dirty="0"/>
              <a:t>Continue moving parallel toward1B, letting the “</a:t>
            </a:r>
            <a:r>
              <a:rPr lang="en-US" altLang="en-US" sz="2800" b="1" kern="0" dirty="0"/>
              <a:t>ball</a:t>
            </a:r>
            <a:r>
              <a:rPr lang="en-US" altLang="en-US" sz="2800" kern="0" dirty="0"/>
              <a:t>” turn your head</a:t>
            </a:r>
          </a:p>
          <a:p>
            <a:pPr eaLnBrk="1" hangingPunct="1"/>
            <a:r>
              <a:rPr lang="en-US" altLang="en-US" sz="2800" dirty="0"/>
              <a:t>Square up to the play and stop</a:t>
            </a:r>
          </a:p>
          <a:p>
            <a:pPr eaLnBrk="1" hangingPunct="1"/>
            <a:r>
              <a:rPr lang="en-US" altLang="en-US" sz="2800" dirty="0"/>
              <a:t>See the play</a:t>
            </a:r>
          </a:p>
          <a:p>
            <a:pPr eaLnBrk="1" hangingPunct="1"/>
            <a:r>
              <a:rPr lang="en-US" altLang="en-US" sz="2800" dirty="0"/>
              <a:t>Make the call</a:t>
            </a:r>
          </a:p>
          <a:p>
            <a:pPr eaLnBrk="1" hangingPunct="1"/>
            <a:r>
              <a:rPr lang="en-US" altLang="en-US" sz="2800" dirty="0"/>
              <a:t>Sell close plays</a:t>
            </a:r>
          </a:p>
        </p:txBody>
      </p:sp>
      <p:pic>
        <p:nvPicPr>
          <p:cNvPr id="12292" name="Picture 6">
            <a:extLst>
              <a:ext uri="{FF2B5EF4-FFF2-40B4-BE49-F238E27FC236}">
                <a16:creationId xmlns:a16="http://schemas.microsoft.com/office/drawing/2014/main" id="{6D6AB32D-ABC5-4051-B2FD-F3E4C93580F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9560" t="4819" r="11446" b="7031"/>
          <a:stretch>
            <a:fillRect/>
          </a:stretch>
        </p:blipFill>
        <p:spPr>
          <a:xfrm>
            <a:off x="457200" y="1828800"/>
            <a:ext cx="3462337" cy="2414864"/>
          </a:xfr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par>
                                <p:cTn id="8" presetID="10" presetClass="entr" presetSubtype="0" fill="hold" nodeType="withEffect">
                                  <p:stCondLst>
                                    <p:cond delay="0"/>
                                  </p:stCondLst>
                                  <p:childTnLst>
                                    <p:set>
                                      <p:cBhvr>
                                        <p:cTn id="9" dur="1" fill="hold">
                                          <p:stCondLst>
                                            <p:cond delay="0"/>
                                          </p:stCondLst>
                                        </p:cTn>
                                        <p:tgtEl>
                                          <p:spTgt spid="12292"/>
                                        </p:tgtEl>
                                        <p:attrNameLst>
                                          <p:attrName>style.visibility</p:attrName>
                                        </p:attrNameLst>
                                      </p:cBhvr>
                                      <p:to>
                                        <p:strVal val="visible"/>
                                      </p:to>
                                    </p:set>
                                    <p:animEffect transition="in" filter="fade">
                                      <p:cBhvr>
                                        <p:cTn id="10" dur="500"/>
                                        <p:tgtEl>
                                          <p:spTgt spid="1229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291">
                                            <p:txEl>
                                              <p:pRg st="0" end="0"/>
                                            </p:txEl>
                                          </p:spTgt>
                                        </p:tgtEl>
                                        <p:attrNameLst>
                                          <p:attrName>style.visibility</p:attrName>
                                        </p:attrNameLst>
                                      </p:cBhvr>
                                      <p:to>
                                        <p:strVal val="visible"/>
                                      </p:to>
                                    </p:set>
                                    <p:animEffect transition="in" filter="fade">
                                      <p:cBhvr>
                                        <p:cTn id="13" dur="500"/>
                                        <p:tgtEl>
                                          <p:spTgt spid="1229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291">
                                            <p:txEl>
                                              <p:pRg st="1" end="1"/>
                                            </p:txEl>
                                          </p:spTgt>
                                        </p:tgtEl>
                                        <p:attrNameLst>
                                          <p:attrName>style.visibility</p:attrName>
                                        </p:attrNameLst>
                                      </p:cBhvr>
                                      <p:to>
                                        <p:strVal val="visible"/>
                                      </p:to>
                                    </p:set>
                                    <p:animEffect transition="in" filter="fade">
                                      <p:cBhvr>
                                        <p:cTn id="18" dur="500"/>
                                        <p:tgtEl>
                                          <p:spTgt spid="12291">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291">
                                            <p:txEl>
                                              <p:pRg st="2" end="2"/>
                                            </p:txEl>
                                          </p:spTgt>
                                        </p:tgtEl>
                                        <p:attrNameLst>
                                          <p:attrName>style.visibility</p:attrName>
                                        </p:attrNameLst>
                                      </p:cBhvr>
                                      <p:to>
                                        <p:strVal val="visible"/>
                                      </p:to>
                                    </p:set>
                                    <p:animEffect transition="in" filter="fade">
                                      <p:cBhvr>
                                        <p:cTn id="23" dur="500"/>
                                        <p:tgtEl>
                                          <p:spTgt spid="12291">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291">
                                            <p:txEl>
                                              <p:pRg st="3" end="3"/>
                                            </p:txEl>
                                          </p:spTgt>
                                        </p:tgtEl>
                                        <p:attrNameLst>
                                          <p:attrName>style.visibility</p:attrName>
                                        </p:attrNameLst>
                                      </p:cBhvr>
                                      <p:to>
                                        <p:strVal val="visible"/>
                                      </p:to>
                                    </p:set>
                                    <p:animEffect transition="in" filter="fade">
                                      <p:cBhvr>
                                        <p:cTn id="28" dur="500"/>
                                        <p:tgtEl>
                                          <p:spTgt spid="12291">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291">
                                            <p:txEl>
                                              <p:pRg st="4" end="4"/>
                                            </p:txEl>
                                          </p:spTgt>
                                        </p:tgtEl>
                                        <p:attrNameLst>
                                          <p:attrName>style.visibility</p:attrName>
                                        </p:attrNameLst>
                                      </p:cBhvr>
                                      <p:to>
                                        <p:strVal val="visible"/>
                                      </p:to>
                                    </p:set>
                                    <p:animEffect transition="in" filter="fade">
                                      <p:cBhvr>
                                        <p:cTn id="33" dur="500"/>
                                        <p:tgtEl>
                                          <p:spTgt spid="122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1"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10800BA7-555B-49A5-BF89-45AC3A658BE2}"/>
              </a:ext>
            </a:extLst>
          </p:cNvPr>
          <p:cNvSpPr>
            <a:spLocks noGrp="1" noChangeArrowheads="1"/>
          </p:cNvSpPr>
          <p:nvPr>
            <p:ph type="title"/>
          </p:nvPr>
        </p:nvSpPr>
        <p:spPr>
          <a:xfrm>
            <a:off x="457200" y="457200"/>
            <a:ext cx="8229600" cy="914400"/>
          </a:xfrm>
        </p:spPr>
        <p:txBody>
          <a:bodyPr/>
          <a:lstStyle/>
          <a:p>
            <a:pPr algn="ctr" eaLnBrk="1" hangingPunct="1"/>
            <a:r>
              <a:rPr lang="en-US" altLang="en-US" sz="4000" dirty="0"/>
              <a:t>TAGS…FORCES…PLAYS AT 1B</a:t>
            </a:r>
          </a:p>
        </p:txBody>
      </p:sp>
      <p:sp>
        <p:nvSpPr>
          <p:cNvPr id="13315" name="Rectangle 5">
            <a:extLst>
              <a:ext uri="{FF2B5EF4-FFF2-40B4-BE49-F238E27FC236}">
                <a16:creationId xmlns:a16="http://schemas.microsoft.com/office/drawing/2014/main" id="{29AF26FE-D556-4CBC-8F7E-98A113267914}"/>
              </a:ext>
            </a:extLst>
          </p:cNvPr>
          <p:cNvSpPr>
            <a:spLocks noGrp="1" noChangeArrowheads="1"/>
          </p:cNvSpPr>
          <p:nvPr>
            <p:ph type="body" sz="half" idx="2"/>
          </p:nvPr>
        </p:nvSpPr>
        <p:spPr>
          <a:xfrm>
            <a:off x="4648200" y="1371600"/>
            <a:ext cx="4038600" cy="4648200"/>
          </a:xfrm>
        </p:spPr>
        <p:txBody>
          <a:bodyPr/>
          <a:lstStyle/>
          <a:p>
            <a:pPr eaLnBrk="1" hangingPunct="1"/>
            <a:r>
              <a:rPr lang="en-US" altLang="en-US" sz="3000" dirty="0"/>
              <a:t>Tag Plays</a:t>
            </a:r>
          </a:p>
          <a:p>
            <a:pPr eaLnBrk="1" hangingPunct="1"/>
            <a:r>
              <a:rPr lang="en-US" altLang="en-US" sz="3000" dirty="0"/>
              <a:t>Repeat after me….</a:t>
            </a:r>
          </a:p>
          <a:p>
            <a:pPr eaLnBrk="1" hangingPunct="1"/>
            <a:r>
              <a:rPr lang="en-US" altLang="en-US" sz="3000" dirty="0"/>
              <a:t>90 degrees to the path of the runner</a:t>
            </a:r>
          </a:p>
          <a:p>
            <a:pPr eaLnBrk="1" hangingPunct="1"/>
            <a:r>
              <a:rPr lang="en-US" altLang="en-US" sz="3000" dirty="0"/>
              <a:t>Just short of the base they are trying to reach</a:t>
            </a:r>
          </a:p>
          <a:p>
            <a:pPr eaLnBrk="1" hangingPunct="1"/>
            <a:r>
              <a:rPr lang="en-US" altLang="en-US" sz="3000" dirty="0"/>
              <a:t>Stop, see the play, make the call</a:t>
            </a:r>
          </a:p>
        </p:txBody>
      </p:sp>
      <p:pic>
        <p:nvPicPr>
          <p:cNvPr id="13316" name="Picture 6">
            <a:extLst>
              <a:ext uri="{FF2B5EF4-FFF2-40B4-BE49-F238E27FC236}">
                <a16:creationId xmlns:a16="http://schemas.microsoft.com/office/drawing/2014/main" id="{ECE663AD-B119-4EB5-ABD8-399BA2FEFF3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8804" t="-12" r="11446" b="-214"/>
          <a:stretch>
            <a:fillRect/>
          </a:stretch>
        </p:blipFill>
        <p:spPr>
          <a:xfrm>
            <a:off x="533400" y="1600200"/>
            <a:ext cx="3544887" cy="2785173"/>
          </a:xfr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500"/>
                                        <p:tgtEl>
                                          <p:spTgt spid="13314"/>
                                        </p:tgtEl>
                                      </p:cBhvr>
                                    </p:animEffect>
                                  </p:childTnLst>
                                </p:cTn>
                              </p:par>
                              <p:par>
                                <p:cTn id="8" presetID="10" presetClass="entr" presetSubtype="0" fill="hold" nodeType="withEffect">
                                  <p:stCondLst>
                                    <p:cond delay="0"/>
                                  </p:stCondLst>
                                  <p:childTnLst>
                                    <p:set>
                                      <p:cBhvr>
                                        <p:cTn id="9" dur="1" fill="hold">
                                          <p:stCondLst>
                                            <p:cond delay="0"/>
                                          </p:stCondLst>
                                        </p:cTn>
                                        <p:tgtEl>
                                          <p:spTgt spid="13316"/>
                                        </p:tgtEl>
                                        <p:attrNameLst>
                                          <p:attrName>style.visibility</p:attrName>
                                        </p:attrNameLst>
                                      </p:cBhvr>
                                      <p:to>
                                        <p:strVal val="visible"/>
                                      </p:to>
                                    </p:set>
                                    <p:animEffect transition="in" filter="fade">
                                      <p:cBhvr>
                                        <p:cTn id="10" dur="500"/>
                                        <p:tgtEl>
                                          <p:spTgt spid="133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315">
                                            <p:txEl>
                                              <p:pRg st="0" end="0"/>
                                            </p:txEl>
                                          </p:spTgt>
                                        </p:tgtEl>
                                        <p:attrNameLst>
                                          <p:attrName>style.visibility</p:attrName>
                                        </p:attrNameLst>
                                      </p:cBhvr>
                                      <p:to>
                                        <p:strVal val="visible"/>
                                      </p:to>
                                    </p:set>
                                    <p:animEffect transition="in" filter="fade">
                                      <p:cBhvr>
                                        <p:cTn id="13" dur="500"/>
                                        <p:tgtEl>
                                          <p:spTgt spid="13315">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315">
                                            <p:txEl>
                                              <p:pRg st="1" end="1"/>
                                            </p:txEl>
                                          </p:spTgt>
                                        </p:tgtEl>
                                        <p:attrNameLst>
                                          <p:attrName>style.visibility</p:attrName>
                                        </p:attrNameLst>
                                      </p:cBhvr>
                                      <p:to>
                                        <p:strVal val="visible"/>
                                      </p:to>
                                    </p:set>
                                    <p:animEffect transition="in" filter="fade">
                                      <p:cBhvr>
                                        <p:cTn id="18" dur="500"/>
                                        <p:tgtEl>
                                          <p:spTgt spid="13315">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315">
                                            <p:txEl>
                                              <p:pRg st="2" end="2"/>
                                            </p:txEl>
                                          </p:spTgt>
                                        </p:tgtEl>
                                        <p:attrNameLst>
                                          <p:attrName>style.visibility</p:attrName>
                                        </p:attrNameLst>
                                      </p:cBhvr>
                                      <p:to>
                                        <p:strVal val="visible"/>
                                      </p:to>
                                    </p:set>
                                    <p:animEffect transition="in" filter="fade">
                                      <p:cBhvr>
                                        <p:cTn id="23" dur="500"/>
                                        <p:tgtEl>
                                          <p:spTgt spid="13315">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315">
                                            <p:txEl>
                                              <p:pRg st="3" end="3"/>
                                            </p:txEl>
                                          </p:spTgt>
                                        </p:tgtEl>
                                        <p:attrNameLst>
                                          <p:attrName>style.visibility</p:attrName>
                                        </p:attrNameLst>
                                      </p:cBhvr>
                                      <p:to>
                                        <p:strVal val="visible"/>
                                      </p:to>
                                    </p:set>
                                    <p:animEffect transition="in" filter="fade">
                                      <p:cBhvr>
                                        <p:cTn id="28" dur="500"/>
                                        <p:tgtEl>
                                          <p:spTgt spid="13315">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315">
                                            <p:txEl>
                                              <p:pRg st="4" end="4"/>
                                            </p:txEl>
                                          </p:spTgt>
                                        </p:tgtEl>
                                        <p:attrNameLst>
                                          <p:attrName>style.visibility</p:attrName>
                                        </p:attrNameLst>
                                      </p:cBhvr>
                                      <p:to>
                                        <p:strVal val="visible"/>
                                      </p:to>
                                    </p:set>
                                    <p:animEffect transition="in" filter="fade">
                                      <p:cBhvr>
                                        <p:cTn id="33" dur="500"/>
                                        <p:tgtEl>
                                          <p:spTgt spid="133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5"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7AE0981E-0C28-4E31-A22D-5E98A111579E}"/>
              </a:ext>
            </a:extLst>
          </p:cNvPr>
          <p:cNvSpPr>
            <a:spLocks noGrp="1" noChangeArrowheads="1"/>
          </p:cNvSpPr>
          <p:nvPr>
            <p:ph type="title"/>
          </p:nvPr>
        </p:nvSpPr>
        <p:spPr>
          <a:xfrm>
            <a:off x="457200" y="457200"/>
            <a:ext cx="8229600" cy="990600"/>
          </a:xfrm>
        </p:spPr>
        <p:txBody>
          <a:bodyPr/>
          <a:lstStyle/>
          <a:p>
            <a:pPr eaLnBrk="1" hangingPunct="1"/>
            <a:r>
              <a:rPr lang="en-US" altLang="en-US" sz="4000" dirty="0"/>
              <a:t>INSIDE/OUTSIDE MOVEMENT</a:t>
            </a:r>
          </a:p>
        </p:txBody>
      </p:sp>
      <p:sp>
        <p:nvSpPr>
          <p:cNvPr id="14339" name="Rectangle 3">
            <a:extLst>
              <a:ext uri="{FF2B5EF4-FFF2-40B4-BE49-F238E27FC236}">
                <a16:creationId xmlns:a16="http://schemas.microsoft.com/office/drawing/2014/main" id="{35D333A3-C4CE-4C3F-A8EA-08A5051DC92B}"/>
              </a:ext>
            </a:extLst>
          </p:cNvPr>
          <p:cNvSpPr>
            <a:spLocks noGrp="1" noChangeArrowheads="1"/>
          </p:cNvSpPr>
          <p:nvPr>
            <p:ph type="body" sz="half" idx="2"/>
          </p:nvPr>
        </p:nvSpPr>
        <p:spPr>
          <a:xfrm>
            <a:off x="4800600" y="1676400"/>
            <a:ext cx="4038600" cy="1905000"/>
          </a:xfrm>
        </p:spPr>
        <p:txBody>
          <a:bodyPr/>
          <a:lstStyle/>
          <a:p>
            <a:pPr eaLnBrk="1" hangingPunct="1"/>
            <a:r>
              <a:rPr lang="en-US" altLang="en-US" sz="2800" dirty="0"/>
              <a:t>Ball hit inside the infield</a:t>
            </a:r>
          </a:p>
          <a:p>
            <a:pPr eaLnBrk="1" hangingPunct="1"/>
            <a:r>
              <a:rPr lang="en-US" altLang="en-US" sz="2800" dirty="0"/>
              <a:t>Stay outside the diamond</a:t>
            </a:r>
          </a:p>
          <a:p>
            <a:pPr eaLnBrk="1" hangingPunct="1"/>
            <a:endParaRPr lang="en-US" altLang="en-US" sz="2800" dirty="0"/>
          </a:p>
        </p:txBody>
      </p:sp>
      <p:pic>
        <p:nvPicPr>
          <p:cNvPr id="14340" name="Picture 4">
            <a:extLst>
              <a:ext uri="{FF2B5EF4-FFF2-40B4-BE49-F238E27FC236}">
                <a16:creationId xmlns:a16="http://schemas.microsoft.com/office/drawing/2014/main" id="{9A4AF13B-95E8-4C65-9F0E-5CDE259974D0}"/>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9308" t="4416" r="11195" b="6628"/>
          <a:stretch>
            <a:fillRect/>
          </a:stretch>
        </p:blipFill>
        <p:spPr>
          <a:xfrm>
            <a:off x="228600" y="1625825"/>
            <a:ext cx="4467225" cy="3124200"/>
          </a:xfr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500"/>
                                        <p:tgtEl>
                                          <p:spTgt spid="14338"/>
                                        </p:tgtEl>
                                      </p:cBhvr>
                                    </p:animEffect>
                                  </p:childTnLst>
                                </p:cTn>
                              </p:par>
                              <p:par>
                                <p:cTn id="8" presetID="10" presetClass="entr" presetSubtype="0" fill="hold" nodeType="withEffect">
                                  <p:stCondLst>
                                    <p:cond delay="0"/>
                                  </p:stCondLst>
                                  <p:childTnLst>
                                    <p:set>
                                      <p:cBhvr>
                                        <p:cTn id="9" dur="1" fill="hold">
                                          <p:stCondLst>
                                            <p:cond delay="0"/>
                                          </p:stCondLst>
                                        </p:cTn>
                                        <p:tgtEl>
                                          <p:spTgt spid="14340"/>
                                        </p:tgtEl>
                                        <p:attrNameLst>
                                          <p:attrName>style.visibility</p:attrName>
                                        </p:attrNameLst>
                                      </p:cBhvr>
                                      <p:to>
                                        <p:strVal val="visible"/>
                                      </p:to>
                                    </p:set>
                                    <p:animEffect transition="in" filter="fade">
                                      <p:cBhvr>
                                        <p:cTn id="10" dur="500"/>
                                        <p:tgtEl>
                                          <p:spTgt spid="1434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339">
                                            <p:txEl>
                                              <p:pRg st="0" end="0"/>
                                            </p:txEl>
                                          </p:spTgt>
                                        </p:tgtEl>
                                        <p:attrNameLst>
                                          <p:attrName>style.visibility</p:attrName>
                                        </p:attrNameLst>
                                      </p:cBhvr>
                                      <p:to>
                                        <p:strVal val="visible"/>
                                      </p:to>
                                    </p:set>
                                    <p:animEffect transition="in" filter="fade">
                                      <p:cBhvr>
                                        <p:cTn id="13" dur="500"/>
                                        <p:tgtEl>
                                          <p:spTgt spid="14339">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339">
                                            <p:txEl>
                                              <p:pRg st="1" end="1"/>
                                            </p:txEl>
                                          </p:spTgt>
                                        </p:tgtEl>
                                        <p:attrNameLst>
                                          <p:attrName>style.visibility</p:attrName>
                                        </p:attrNameLst>
                                      </p:cBhvr>
                                      <p:to>
                                        <p:strVal val="visible"/>
                                      </p:to>
                                    </p:set>
                                    <p:animEffect transition="in" filter="fade">
                                      <p:cBhvr>
                                        <p:cTn id="18" dur="500"/>
                                        <p:tgtEl>
                                          <p:spTgt spid="143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14339"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4278313" y="5264150"/>
            <a:ext cx="457200" cy="755650"/>
          </a:xfrm>
          <a:prstGeom prst="rect">
            <a:avLst/>
          </a:prstGeom>
          <a:solidFill>
            <a:srgbClr val="996633"/>
          </a:solidFill>
          <a:ln>
            <a:noFill/>
          </a:ln>
          <a:extLst>
            <a:ext uri="{91240B29-F687-4F45-9708-019B960494DF}">
              <a14:hiddenLine xmlns:a14="http://schemas.microsoft.com/office/drawing/2010/main" w="57150">
                <a:solidFill>
                  <a:srgbClr val="000000"/>
                </a:solidFill>
                <a:miter lim="800000"/>
                <a:headEnd/>
                <a:tailEnd/>
              </a14:hiddenLine>
            </a:ext>
          </a:extLst>
        </p:spPr>
        <p:txBody>
          <a:bodyPr wrap="none" anchor="ctr"/>
          <a:lstStyle/>
          <a:p>
            <a:pPr fontAlgn="base">
              <a:spcBef>
                <a:spcPct val="0"/>
              </a:spcBef>
              <a:spcAft>
                <a:spcPct val="0"/>
              </a:spcAft>
            </a:pPr>
            <a:endParaRPr lang="en-US">
              <a:solidFill>
                <a:prstClr val="black"/>
              </a:solidFill>
              <a:cs typeface="Arial" pitchFamily="34" charset="0"/>
            </a:endParaRPr>
          </a:p>
        </p:txBody>
      </p:sp>
      <p:sp>
        <p:nvSpPr>
          <p:cNvPr id="4099" name="AutoShape 3"/>
          <p:cNvSpPr>
            <a:spLocks noChangeArrowheads="1"/>
          </p:cNvSpPr>
          <p:nvPr/>
        </p:nvSpPr>
        <p:spPr bwMode="auto">
          <a:xfrm rot="-2579376">
            <a:off x="2960687" y="1882314"/>
            <a:ext cx="3070225" cy="3181350"/>
          </a:xfrm>
          <a:prstGeom prst="roundRect">
            <a:avLst>
              <a:gd name="adj" fmla="val 16667"/>
            </a:avLst>
          </a:prstGeom>
          <a:solidFill>
            <a:srgbClr val="996633"/>
          </a:solidFill>
          <a:ln w="9525">
            <a:solidFill>
              <a:srgbClr val="996633"/>
            </a:solidFill>
            <a:round/>
            <a:headEnd/>
            <a:tailEnd/>
          </a:ln>
        </p:spPr>
        <p:txBody>
          <a:bodyPr wrap="none" anchor="ctr"/>
          <a:lstStyle/>
          <a:p>
            <a:pPr algn="ctr" fontAlgn="base">
              <a:spcBef>
                <a:spcPct val="0"/>
              </a:spcBef>
              <a:spcAft>
                <a:spcPct val="0"/>
              </a:spcAft>
            </a:pPr>
            <a:endParaRPr lang="en-US">
              <a:solidFill>
                <a:prstClr val="black"/>
              </a:solidFill>
              <a:cs typeface="Arial" pitchFamily="34" charset="0"/>
            </a:endParaRPr>
          </a:p>
        </p:txBody>
      </p:sp>
      <p:sp>
        <p:nvSpPr>
          <p:cNvPr id="4100" name="Line 5"/>
          <p:cNvSpPr>
            <a:spLocks noChangeShapeType="1"/>
          </p:cNvSpPr>
          <p:nvPr/>
        </p:nvSpPr>
        <p:spPr bwMode="auto">
          <a:xfrm rot="-2579376">
            <a:off x="4384675" y="3768725"/>
            <a:ext cx="195263" cy="188913"/>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101" name="Line 7"/>
          <p:cNvSpPr>
            <a:spLocks noChangeShapeType="1"/>
          </p:cNvSpPr>
          <p:nvPr/>
        </p:nvSpPr>
        <p:spPr bwMode="auto">
          <a:xfrm rot="19020624" flipV="1">
            <a:off x="5675313" y="4679950"/>
            <a:ext cx="0" cy="32861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102" name="Rectangle 8"/>
          <p:cNvSpPr>
            <a:spLocks noChangeArrowheads="1"/>
          </p:cNvSpPr>
          <p:nvPr/>
        </p:nvSpPr>
        <p:spPr bwMode="auto">
          <a:xfrm rot="-2579376">
            <a:off x="2197100" y="4211638"/>
            <a:ext cx="363538" cy="917575"/>
          </a:xfrm>
          <a:prstGeom prst="rect">
            <a:avLst/>
          </a:prstGeom>
          <a:solidFill>
            <a:srgbClr val="996633"/>
          </a:solidFill>
          <a:ln w="57150">
            <a:solidFill>
              <a:schemeClr val="bg1"/>
            </a:solidFill>
            <a:miter lim="800000"/>
            <a:headEnd/>
            <a:tailEnd/>
          </a:ln>
        </p:spPr>
        <p:txBody>
          <a:bodyPr wrap="none" anchor="ctr"/>
          <a:lstStyle/>
          <a:p>
            <a:pPr fontAlgn="base">
              <a:spcBef>
                <a:spcPct val="0"/>
              </a:spcBef>
              <a:spcAft>
                <a:spcPct val="0"/>
              </a:spcAft>
            </a:pPr>
            <a:endParaRPr lang="en-US">
              <a:solidFill>
                <a:prstClr val="black"/>
              </a:solidFill>
              <a:cs typeface="Arial" pitchFamily="34" charset="0"/>
            </a:endParaRPr>
          </a:p>
        </p:txBody>
      </p:sp>
      <p:sp>
        <p:nvSpPr>
          <p:cNvPr id="4103" name="Rectangle 9"/>
          <p:cNvSpPr>
            <a:spLocks noChangeArrowheads="1"/>
          </p:cNvSpPr>
          <p:nvPr/>
        </p:nvSpPr>
        <p:spPr bwMode="auto">
          <a:xfrm rot="2820624">
            <a:off x="6408738" y="4514850"/>
            <a:ext cx="382587" cy="969963"/>
          </a:xfrm>
          <a:prstGeom prst="rect">
            <a:avLst/>
          </a:prstGeom>
          <a:solidFill>
            <a:srgbClr val="996633"/>
          </a:solidFill>
          <a:ln w="57150">
            <a:solidFill>
              <a:schemeClr val="bg1"/>
            </a:solidFill>
            <a:miter lim="800000"/>
            <a:headEnd/>
            <a:tailEnd/>
          </a:ln>
        </p:spPr>
        <p:txBody>
          <a:bodyPr rot="10800000" vert="eaVert" wrap="none" anchor="ctr"/>
          <a:lstStyle/>
          <a:p>
            <a:pPr fontAlgn="base">
              <a:spcBef>
                <a:spcPct val="0"/>
              </a:spcBef>
              <a:spcAft>
                <a:spcPct val="0"/>
              </a:spcAft>
            </a:pPr>
            <a:endParaRPr lang="en-US">
              <a:solidFill>
                <a:prstClr val="black"/>
              </a:solidFill>
              <a:cs typeface="Arial" pitchFamily="34" charset="0"/>
            </a:endParaRPr>
          </a:p>
        </p:txBody>
      </p:sp>
      <p:sp>
        <p:nvSpPr>
          <p:cNvPr id="4104" name="AutoShape 10"/>
          <p:cNvSpPr>
            <a:spLocks noChangeArrowheads="1"/>
          </p:cNvSpPr>
          <p:nvPr/>
        </p:nvSpPr>
        <p:spPr bwMode="auto">
          <a:xfrm rot="-2579376">
            <a:off x="4364038" y="2200275"/>
            <a:ext cx="227012" cy="190500"/>
          </a:xfrm>
          <a:prstGeom prst="bevel">
            <a:avLst>
              <a:gd name="adj" fmla="val 12500"/>
            </a:avLst>
          </a:prstGeom>
          <a:solidFill>
            <a:schemeClr val="bg1"/>
          </a:solidFill>
          <a:ln w="9525">
            <a:solidFill>
              <a:srgbClr val="000000"/>
            </a:solidFill>
            <a:miter lim="800000"/>
            <a:headEnd/>
            <a:tailEnd/>
          </a:ln>
        </p:spPr>
        <p:txBody>
          <a:bodyPr wrap="none" anchor="ctr"/>
          <a:lstStyle/>
          <a:p>
            <a:pPr fontAlgn="base">
              <a:spcBef>
                <a:spcPct val="0"/>
              </a:spcBef>
              <a:spcAft>
                <a:spcPct val="0"/>
              </a:spcAft>
            </a:pPr>
            <a:endParaRPr lang="en-US">
              <a:solidFill>
                <a:prstClr val="black"/>
              </a:solidFill>
              <a:cs typeface="Arial" pitchFamily="34" charset="0"/>
            </a:endParaRPr>
          </a:p>
        </p:txBody>
      </p:sp>
      <p:sp>
        <p:nvSpPr>
          <p:cNvPr id="4105" name="Line 20"/>
          <p:cNvSpPr>
            <a:spLocks noChangeShapeType="1"/>
          </p:cNvSpPr>
          <p:nvPr/>
        </p:nvSpPr>
        <p:spPr bwMode="auto">
          <a:xfrm rot="-2579376" flipH="1" flipV="1">
            <a:off x="2078038" y="549275"/>
            <a:ext cx="46037" cy="5443538"/>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106" name="Line 21"/>
          <p:cNvSpPr>
            <a:spLocks noChangeShapeType="1"/>
          </p:cNvSpPr>
          <p:nvPr/>
        </p:nvSpPr>
        <p:spPr bwMode="auto">
          <a:xfrm rot="-2579376">
            <a:off x="4408488" y="3333750"/>
            <a:ext cx="5332412" cy="55563"/>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107" name="AutoShape 23"/>
          <p:cNvSpPr>
            <a:spLocks noChangeArrowheads="1"/>
          </p:cNvSpPr>
          <p:nvPr/>
        </p:nvSpPr>
        <p:spPr bwMode="auto">
          <a:xfrm rot="-2579376">
            <a:off x="6015038" y="3979863"/>
            <a:ext cx="227012" cy="192087"/>
          </a:xfrm>
          <a:prstGeom prst="bevel">
            <a:avLst>
              <a:gd name="adj" fmla="val 12500"/>
            </a:avLst>
          </a:prstGeom>
          <a:solidFill>
            <a:schemeClr val="bg1"/>
          </a:solidFill>
          <a:ln w="9525">
            <a:solidFill>
              <a:srgbClr val="000000"/>
            </a:solidFill>
            <a:miter lim="800000"/>
            <a:headEnd/>
            <a:tailEnd/>
          </a:ln>
        </p:spPr>
        <p:txBody>
          <a:bodyPr wrap="none" anchor="ctr"/>
          <a:lstStyle/>
          <a:p>
            <a:pPr fontAlgn="base">
              <a:spcBef>
                <a:spcPct val="0"/>
              </a:spcBef>
              <a:spcAft>
                <a:spcPct val="0"/>
              </a:spcAft>
            </a:pPr>
            <a:endParaRPr lang="en-US">
              <a:solidFill>
                <a:prstClr val="black"/>
              </a:solidFill>
              <a:cs typeface="Arial" pitchFamily="34" charset="0"/>
            </a:endParaRPr>
          </a:p>
        </p:txBody>
      </p:sp>
      <p:sp>
        <p:nvSpPr>
          <p:cNvPr id="4108" name="AutoShape 24"/>
          <p:cNvSpPr>
            <a:spLocks noChangeArrowheads="1"/>
          </p:cNvSpPr>
          <p:nvPr/>
        </p:nvSpPr>
        <p:spPr bwMode="auto">
          <a:xfrm rot="-2579376">
            <a:off x="2627313" y="3632200"/>
            <a:ext cx="225425" cy="192088"/>
          </a:xfrm>
          <a:prstGeom prst="bevel">
            <a:avLst>
              <a:gd name="adj" fmla="val 12500"/>
            </a:avLst>
          </a:prstGeom>
          <a:solidFill>
            <a:schemeClr val="bg1"/>
          </a:solidFill>
          <a:ln w="9525">
            <a:solidFill>
              <a:srgbClr val="000000"/>
            </a:solidFill>
            <a:miter lim="800000"/>
            <a:headEnd/>
            <a:tailEnd/>
          </a:ln>
        </p:spPr>
        <p:txBody>
          <a:bodyPr wrap="none" anchor="ctr"/>
          <a:lstStyle/>
          <a:p>
            <a:pPr fontAlgn="base">
              <a:spcBef>
                <a:spcPct val="0"/>
              </a:spcBef>
              <a:spcAft>
                <a:spcPct val="0"/>
              </a:spcAft>
            </a:pPr>
            <a:endParaRPr lang="en-US">
              <a:solidFill>
                <a:prstClr val="black"/>
              </a:solidFill>
              <a:cs typeface="Arial" pitchFamily="34" charset="0"/>
            </a:endParaRPr>
          </a:p>
        </p:txBody>
      </p:sp>
      <p:sp>
        <p:nvSpPr>
          <p:cNvPr id="4109" name="AutoShape 25"/>
          <p:cNvSpPr>
            <a:spLocks noChangeArrowheads="1"/>
          </p:cNvSpPr>
          <p:nvPr/>
        </p:nvSpPr>
        <p:spPr bwMode="auto">
          <a:xfrm rot="-2579376">
            <a:off x="6145213" y="4121150"/>
            <a:ext cx="227012" cy="190500"/>
          </a:xfrm>
          <a:prstGeom prst="bevel">
            <a:avLst>
              <a:gd name="adj" fmla="val 12500"/>
            </a:avLst>
          </a:prstGeom>
          <a:solidFill>
            <a:srgbClr val="FF9933"/>
          </a:solidFill>
          <a:ln w="9525">
            <a:solidFill>
              <a:srgbClr val="000000"/>
            </a:solidFill>
            <a:miter lim="800000"/>
            <a:headEnd/>
            <a:tailEnd/>
          </a:ln>
        </p:spPr>
        <p:txBody>
          <a:bodyPr wrap="none" anchor="ctr"/>
          <a:lstStyle/>
          <a:p>
            <a:pPr fontAlgn="base">
              <a:spcBef>
                <a:spcPct val="0"/>
              </a:spcBef>
              <a:spcAft>
                <a:spcPct val="0"/>
              </a:spcAft>
            </a:pPr>
            <a:endParaRPr lang="en-US">
              <a:solidFill>
                <a:prstClr val="black"/>
              </a:solidFill>
              <a:cs typeface="Arial" pitchFamily="34" charset="0"/>
            </a:endParaRPr>
          </a:p>
        </p:txBody>
      </p:sp>
      <p:sp>
        <p:nvSpPr>
          <p:cNvPr id="34842" name="Rectangle 26"/>
          <p:cNvSpPr>
            <a:spLocks noChangeArrowheads="1"/>
          </p:cNvSpPr>
          <p:nvPr/>
        </p:nvSpPr>
        <p:spPr bwMode="auto">
          <a:xfrm>
            <a:off x="228600" y="-533400"/>
            <a:ext cx="8496300" cy="519112"/>
          </a:xfrm>
          <a:prstGeom prst="rect">
            <a:avLst/>
          </a:prstGeom>
          <a:noFill/>
          <a:ln w="9525">
            <a:noFill/>
            <a:miter lim="800000"/>
            <a:headEnd/>
            <a:tailEnd/>
          </a:ln>
          <a:effectLst/>
        </p:spPr>
        <p:txBody>
          <a:bodyPr>
            <a:spAutoFit/>
          </a:bodyPr>
          <a:lstStyle/>
          <a:p>
            <a:pPr algn="ctr" fontAlgn="base">
              <a:spcBef>
                <a:spcPct val="0"/>
              </a:spcBef>
              <a:spcAft>
                <a:spcPct val="0"/>
              </a:spcAft>
              <a:defRPr/>
            </a:pPr>
            <a:endParaRPr lang="en-US" sz="2800" b="1" dirty="0">
              <a:solidFill>
                <a:srgbClr val="1F497D"/>
              </a:solidFill>
              <a:effectLst>
                <a:outerShdw blurRad="38100" dist="38100" dir="2700000" algn="tl">
                  <a:srgbClr val="000000"/>
                </a:outerShdw>
              </a:effectLst>
              <a:cs typeface="Arial" charset="0"/>
            </a:endParaRPr>
          </a:p>
        </p:txBody>
      </p:sp>
      <p:sp>
        <p:nvSpPr>
          <p:cNvPr id="4111" name="Text Box 31"/>
          <p:cNvSpPr txBox="1">
            <a:spLocks noChangeArrowheads="1"/>
          </p:cNvSpPr>
          <p:nvPr/>
        </p:nvSpPr>
        <p:spPr bwMode="auto">
          <a:xfrm rot="2700000">
            <a:off x="6854032" y="3467894"/>
            <a:ext cx="48895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endParaRPr lang="en-US" sz="2000" b="1">
              <a:solidFill>
                <a:srgbClr val="000000"/>
              </a:solidFill>
              <a:latin typeface="Bookman"/>
            </a:endParaRPr>
          </a:p>
        </p:txBody>
      </p:sp>
      <p:sp>
        <p:nvSpPr>
          <p:cNvPr id="4112" name="Text Box 32"/>
          <p:cNvSpPr txBox="1">
            <a:spLocks noChangeArrowheads="1"/>
          </p:cNvSpPr>
          <p:nvPr/>
        </p:nvSpPr>
        <p:spPr bwMode="auto">
          <a:xfrm rot="-2248909">
            <a:off x="1428750" y="3109913"/>
            <a:ext cx="5953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sz="2000" b="1">
                <a:solidFill>
                  <a:srgbClr val="000000"/>
                </a:solidFill>
                <a:latin typeface="Calibri" pitchFamily="34" charset="0"/>
              </a:rPr>
              <a:t> </a:t>
            </a:r>
            <a:endParaRPr lang="en-US" sz="2000" b="1">
              <a:solidFill>
                <a:srgbClr val="000000"/>
              </a:solidFill>
              <a:latin typeface="Bookman"/>
            </a:endParaRPr>
          </a:p>
        </p:txBody>
      </p:sp>
      <p:sp>
        <p:nvSpPr>
          <p:cNvPr id="4113" name="Text Box 33"/>
          <p:cNvSpPr txBox="1">
            <a:spLocks noChangeArrowheads="1"/>
          </p:cNvSpPr>
          <p:nvPr/>
        </p:nvSpPr>
        <p:spPr bwMode="auto">
          <a:xfrm rot="-2342400">
            <a:off x="1443038" y="3157538"/>
            <a:ext cx="4873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sz="2000" b="1">
                <a:solidFill>
                  <a:srgbClr val="000000"/>
                </a:solidFill>
                <a:latin typeface="Calibri" pitchFamily="34" charset="0"/>
              </a:rPr>
              <a:t> </a:t>
            </a:r>
          </a:p>
        </p:txBody>
      </p:sp>
      <p:sp>
        <p:nvSpPr>
          <p:cNvPr id="4114" name="Rectangle 50"/>
          <p:cNvSpPr>
            <a:spLocks noChangeArrowheads="1"/>
          </p:cNvSpPr>
          <p:nvPr/>
        </p:nvSpPr>
        <p:spPr bwMode="auto">
          <a:xfrm>
            <a:off x="4267200" y="592772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endParaRPr lang="en-US" sz="2000" b="1">
              <a:solidFill>
                <a:srgbClr val="000000"/>
              </a:solidFill>
              <a:cs typeface="Arial" pitchFamily="34" charset="0"/>
            </a:endParaRPr>
          </a:p>
        </p:txBody>
      </p:sp>
      <p:sp>
        <p:nvSpPr>
          <p:cNvPr id="4115" name="Rectangle 48"/>
          <p:cNvSpPr>
            <a:spLocks noChangeArrowheads="1"/>
          </p:cNvSpPr>
          <p:nvPr/>
        </p:nvSpPr>
        <p:spPr bwMode="auto">
          <a:xfrm>
            <a:off x="2973388" y="3430588"/>
            <a:ext cx="242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z="2000" b="1">
                <a:solidFill>
                  <a:srgbClr val="000000"/>
                </a:solidFill>
                <a:cs typeface="Arial" pitchFamily="34" charset="0"/>
              </a:rPr>
              <a:t> </a:t>
            </a:r>
            <a:endParaRPr lang="en-US">
              <a:solidFill>
                <a:prstClr val="black"/>
              </a:solidFill>
              <a:cs typeface="Arial" pitchFamily="34" charset="0"/>
            </a:endParaRPr>
          </a:p>
        </p:txBody>
      </p:sp>
      <p:pic>
        <p:nvPicPr>
          <p:cNvPr id="4116" name="Picture 48" descr="PLat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54102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Connector 36"/>
          <p:cNvCxnSpPr>
            <a:stCxn id="4101" idx="0"/>
          </p:cNvCxnSpPr>
          <p:nvPr/>
        </p:nvCxnSpPr>
        <p:spPr>
          <a:xfrm rot="5400000" flipH="1" flipV="1">
            <a:off x="5821362" y="4308476"/>
            <a:ext cx="620713" cy="6905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118" name="Rectangle 11"/>
          <p:cNvSpPr>
            <a:spLocks noChangeArrowheads="1"/>
          </p:cNvSpPr>
          <p:nvPr/>
        </p:nvSpPr>
        <p:spPr bwMode="auto">
          <a:xfrm rot="-33292">
            <a:off x="4730750" y="4954588"/>
            <a:ext cx="361950" cy="1065212"/>
          </a:xfrm>
          <a:prstGeom prst="rect">
            <a:avLst/>
          </a:prstGeom>
          <a:solidFill>
            <a:srgbClr val="996633"/>
          </a:solidFill>
          <a:ln w="57150">
            <a:solidFill>
              <a:schemeClr val="bg1"/>
            </a:solidFill>
            <a:miter lim="800000"/>
            <a:headEnd/>
            <a:tailEnd/>
          </a:ln>
        </p:spPr>
        <p:txBody>
          <a:bodyPr wrap="none" anchor="ctr"/>
          <a:lstStyle/>
          <a:p>
            <a:pPr fontAlgn="base">
              <a:spcBef>
                <a:spcPct val="0"/>
              </a:spcBef>
              <a:spcAft>
                <a:spcPct val="0"/>
              </a:spcAft>
            </a:pPr>
            <a:endParaRPr lang="en-US">
              <a:solidFill>
                <a:prstClr val="black"/>
              </a:solidFill>
              <a:cs typeface="Arial" pitchFamily="34" charset="0"/>
            </a:endParaRPr>
          </a:p>
        </p:txBody>
      </p:sp>
      <p:sp>
        <p:nvSpPr>
          <p:cNvPr id="4119" name="Rectangle 22"/>
          <p:cNvSpPr>
            <a:spLocks noChangeArrowheads="1"/>
          </p:cNvSpPr>
          <p:nvPr/>
        </p:nvSpPr>
        <p:spPr bwMode="auto">
          <a:xfrm rot="-33292">
            <a:off x="3890963" y="4954588"/>
            <a:ext cx="360362" cy="1065212"/>
          </a:xfrm>
          <a:prstGeom prst="rect">
            <a:avLst/>
          </a:prstGeom>
          <a:solidFill>
            <a:srgbClr val="996633"/>
          </a:solidFill>
          <a:ln w="57150">
            <a:solidFill>
              <a:schemeClr val="bg1"/>
            </a:solidFill>
            <a:miter lim="800000"/>
            <a:headEnd/>
            <a:tailEnd/>
          </a:ln>
        </p:spPr>
        <p:txBody>
          <a:bodyPr wrap="none" anchor="ctr"/>
          <a:lstStyle/>
          <a:p>
            <a:pPr fontAlgn="base">
              <a:spcBef>
                <a:spcPct val="0"/>
              </a:spcBef>
              <a:spcAft>
                <a:spcPct val="0"/>
              </a:spcAft>
            </a:pPr>
            <a:endParaRPr lang="en-US">
              <a:solidFill>
                <a:prstClr val="black"/>
              </a:solidFill>
              <a:cs typeface="Arial" pitchFamily="34" charset="0"/>
            </a:endParaRPr>
          </a:p>
        </p:txBody>
      </p:sp>
      <p:pic>
        <p:nvPicPr>
          <p:cNvPr id="32" name="Picture 26" descr="asafieldump_transpv1powerblu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4500" y="2283954"/>
            <a:ext cx="533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2"/>
          <p:cNvSpPr/>
          <p:nvPr/>
        </p:nvSpPr>
        <p:spPr>
          <a:xfrm>
            <a:off x="641408" y="6172200"/>
            <a:ext cx="7496027"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PARALLEL MOVEMENT OUTSIDE DIAMOND</a:t>
            </a:r>
          </a:p>
        </p:txBody>
      </p:sp>
      <p:sp>
        <p:nvSpPr>
          <p:cNvPr id="5" name="Down Arrow 4"/>
          <p:cNvSpPr/>
          <p:nvPr/>
        </p:nvSpPr>
        <p:spPr>
          <a:xfrm rot="2790270">
            <a:off x="6109040" y="3277187"/>
            <a:ext cx="169759" cy="71760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0" name="Down Arrow 29"/>
          <p:cNvSpPr/>
          <p:nvPr/>
        </p:nvSpPr>
        <p:spPr>
          <a:xfrm rot="2790270">
            <a:off x="4694262" y="1936722"/>
            <a:ext cx="169759" cy="71760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3" name="Straight Arrow Connector 2"/>
          <p:cNvCxnSpPr/>
          <p:nvPr/>
        </p:nvCxnSpPr>
        <p:spPr>
          <a:xfrm>
            <a:off x="5430044" y="1697027"/>
            <a:ext cx="1255712" cy="1246816"/>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31" name="Straight Arrow Connector 30"/>
          <p:cNvCxnSpPr/>
          <p:nvPr/>
        </p:nvCxnSpPr>
        <p:spPr>
          <a:xfrm>
            <a:off x="4868457" y="2295524"/>
            <a:ext cx="1255712" cy="1246816"/>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9208375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33333E-6 2.54394E-6 L 0.06667 0.10569 " pathEditMode="relative" rAng="0" ptsTypes="AA">
                                      <p:cBhvr>
                                        <p:cTn id="6" dur="2000" fill="hold"/>
                                        <p:tgtEl>
                                          <p:spTgt spid="32"/>
                                        </p:tgtEl>
                                        <p:attrNameLst>
                                          <p:attrName>ppt_x</p:attrName>
                                          <p:attrName>ppt_y</p:attrName>
                                        </p:attrNameLst>
                                      </p:cBhvr>
                                      <p:rCtr x="3333" y="5273"/>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5"/>
                                        </p:tgtEl>
                                        <p:attrNameLst>
                                          <p:attrName>style.visibility</p:attrName>
                                        </p:attrNameLst>
                                      </p:cBhvr>
                                      <p:to>
                                        <p:strVal val="hidden"/>
                                      </p:to>
                                    </p:set>
                                  </p:childTnLst>
                                </p:cTn>
                              </p:par>
                            </p:childTnLst>
                          </p:cTn>
                        </p:par>
                        <p:par>
                          <p:cTn id="14" fill="hold">
                            <p:stCondLst>
                              <p:cond delay="0"/>
                            </p:stCondLst>
                            <p:childTnLst>
                              <p:par>
                                <p:cTn id="15" presetID="42" presetClass="path" presetSubtype="0" accel="50000" decel="50000" fill="hold" nodeType="afterEffect">
                                  <p:stCondLst>
                                    <p:cond delay="0"/>
                                  </p:stCondLst>
                                  <p:childTnLst>
                                    <p:animMotion origin="layout" path="M -3.33333E-6 2.54394E-6 L -0.075 -0.10523 " pathEditMode="relative" rAng="0" ptsTypes="AA">
                                      <p:cBhvr>
                                        <p:cTn id="16" dur="2000" fill="hold"/>
                                        <p:tgtEl>
                                          <p:spTgt spid="32"/>
                                        </p:tgtEl>
                                        <p:attrNameLst>
                                          <p:attrName>ppt_x</p:attrName>
                                          <p:attrName>ppt_y</p:attrName>
                                        </p:attrNameLst>
                                      </p:cBhvr>
                                      <p:rCtr x="-3750" y="-5273"/>
                                    </p:animMotion>
                                  </p:childTnLst>
                                </p:cTn>
                              </p:par>
                            </p:childTnLst>
                          </p:cTn>
                        </p:par>
                        <p:par>
                          <p:cTn id="17" fill="hold">
                            <p:stCondLst>
                              <p:cond delay="2000"/>
                            </p:stCondLst>
                            <p:childTnLst>
                              <p:par>
                                <p:cTn id="18" presetID="1" presetClass="entr" presetSubtype="0"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a:solidFill>
                  <a:schemeClr val="accent1">
                    <a:satMod val="150000"/>
                  </a:schemeClr>
                </a:solidFill>
              </a:rPr>
              <a:t>Mechanics </a:t>
            </a:r>
            <a:br>
              <a:rPr lang="en-US" dirty="0">
                <a:solidFill>
                  <a:schemeClr val="accent1">
                    <a:satMod val="150000"/>
                  </a:schemeClr>
                </a:solidFill>
              </a:rPr>
            </a:br>
            <a:r>
              <a:rPr lang="en-US" dirty="0">
                <a:solidFill>
                  <a:schemeClr val="accent1">
                    <a:satMod val="150000"/>
                  </a:schemeClr>
                </a:solidFill>
              </a:rPr>
              <a:t>Three Keys to Good Judgment</a:t>
            </a:r>
          </a:p>
        </p:txBody>
      </p:sp>
      <p:sp>
        <p:nvSpPr>
          <p:cNvPr id="13315" name="Content Placeholder 2"/>
          <p:cNvSpPr>
            <a:spLocks noGrp="1"/>
          </p:cNvSpPr>
          <p:nvPr>
            <p:ph idx="1"/>
          </p:nvPr>
        </p:nvSpPr>
        <p:spPr>
          <a:xfrm>
            <a:off x="457200" y="1905000"/>
            <a:ext cx="8229600" cy="4800600"/>
          </a:xfrm>
        </p:spPr>
        <p:txBody>
          <a:bodyPr/>
          <a:lstStyle/>
          <a:p>
            <a:pPr eaLnBrk="1" hangingPunct="1"/>
            <a:r>
              <a:rPr lang="en-US" altLang="en-US" sz="2800" dirty="0"/>
              <a:t>Position – Angle, Distance, Unobstructed View are the keys</a:t>
            </a:r>
          </a:p>
          <a:p>
            <a:pPr eaLnBrk="1" hangingPunct="1"/>
            <a:r>
              <a:rPr lang="en-US" altLang="en-US" sz="2800" dirty="0"/>
              <a:t>Stationary – Stop/Set/See Play/Make Call</a:t>
            </a:r>
          </a:p>
          <a:p>
            <a:pPr eaLnBrk="1" hangingPunct="1"/>
            <a:r>
              <a:rPr lang="en-US" altLang="en-US" sz="2800" dirty="0"/>
              <a:t>Timing</a:t>
            </a:r>
          </a:p>
          <a:p>
            <a:pPr eaLnBrk="1" hangingPunct="1"/>
            <a:endParaRPr lang="en-US" altLang="en-US" sz="2800" dirty="0"/>
          </a:p>
          <a:p>
            <a:pPr eaLnBrk="1" hangingPunct="1"/>
            <a:r>
              <a:rPr lang="en-US" altLang="en-US" sz="2800" dirty="0"/>
              <a:t>These must be worked on every game, all season long as well as in preseason training</a:t>
            </a:r>
          </a:p>
          <a:p>
            <a:pPr eaLnBrk="1" hangingPunct="1"/>
            <a:r>
              <a:rPr lang="en-US" altLang="en-US" sz="2800" dirty="0"/>
              <a:t>With more training being offered we have a higher level of expectation for our umpires</a:t>
            </a:r>
          </a:p>
        </p:txBody>
      </p:sp>
    </p:spTree>
    <p:extLst>
      <p:ext uri="{BB962C8B-B14F-4D97-AF65-F5344CB8AC3E}">
        <p14:creationId xmlns:p14="http://schemas.microsoft.com/office/powerpoint/2010/main" val="34745536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315">
                                            <p:txEl>
                                              <p:pRg st="0" end="0"/>
                                            </p:txEl>
                                          </p:spTgt>
                                        </p:tgtEl>
                                        <p:attrNameLst>
                                          <p:attrName>style.visibility</p:attrName>
                                        </p:attrNameLst>
                                      </p:cBhvr>
                                      <p:to>
                                        <p:strVal val="visible"/>
                                      </p:to>
                                    </p:set>
                                    <p:animEffect transition="in" filter="fade">
                                      <p:cBhvr>
                                        <p:cTn id="12" dur="2000"/>
                                        <p:tgtEl>
                                          <p:spTgt spid="133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315">
                                            <p:txEl>
                                              <p:pRg st="1" end="1"/>
                                            </p:txEl>
                                          </p:spTgt>
                                        </p:tgtEl>
                                        <p:attrNameLst>
                                          <p:attrName>style.visibility</p:attrName>
                                        </p:attrNameLst>
                                      </p:cBhvr>
                                      <p:to>
                                        <p:strVal val="visible"/>
                                      </p:to>
                                    </p:set>
                                    <p:animEffect transition="in" filter="fade">
                                      <p:cBhvr>
                                        <p:cTn id="17" dur="2000"/>
                                        <p:tgtEl>
                                          <p:spTgt spid="133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315">
                                            <p:txEl>
                                              <p:pRg st="2" end="2"/>
                                            </p:txEl>
                                          </p:spTgt>
                                        </p:tgtEl>
                                        <p:attrNameLst>
                                          <p:attrName>style.visibility</p:attrName>
                                        </p:attrNameLst>
                                      </p:cBhvr>
                                      <p:to>
                                        <p:strVal val="visible"/>
                                      </p:to>
                                    </p:set>
                                    <p:animEffect transition="in" filter="fade">
                                      <p:cBhvr>
                                        <p:cTn id="22" dur="2000"/>
                                        <p:tgtEl>
                                          <p:spTgt spid="133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315">
                                            <p:txEl>
                                              <p:pRg st="4" end="4"/>
                                            </p:txEl>
                                          </p:spTgt>
                                        </p:tgtEl>
                                        <p:attrNameLst>
                                          <p:attrName>style.visibility</p:attrName>
                                        </p:attrNameLst>
                                      </p:cBhvr>
                                      <p:to>
                                        <p:strVal val="visible"/>
                                      </p:to>
                                    </p:set>
                                    <p:animEffect transition="in" filter="fade">
                                      <p:cBhvr>
                                        <p:cTn id="27" dur="2000"/>
                                        <p:tgtEl>
                                          <p:spTgt spid="133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315">
                                            <p:txEl>
                                              <p:pRg st="5" end="5"/>
                                            </p:txEl>
                                          </p:spTgt>
                                        </p:tgtEl>
                                        <p:attrNameLst>
                                          <p:attrName>style.visibility</p:attrName>
                                        </p:attrNameLst>
                                      </p:cBhvr>
                                      <p:to>
                                        <p:strVal val="visible"/>
                                      </p:to>
                                    </p:set>
                                    <p:animEffect transition="in" filter="fade">
                                      <p:cBhvr>
                                        <p:cTn id="32" dur="2000"/>
                                        <p:tgtEl>
                                          <p:spTgt spid="133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315"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4278313" y="5264150"/>
            <a:ext cx="457200" cy="755650"/>
          </a:xfrm>
          <a:prstGeom prst="rect">
            <a:avLst/>
          </a:prstGeom>
          <a:solidFill>
            <a:srgbClr val="996633"/>
          </a:solidFill>
          <a:ln>
            <a:noFill/>
          </a:ln>
          <a:extLst>
            <a:ext uri="{91240B29-F687-4F45-9708-019B960494DF}">
              <a14:hiddenLine xmlns:a14="http://schemas.microsoft.com/office/drawing/2010/main" w="57150">
                <a:solidFill>
                  <a:srgbClr val="000000"/>
                </a:solidFill>
                <a:miter lim="800000"/>
                <a:headEnd/>
                <a:tailEnd/>
              </a14:hiddenLine>
            </a:ext>
          </a:extLst>
        </p:spPr>
        <p:txBody>
          <a:bodyPr wrap="none" anchor="ctr"/>
          <a:lstStyle/>
          <a:p>
            <a:pPr fontAlgn="base">
              <a:spcBef>
                <a:spcPct val="0"/>
              </a:spcBef>
              <a:spcAft>
                <a:spcPct val="0"/>
              </a:spcAft>
            </a:pPr>
            <a:endParaRPr lang="en-US">
              <a:solidFill>
                <a:prstClr val="black"/>
              </a:solidFill>
              <a:cs typeface="Arial" pitchFamily="34" charset="0"/>
            </a:endParaRPr>
          </a:p>
        </p:txBody>
      </p:sp>
      <p:sp>
        <p:nvSpPr>
          <p:cNvPr id="4099" name="AutoShape 3"/>
          <p:cNvSpPr>
            <a:spLocks noChangeArrowheads="1"/>
          </p:cNvSpPr>
          <p:nvPr/>
        </p:nvSpPr>
        <p:spPr bwMode="auto">
          <a:xfrm rot="-2579376">
            <a:off x="3047902" y="1922630"/>
            <a:ext cx="2984804" cy="3137792"/>
          </a:xfrm>
          <a:prstGeom prst="roundRect">
            <a:avLst>
              <a:gd name="adj" fmla="val 16667"/>
            </a:avLst>
          </a:prstGeom>
          <a:solidFill>
            <a:srgbClr val="996633"/>
          </a:solidFill>
          <a:ln w="9525">
            <a:solidFill>
              <a:srgbClr val="996633"/>
            </a:solidFill>
            <a:round/>
            <a:headEnd/>
            <a:tailEnd/>
          </a:ln>
        </p:spPr>
        <p:txBody>
          <a:bodyPr wrap="none" anchor="ctr"/>
          <a:lstStyle/>
          <a:p>
            <a:pPr algn="ctr" fontAlgn="base">
              <a:spcBef>
                <a:spcPct val="0"/>
              </a:spcBef>
              <a:spcAft>
                <a:spcPct val="0"/>
              </a:spcAft>
            </a:pPr>
            <a:endParaRPr lang="en-US">
              <a:solidFill>
                <a:prstClr val="black"/>
              </a:solidFill>
              <a:cs typeface="Arial" pitchFamily="34" charset="0"/>
            </a:endParaRPr>
          </a:p>
        </p:txBody>
      </p:sp>
      <p:sp>
        <p:nvSpPr>
          <p:cNvPr id="4100" name="Line 5"/>
          <p:cNvSpPr>
            <a:spLocks noChangeShapeType="1"/>
          </p:cNvSpPr>
          <p:nvPr/>
        </p:nvSpPr>
        <p:spPr bwMode="auto">
          <a:xfrm rot="-2579376">
            <a:off x="4384675" y="3768725"/>
            <a:ext cx="195263" cy="188913"/>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101" name="Line 7"/>
          <p:cNvSpPr>
            <a:spLocks noChangeShapeType="1"/>
          </p:cNvSpPr>
          <p:nvPr/>
        </p:nvSpPr>
        <p:spPr bwMode="auto">
          <a:xfrm rot="19020624" flipV="1">
            <a:off x="5675313" y="4679950"/>
            <a:ext cx="0" cy="32861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102" name="Rectangle 8"/>
          <p:cNvSpPr>
            <a:spLocks noChangeArrowheads="1"/>
          </p:cNvSpPr>
          <p:nvPr/>
        </p:nvSpPr>
        <p:spPr bwMode="auto">
          <a:xfrm rot="-2579376">
            <a:off x="2197100" y="4211638"/>
            <a:ext cx="363538" cy="917575"/>
          </a:xfrm>
          <a:prstGeom prst="rect">
            <a:avLst/>
          </a:prstGeom>
          <a:solidFill>
            <a:srgbClr val="996633"/>
          </a:solidFill>
          <a:ln w="57150">
            <a:solidFill>
              <a:schemeClr val="bg1"/>
            </a:solidFill>
            <a:miter lim="800000"/>
            <a:headEnd/>
            <a:tailEnd/>
          </a:ln>
        </p:spPr>
        <p:txBody>
          <a:bodyPr wrap="none" anchor="ctr"/>
          <a:lstStyle/>
          <a:p>
            <a:pPr fontAlgn="base">
              <a:spcBef>
                <a:spcPct val="0"/>
              </a:spcBef>
              <a:spcAft>
                <a:spcPct val="0"/>
              </a:spcAft>
            </a:pPr>
            <a:endParaRPr lang="en-US">
              <a:solidFill>
                <a:prstClr val="black"/>
              </a:solidFill>
              <a:cs typeface="Arial" pitchFamily="34" charset="0"/>
            </a:endParaRPr>
          </a:p>
        </p:txBody>
      </p:sp>
      <p:sp>
        <p:nvSpPr>
          <p:cNvPr id="4103" name="Rectangle 9"/>
          <p:cNvSpPr>
            <a:spLocks noChangeArrowheads="1"/>
          </p:cNvSpPr>
          <p:nvPr/>
        </p:nvSpPr>
        <p:spPr bwMode="auto">
          <a:xfrm rot="2820624">
            <a:off x="6408738" y="4514850"/>
            <a:ext cx="382587" cy="969963"/>
          </a:xfrm>
          <a:prstGeom prst="rect">
            <a:avLst/>
          </a:prstGeom>
          <a:solidFill>
            <a:srgbClr val="996633"/>
          </a:solidFill>
          <a:ln w="57150">
            <a:solidFill>
              <a:schemeClr val="bg1"/>
            </a:solidFill>
            <a:miter lim="800000"/>
            <a:headEnd/>
            <a:tailEnd/>
          </a:ln>
        </p:spPr>
        <p:txBody>
          <a:bodyPr rot="10800000" vert="eaVert" wrap="none" anchor="ctr"/>
          <a:lstStyle/>
          <a:p>
            <a:pPr fontAlgn="base">
              <a:spcBef>
                <a:spcPct val="0"/>
              </a:spcBef>
              <a:spcAft>
                <a:spcPct val="0"/>
              </a:spcAft>
            </a:pPr>
            <a:endParaRPr lang="en-US">
              <a:solidFill>
                <a:prstClr val="black"/>
              </a:solidFill>
              <a:cs typeface="Arial" pitchFamily="34" charset="0"/>
            </a:endParaRPr>
          </a:p>
        </p:txBody>
      </p:sp>
      <p:sp>
        <p:nvSpPr>
          <p:cNvPr id="4104" name="AutoShape 10"/>
          <p:cNvSpPr>
            <a:spLocks noChangeArrowheads="1"/>
          </p:cNvSpPr>
          <p:nvPr/>
        </p:nvSpPr>
        <p:spPr bwMode="auto">
          <a:xfrm rot="-2579376">
            <a:off x="4364038" y="2200275"/>
            <a:ext cx="227012" cy="190500"/>
          </a:xfrm>
          <a:prstGeom prst="bevel">
            <a:avLst>
              <a:gd name="adj" fmla="val 12500"/>
            </a:avLst>
          </a:prstGeom>
          <a:solidFill>
            <a:schemeClr val="bg1"/>
          </a:solidFill>
          <a:ln w="9525">
            <a:solidFill>
              <a:srgbClr val="000000"/>
            </a:solidFill>
            <a:miter lim="800000"/>
            <a:headEnd/>
            <a:tailEnd/>
          </a:ln>
        </p:spPr>
        <p:txBody>
          <a:bodyPr wrap="none" anchor="ctr"/>
          <a:lstStyle/>
          <a:p>
            <a:pPr fontAlgn="base">
              <a:spcBef>
                <a:spcPct val="0"/>
              </a:spcBef>
              <a:spcAft>
                <a:spcPct val="0"/>
              </a:spcAft>
            </a:pPr>
            <a:endParaRPr lang="en-US">
              <a:solidFill>
                <a:prstClr val="black"/>
              </a:solidFill>
              <a:cs typeface="Arial" pitchFamily="34" charset="0"/>
            </a:endParaRPr>
          </a:p>
        </p:txBody>
      </p:sp>
      <p:sp>
        <p:nvSpPr>
          <p:cNvPr id="4105" name="Line 20"/>
          <p:cNvSpPr>
            <a:spLocks noChangeShapeType="1"/>
          </p:cNvSpPr>
          <p:nvPr/>
        </p:nvSpPr>
        <p:spPr bwMode="auto">
          <a:xfrm rot="-2579376" flipH="1" flipV="1">
            <a:off x="2078038" y="549275"/>
            <a:ext cx="46037" cy="5443538"/>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106" name="Line 21"/>
          <p:cNvSpPr>
            <a:spLocks noChangeShapeType="1"/>
          </p:cNvSpPr>
          <p:nvPr/>
        </p:nvSpPr>
        <p:spPr bwMode="auto">
          <a:xfrm rot="-2579376">
            <a:off x="4408488" y="3333750"/>
            <a:ext cx="5332412" cy="55563"/>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107" name="AutoShape 23"/>
          <p:cNvSpPr>
            <a:spLocks noChangeArrowheads="1"/>
          </p:cNvSpPr>
          <p:nvPr/>
        </p:nvSpPr>
        <p:spPr bwMode="auto">
          <a:xfrm rot="-2579376">
            <a:off x="6015038" y="3979863"/>
            <a:ext cx="227012" cy="192087"/>
          </a:xfrm>
          <a:prstGeom prst="bevel">
            <a:avLst>
              <a:gd name="adj" fmla="val 12500"/>
            </a:avLst>
          </a:prstGeom>
          <a:solidFill>
            <a:schemeClr val="bg1"/>
          </a:solidFill>
          <a:ln w="9525">
            <a:solidFill>
              <a:srgbClr val="000000"/>
            </a:solidFill>
            <a:miter lim="800000"/>
            <a:headEnd/>
            <a:tailEnd/>
          </a:ln>
        </p:spPr>
        <p:txBody>
          <a:bodyPr wrap="none" anchor="ctr"/>
          <a:lstStyle/>
          <a:p>
            <a:pPr fontAlgn="base">
              <a:spcBef>
                <a:spcPct val="0"/>
              </a:spcBef>
              <a:spcAft>
                <a:spcPct val="0"/>
              </a:spcAft>
            </a:pPr>
            <a:endParaRPr lang="en-US">
              <a:solidFill>
                <a:prstClr val="black"/>
              </a:solidFill>
              <a:cs typeface="Arial" pitchFamily="34" charset="0"/>
            </a:endParaRPr>
          </a:p>
        </p:txBody>
      </p:sp>
      <p:sp>
        <p:nvSpPr>
          <p:cNvPr id="4108" name="AutoShape 24"/>
          <p:cNvSpPr>
            <a:spLocks noChangeArrowheads="1"/>
          </p:cNvSpPr>
          <p:nvPr/>
        </p:nvSpPr>
        <p:spPr bwMode="auto">
          <a:xfrm rot="-2579376">
            <a:off x="2627313" y="3632200"/>
            <a:ext cx="225425" cy="192088"/>
          </a:xfrm>
          <a:prstGeom prst="bevel">
            <a:avLst>
              <a:gd name="adj" fmla="val 12500"/>
            </a:avLst>
          </a:prstGeom>
          <a:solidFill>
            <a:schemeClr val="bg1"/>
          </a:solidFill>
          <a:ln w="9525">
            <a:solidFill>
              <a:srgbClr val="000000"/>
            </a:solidFill>
            <a:miter lim="800000"/>
            <a:headEnd/>
            <a:tailEnd/>
          </a:ln>
        </p:spPr>
        <p:txBody>
          <a:bodyPr wrap="none" anchor="ctr"/>
          <a:lstStyle/>
          <a:p>
            <a:pPr fontAlgn="base">
              <a:spcBef>
                <a:spcPct val="0"/>
              </a:spcBef>
              <a:spcAft>
                <a:spcPct val="0"/>
              </a:spcAft>
            </a:pPr>
            <a:endParaRPr lang="en-US">
              <a:solidFill>
                <a:prstClr val="black"/>
              </a:solidFill>
              <a:cs typeface="Arial" pitchFamily="34" charset="0"/>
            </a:endParaRPr>
          </a:p>
        </p:txBody>
      </p:sp>
      <p:sp>
        <p:nvSpPr>
          <p:cNvPr id="4109" name="AutoShape 25"/>
          <p:cNvSpPr>
            <a:spLocks noChangeArrowheads="1"/>
          </p:cNvSpPr>
          <p:nvPr/>
        </p:nvSpPr>
        <p:spPr bwMode="auto">
          <a:xfrm rot="-2579376">
            <a:off x="6145213" y="4121150"/>
            <a:ext cx="227012" cy="190500"/>
          </a:xfrm>
          <a:prstGeom prst="bevel">
            <a:avLst>
              <a:gd name="adj" fmla="val 12500"/>
            </a:avLst>
          </a:prstGeom>
          <a:solidFill>
            <a:srgbClr val="FF9933"/>
          </a:solidFill>
          <a:ln w="9525">
            <a:solidFill>
              <a:srgbClr val="000000"/>
            </a:solidFill>
            <a:miter lim="800000"/>
            <a:headEnd/>
            <a:tailEnd/>
          </a:ln>
        </p:spPr>
        <p:txBody>
          <a:bodyPr wrap="none" anchor="ctr"/>
          <a:lstStyle/>
          <a:p>
            <a:pPr fontAlgn="base">
              <a:spcBef>
                <a:spcPct val="0"/>
              </a:spcBef>
              <a:spcAft>
                <a:spcPct val="0"/>
              </a:spcAft>
            </a:pPr>
            <a:endParaRPr lang="en-US">
              <a:solidFill>
                <a:prstClr val="black"/>
              </a:solidFill>
              <a:cs typeface="Arial" pitchFamily="34" charset="0"/>
            </a:endParaRPr>
          </a:p>
        </p:txBody>
      </p:sp>
      <p:sp>
        <p:nvSpPr>
          <p:cNvPr id="34842" name="Rectangle 26"/>
          <p:cNvSpPr>
            <a:spLocks noChangeArrowheads="1"/>
          </p:cNvSpPr>
          <p:nvPr/>
        </p:nvSpPr>
        <p:spPr bwMode="auto">
          <a:xfrm>
            <a:off x="228600" y="-533400"/>
            <a:ext cx="8496300" cy="519112"/>
          </a:xfrm>
          <a:prstGeom prst="rect">
            <a:avLst/>
          </a:prstGeom>
          <a:noFill/>
          <a:ln w="9525">
            <a:noFill/>
            <a:miter lim="800000"/>
            <a:headEnd/>
            <a:tailEnd/>
          </a:ln>
          <a:effectLst/>
        </p:spPr>
        <p:txBody>
          <a:bodyPr>
            <a:spAutoFit/>
          </a:bodyPr>
          <a:lstStyle/>
          <a:p>
            <a:pPr algn="ctr" fontAlgn="base">
              <a:spcBef>
                <a:spcPct val="0"/>
              </a:spcBef>
              <a:spcAft>
                <a:spcPct val="0"/>
              </a:spcAft>
              <a:defRPr/>
            </a:pPr>
            <a:endParaRPr lang="en-US" sz="2800" b="1" dirty="0">
              <a:solidFill>
                <a:srgbClr val="1F497D"/>
              </a:solidFill>
              <a:effectLst>
                <a:outerShdw blurRad="38100" dist="38100" dir="2700000" algn="tl">
                  <a:srgbClr val="000000"/>
                </a:outerShdw>
              </a:effectLst>
              <a:cs typeface="Arial" charset="0"/>
            </a:endParaRPr>
          </a:p>
        </p:txBody>
      </p:sp>
      <p:sp>
        <p:nvSpPr>
          <p:cNvPr id="4111" name="Text Box 31"/>
          <p:cNvSpPr txBox="1">
            <a:spLocks noChangeArrowheads="1"/>
          </p:cNvSpPr>
          <p:nvPr/>
        </p:nvSpPr>
        <p:spPr bwMode="auto">
          <a:xfrm rot="2700000">
            <a:off x="6854032" y="3467894"/>
            <a:ext cx="48895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endParaRPr lang="en-US" sz="2000" b="1">
              <a:solidFill>
                <a:srgbClr val="000000"/>
              </a:solidFill>
              <a:latin typeface="Bookman"/>
            </a:endParaRPr>
          </a:p>
        </p:txBody>
      </p:sp>
      <p:sp>
        <p:nvSpPr>
          <p:cNvPr id="4112" name="Text Box 32"/>
          <p:cNvSpPr txBox="1">
            <a:spLocks noChangeArrowheads="1"/>
          </p:cNvSpPr>
          <p:nvPr/>
        </p:nvSpPr>
        <p:spPr bwMode="auto">
          <a:xfrm rot="-2248909">
            <a:off x="1428750" y="3109913"/>
            <a:ext cx="5953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sz="2000" b="1">
                <a:solidFill>
                  <a:srgbClr val="000000"/>
                </a:solidFill>
                <a:latin typeface="Calibri" pitchFamily="34" charset="0"/>
              </a:rPr>
              <a:t> </a:t>
            </a:r>
            <a:endParaRPr lang="en-US" sz="2000" b="1">
              <a:solidFill>
                <a:srgbClr val="000000"/>
              </a:solidFill>
              <a:latin typeface="Bookman"/>
            </a:endParaRPr>
          </a:p>
        </p:txBody>
      </p:sp>
      <p:sp>
        <p:nvSpPr>
          <p:cNvPr id="4113" name="Text Box 33"/>
          <p:cNvSpPr txBox="1">
            <a:spLocks noChangeArrowheads="1"/>
          </p:cNvSpPr>
          <p:nvPr/>
        </p:nvSpPr>
        <p:spPr bwMode="auto">
          <a:xfrm rot="-2342400">
            <a:off x="1443038" y="3157538"/>
            <a:ext cx="4873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sz="2000" b="1">
                <a:solidFill>
                  <a:srgbClr val="000000"/>
                </a:solidFill>
                <a:latin typeface="Calibri" pitchFamily="34" charset="0"/>
              </a:rPr>
              <a:t> </a:t>
            </a:r>
          </a:p>
        </p:txBody>
      </p:sp>
      <p:sp>
        <p:nvSpPr>
          <p:cNvPr id="4114" name="Rectangle 50"/>
          <p:cNvSpPr>
            <a:spLocks noChangeArrowheads="1"/>
          </p:cNvSpPr>
          <p:nvPr/>
        </p:nvSpPr>
        <p:spPr bwMode="auto">
          <a:xfrm>
            <a:off x="4267200" y="592772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endParaRPr lang="en-US" sz="2000" b="1">
              <a:solidFill>
                <a:srgbClr val="000000"/>
              </a:solidFill>
              <a:cs typeface="Arial" pitchFamily="34" charset="0"/>
            </a:endParaRPr>
          </a:p>
        </p:txBody>
      </p:sp>
      <p:sp>
        <p:nvSpPr>
          <p:cNvPr id="4115" name="Rectangle 48"/>
          <p:cNvSpPr>
            <a:spLocks noChangeArrowheads="1"/>
          </p:cNvSpPr>
          <p:nvPr/>
        </p:nvSpPr>
        <p:spPr bwMode="auto">
          <a:xfrm>
            <a:off x="2973388" y="3430588"/>
            <a:ext cx="242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z="2000" b="1">
                <a:solidFill>
                  <a:srgbClr val="000000"/>
                </a:solidFill>
                <a:cs typeface="Arial" pitchFamily="34" charset="0"/>
              </a:rPr>
              <a:t> </a:t>
            </a:r>
            <a:endParaRPr lang="en-US">
              <a:solidFill>
                <a:prstClr val="black"/>
              </a:solidFill>
              <a:cs typeface="Arial" pitchFamily="34" charset="0"/>
            </a:endParaRPr>
          </a:p>
        </p:txBody>
      </p:sp>
      <p:pic>
        <p:nvPicPr>
          <p:cNvPr id="4116" name="Picture 48" descr="PLat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54102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Connector 36"/>
          <p:cNvCxnSpPr>
            <a:stCxn id="4101" idx="0"/>
          </p:cNvCxnSpPr>
          <p:nvPr/>
        </p:nvCxnSpPr>
        <p:spPr>
          <a:xfrm rot="5400000" flipH="1" flipV="1">
            <a:off x="5821362" y="4308476"/>
            <a:ext cx="620713" cy="6905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118" name="Rectangle 11"/>
          <p:cNvSpPr>
            <a:spLocks noChangeArrowheads="1"/>
          </p:cNvSpPr>
          <p:nvPr/>
        </p:nvSpPr>
        <p:spPr bwMode="auto">
          <a:xfrm rot="-33292">
            <a:off x="4730750" y="4954588"/>
            <a:ext cx="361950" cy="1065212"/>
          </a:xfrm>
          <a:prstGeom prst="rect">
            <a:avLst/>
          </a:prstGeom>
          <a:solidFill>
            <a:srgbClr val="996633"/>
          </a:solidFill>
          <a:ln w="57150">
            <a:solidFill>
              <a:schemeClr val="bg1"/>
            </a:solidFill>
            <a:miter lim="800000"/>
            <a:headEnd/>
            <a:tailEnd/>
          </a:ln>
        </p:spPr>
        <p:txBody>
          <a:bodyPr wrap="none" anchor="ctr"/>
          <a:lstStyle/>
          <a:p>
            <a:pPr fontAlgn="base">
              <a:spcBef>
                <a:spcPct val="0"/>
              </a:spcBef>
              <a:spcAft>
                <a:spcPct val="0"/>
              </a:spcAft>
            </a:pPr>
            <a:endParaRPr lang="en-US">
              <a:solidFill>
                <a:prstClr val="black"/>
              </a:solidFill>
              <a:cs typeface="Arial" pitchFamily="34" charset="0"/>
            </a:endParaRPr>
          </a:p>
        </p:txBody>
      </p:sp>
      <p:sp>
        <p:nvSpPr>
          <p:cNvPr id="4119" name="Rectangle 22"/>
          <p:cNvSpPr>
            <a:spLocks noChangeArrowheads="1"/>
          </p:cNvSpPr>
          <p:nvPr/>
        </p:nvSpPr>
        <p:spPr bwMode="auto">
          <a:xfrm rot="-33292">
            <a:off x="3890963" y="4954588"/>
            <a:ext cx="360362" cy="1065212"/>
          </a:xfrm>
          <a:prstGeom prst="rect">
            <a:avLst/>
          </a:prstGeom>
          <a:solidFill>
            <a:srgbClr val="996633"/>
          </a:solidFill>
          <a:ln w="57150">
            <a:solidFill>
              <a:schemeClr val="bg1"/>
            </a:solidFill>
            <a:miter lim="800000"/>
            <a:headEnd/>
            <a:tailEnd/>
          </a:ln>
        </p:spPr>
        <p:txBody>
          <a:bodyPr wrap="none" anchor="ctr"/>
          <a:lstStyle/>
          <a:p>
            <a:pPr fontAlgn="base">
              <a:spcBef>
                <a:spcPct val="0"/>
              </a:spcBef>
              <a:spcAft>
                <a:spcPct val="0"/>
              </a:spcAft>
            </a:pPr>
            <a:endParaRPr lang="en-US">
              <a:solidFill>
                <a:prstClr val="black"/>
              </a:solidFill>
              <a:cs typeface="Arial" pitchFamily="34" charset="0"/>
            </a:endParaRPr>
          </a:p>
        </p:txBody>
      </p:sp>
      <p:pic>
        <p:nvPicPr>
          <p:cNvPr id="33" name="Picture 26" descr="asafieldump_transpv1powerblu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9329" y="1805555"/>
            <a:ext cx="533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92290" y="6170494"/>
            <a:ext cx="7496027"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PARALLEL MOVEMENT OUTSIDE DIAMOND</a:t>
            </a:r>
          </a:p>
        </p:txBody>
      </p:sp>
      <p:sp>
        <p:nvSpPr>
          <p:cNvPr id="26" name="Down Arrow 25"/>
          <p:cNvSpPr/>
          <p:nvPr/>
        </p:nvSpPr>
        <p:spPr>
          <a:xfrm rot="18990270">
            <a:off x="4080611" y="1981199"/>
            <a:ext cx="153785" cy="55503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7" name="Down Arrow 26"/>
          <p:cNvSpPr/>
          <p:nvPr/>
        </p:nvSpPr>
        <p:spPr>
          <a:xfrm rot="18990270">
            <a:off x="2736689" y="3021059"/>
            <a:ext cx="143922" cy="47774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28" name="Straight Arrow Connector 27"/>
          <p:cNvCxnSpPr/>
          <p:nvPr/>
        </p:nvCxnSpPr>
        <p:spPr>
          <a:xfrm flipV="1">
            <a:off x="2509041" y="1293492"/>
            <a:ext cx="1171579" cy="1157854"/>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29" name="Straight Arrow Connector 28"/>
          <p:cNvCxnSpPr/>
          <p:nvPr/>
        </p:nvCxnSpPr>
        <p:spPr>
          <a:xfrm flipV="1">
            <a:off x="2944873" y="1872419"/>
            <a:ext cx="1255712" cy="1237872"/>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978768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441 0.0222 L 0.06875 -0.03331 " pathEditMode="relative" rAng="0" ptsTypes="AA">
                                      <p:cBhvr>
                                        <p:cTn id="6" dur="2000" fill="hold"/>
                                        <p:tgtEl>
                                          <p:spTgt spid="33"/>
                                        </p:tgtEl>
                                        <p:attrNameLst>
                                          <p:attrName>ppt_x</p:attrName>
                                          <p:attrName>ppt_y</p:attrName>
                                        </p:attrNameLst>
                                      </p:cBhvr>
                                      <p:rCtr x="2708" y="-2775"/>
                                    </p:animMotion>
                                  </p:childTnLst>
                                </p:cTn>
                              </p:par>
                              <p:par>
                                <p:cTn id="7" presetID="1" presetClass="entr" presetSubtype="0" fill="hold" grpId="1" nodeType="withEffect">
                                  <p:stCondLst>
                                    <p:cond delay="1500"/>
                                  </p:stCondLst>
                                  <p:childTnLst>
                                    <p:set>
                                      <p:cBhvr>
                                        <p:cTn id="8" dur="1" fill="hold">
                                          <p:stCondLst>
                                            <p:cond delay="0"/>
                                          </p:stCondLst>
                                        </p:cTn>
                                        <p:tgtEl>
                                          <p:spTgt spid="26"/>
                                        </p:tgtEl>
                                        <p:attrNameLst>
                                          <p:attrName>style.visibility</p:attrName>
                                        </p:attrNameLst>
                                      </p:cBhvr>
                                      <p:to>
                                        <p:strVal val="visible"/>
                                      </p:to>
                                    </p:set>
                                  </p:childTnLst>
                                </p:cTn>
                              </p:par>
                            </p:childTnLst>
                          </p:cTn>
                        </p:par>
                        <p:par>
                          <p:cTn id="9" fill="hold">
                            <p:stCondLst>
                              <p:cond delay="2000"/>
                            </p:stCondLst>
                            <p:childTnLst>
                              <p:par>
                                <p:cTn id="10" presetID="1" presetClass="exit" presetSubtype="0" fill="hold" grpId="0" nodeType="afterEffect">
                                  <p:stCondLst>
                                    <p:cond delay="0"/>
                                  </p:stCondLst>
                                  <p:childTnLst>
                                    <p:set>
                                      <p:cBhvr>
                                        <p:cTn id="11" dur="1" fill="hold">
                                          <p:stCondLst>
                                            <p:cond delay="0"/>
                                          </p:stCondLst>
                                        </p:cTn>
                                        <p:tgtEl>
                                          <p:spTgt spid="2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0.00607 0.02683 L -0.06893 0.11563 " pathEditMode="relative" rAng="0" ptsTypes="AA">
                                      <p:cBhvr>
                                        <p:cTn id="15" dur="2000" fill="hold"/>
                                        <p:tgtEl>
                                          <p:spTgt spid="33"/>
                                        </p:tgtEl>
                                        <p:attrNameLst>
                                          <p:attrName>ppt_x</p:attrName>
                                          <p:attrName>ppt_y</p:attrName>
                                        </p:attrNameLst>
                                      </p:cBhvr>
                                      <p:rCtr x="-3750" y="4440"/>
                                    </p:animMotion>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F5B056E-871F-4AEA-9EFA-F64FBDCEC40E}"/>
              </a:ext>
            </a:extLst>
          </p:cNvPr>
          <p:cNvSpPr>
            <a:spLocks noGrp="1" noChangeArrowheads="1"/>
          </p:cNvSpPr>
          <p:nvPr>
            <p:ph type="title"/>
          </p:nvPr>
        </p:nvSpPr>
        <p:spPr>
          <a:xfrm>
            <a:off x="457200" y="457200"/>
            <a:ext cx="8229600" cy="914400"/>
          </a:xfrm>
        </p:spPr>
        <p:txBody>
          <a:bodyPr/>
          <a:lstStyle/>
          <a:p>
            <a:pPr eaLnBrk="1" hangingPunct="1"/>
            <a:r>
              <a:rPr lang="en-US" altLang="en-US" sz="4000" dirty="0"/>
              <a:t>INSIDE/OUTSIDE MOVEMENT</a:t>
            </a:r>
          </a:p>
        </p:txBody>
      </p:sp>
      <p:sp>
        <p:nvSpPr>
          <p:cNvPr id="15363" name="Rectangle 3">
            <a:extLst>
              <a:ext uri="{FF2B5EF4-FFF2-40B4-BE49-F238E27FC236}">
                <a16:creationId xmlns:a16="http://schemas.microsoft.com/office/drawing/2014/main" id="{649A1460-4B6B-4DCA-A730-1FEBEEC62048}"/>
              </a:ext>
            </a:extLst>
          </p:cNvPr>
          <p:cNvSpPr>
            <a:spLocks noGrp="1" noChangeArrowheads="1"/>
          </p:cNvSpPr>
          <p:nvPr>
            <p:ph type="body" sz="half" idx="2"/>
          </p:nvPr>
        </p:nvSpPr>
        <p:spPr>
          <a:xfrm>
            <a:off x="4648200" y="1845658"/>
            <a:ext cx="4038600" cy="1600200"/>
          </a:xfrm>
        </p:spPr>
        <p:txBody>
          <a:bodyPr/>
          <a:lstStyle/>
          <a:p>
            <a:pPr eaLnBrk="1" hangingPunct="1"/>
            <a:r>
              <a:rPr lang="en-US" altLang="en-US" sz="2800" dirty="0"/>
              <a:t>Ball hit outside infield</a:t>
            </a:r>
          </a:p>
          <a:p>
            <a:pPr eaLnBrk="1" hangingPunct="1"/>
            <a:r>
              <a:rPr lang="en-US" altLang="en-US" sz="2800" dirty="0"/>
              <a:t>Determine if need to go out</a:t>
            </a:r>
          </a:p>
          <a:p>
            <a:pPr eaLnBrk="1" hangingPunct="1"/>
            <a:r>
              <a:rPr lang="en-US" altLang="en-US" sz="2800" dirty="0"/>
              <a:t>Move inside the infield</a:t>
            </a:r>
          </a:p>
        </p:txBody>
      </p:sp>
      <p:pic>
        <p:nvPicPr>
          <p:cNvPr id="15364" name="Picture 4">
            <a:extLst>
              <a:ext uri="{FF2B5EF4-FFF2-40B4-BE49-F238E27FC236}">
                <a16:creationId xmlns:a16="http://schemas.microsoft.com/office/drawing/2014/main" id="{1FAB584C-C683-48D5-A910-693B13B4D208}"/>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9308" t="5220" r="10944" b="7031"/>
          <a:stretch>
            <a:fillRect/>
          </a:stretch>
        </p:blipFill>
        <p:spPr>
          <a:xfrm>
            <a:off x="249238" y="1813290"/>
            <a:ext cx="4322762" cy="2971800"/>
          </a:xfr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500"/>
                                        <p:tgtEl>
                                          <p:spTgt spid="15362"/>
                                        </p:tgtEl>
                                      </p:cBhvr>
                                    </p:animEffect>
                                  </p:childTnLst>
                                </p:cTn>
                              </p:par>
                              <p:par>
                                <p:cTn id="8" presetID="10" presetClass="entr" presetSubtype="0" fill="hold" nodeType="withEffect">
                                  <p:stCondLst>
                                    <p:cond delay="0"/>
                                  </p:stCondLst>
                                  <p:childTnLst>
                                    <p:set>
                                      <p:cBhvr>
                                        <p:cTn id="9" dur="1" fill="hold">
                                          <p:stCondLst>
                                            <p:cond delay="0"/>
                                          </p:stCondLst>
                                        </p:cTn>
                                        <p:tgtEl>
                                          <p:spTgt spid="15364"/>
                                        </p:tgtEl>
                                        <p:attrNameLst>
                                          <p:attrName>style.visibility</p:attrName>
                                        </p:attrNameLst>
                                      </p:cBhvr>
                                      <p:to>
                                        <p:strVal val="visible"/>
                                      </p:to>
                                    </p:set>
                                    <p:animEffect transition="in" filter="fade">
                                      <p:cBhvr>
                                        <p:cTn id="10" dur="500"/>
                                        <p:tgtEl>
                                          <p:spTgt spid="1536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363">
                                            <p:txEl>
                                              <p:pRg st="0" end="0"/>
                                            </p:txEl>
                                          </p:spTgt>
                                        </p:tgtEl>
                                        <p:attrNameLst>
                                          <p:attrName>style.visibility</p:attrName>
                                        </p:attrNameLst>
                                      </p:cBhvr>
                                      <p:to>
                                        <p:strVal val="visible"/>
                                      </p:to>
                                    </p:set>
                                    <p:animEffect transition="in" filter="fade">
                                      <p:cBhvr>
                                        <p:cTn id="13" dur="500"/>
                                        <p:tgtEl>
                                          <p:spTgt spid="1536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363">
                                            <p:txEl>
                                              <p:pRg st="1" end="1"/>
                                            </p:txEl>
                                          </p:spTgt>
                                        </p:tgtEl>
                                        <p:attrNameLst>
                                          <p:attrName>style.visibility</p:attrName>
                                        </p:attrNameLst>
                                      </p:cBhvr>
                                      <p:to>
                                        <p:strVal val="visible"/>
                                      </p:to>
                                    </p:set>
                                    <p:animEffect transition="in" filter="fade">
                                      <p:cBhvr>
                                        <p:cTn id="18" dur="500"/>
                                        <p:tgtEl>
                                          <p:spTgt spid="1536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363">
                                            <p:txEl>
                                              <p:pRg st="2" end="2"/>
                                            </p:txEl>
                                          </p:spTgt>
                                        </p:tgtEl>
                                        <p:attrNameLst>
                                          <p:attrName>style.visibility</p:attrName>
                                        </p:attrNameLst>
                                      </p:cBhvr>
                                      <p:to>
                                        <p:strVal val="visible"/>
                                      </p:to>
                                    </p:set>
                                    <p:animEffect transition="in" filter="fade">
                                      <p:cBhvr>
                                        <p:cTn id="23" dur="500"/>
                                        <p:tgtEl>
                                          <p:spTgt spid="153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1536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4278313" y="5264150"/>
            <a:ext cx="457200" cy="755650"/>
          </a:xfrm>
          <a:prstGeom prst="rect">
            <a:avLst/>
          </a:prstGeom>
          <a:solidFill>
            <a:srgbClr val="996633"/>
          </a:solidFill>
          <a:ln>
            <a:noFill/>
          </a:ln>
          <a:extLst>
            <a:ext uri="{91240B29-F687-4F45-9708-019B960494DF}">
              <a14:hiddenLine xmlns:a14="http://schemas.microsoft.com/office/drawing/2010/main" w="57150">
                <a:solidFill>
                  <a:srgbClr val="000000"/>
                </a:solidFill>
                <a:miter lim="800000"/>
                <a:headEnd/>
                <a:tailEnd/>
              </a14:hiddenLine>
            </a:ext>
          </a:extLst>
        </p:spPr>
        <p:txBody>
          <a:bodyPr wrap="none" anchor="ctr"/>
          <a:lstStyle/>
          <a:p>
            <a:pPr fontAlgn="base">
              <a:spcBef>
                <a:spcPct val="0"/>
              </a:spcBef>
              <a:spcAft>
                <a:spcPct val="0"/>
              </a:spcAft>
            </a:pPr>
            <a:endParaRPr lang="en-US">
              <a:solidFill>
                <a:prstClr val="black"/>
              </a:solidFill>
              <a:cs typeface="Arial" pitchFamily="34" charset="0"/>
            </a:endParaRPr>
          </a:p>
        </p:txBody>
      </p:sp>
      <p:sp>
        <p:nvSpPr>
          <p:cNvPr id="4099" name="AutoShape 3"/>
          <p:cNvSpPr>
            <a:spLocks noChangeArrowheads="1"/>
          </p:cNvSpPr>
          <p:nvPr/>
        </p:nvSpPr>
        <p:spPr bwMode="auto">
          <a:xfrm rot="-2579376">
            <a:off x="2959100" y="1990725"/>
            <a:ext cx="3070225" cy="3181350"/>
          </a:xfrm>
          <a:prstGeom prst="roundRect">
            <a:avLst>
              <a:gd name="adj" fmla="val 16667"/>
            </a:avLst>
          </a:prstGeom>
          <a:solidFill>
            <a:srgbClr val="996633"/>
          </a:solidFill>
          <a:ln w="9525">
            <a:solidFill>
              <a:srgbClr val="996633"/>
            </a:solidFill>
            <a:round/>
            <a:headEnd/>
            <a:tailEnd/>
          </a:ln>
        </p:spPr>
        <p:txBody>
          <a:bodyPr wrap="none" anchor="ctr"/>
          <a:lstStyle/>
          <a:p>
            <a:pPr algn="ctr" fontAlgn="base">
              <a:spcBef>
                <a:spcPct val="0"/>
              </a:spcBef>
              <a:spcAft>
                <a:spcPct val="0"/>
              </a:spcAft>
            </a:pPr>
            <a:endParaRPr lang="en-US">
              <a:solidFill>
                <a:prstClr val="black"/>
              </a:solidFill>
              <a:cs typeface="Arial" pitchFamily="34" charset="0"/>
            </a:endParaRPr>
          </a:p>
        </p:txBody>
      </p:sp>
      <p:sp>
        <p:nvSpPr>
          <p:cNvPr id="4100" name="Line 5"/>
          <p:cNvSpPr>
            <a:spLocks noChangeShapeType="1"/>
          </p:cNvSpPr>
          <p:nvPr/>
        </p:nvSpPr>
        <p:spPr bwMode="auto">
          <a:xfrm rot="-2579376">
            <a:off x="4384675" y="3768725"/>
            <a:ext cx="195263" cy="188913"/>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101" name="Line 7"/>
          <p:cNvSpPr>
            <a:spLocks noChangeShapeType="1"/>
          </p:cNvSpPr>
          <p:nvPr/>
        </p:nvSpPr>
        <p:spPr bwMode="auto">
          <a:xfrm rot="19020624" flipV="1">
            <a:off x="5675313" y="4679950"/>
            <a:ext cx="0" cy="32861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102" name="Rectangle 8"/>
          <p:cNvSpPr>
            <a:spLocks noChangeArrowheads="1"/>
          </p:cNvSpPr>
          <p:nvPr/>
        </p:nvSpPr>
        <p:spPr bwMode="auto">
          <a:xfrm rot="-2579376">
            <a:off x="2197100" y="4211638"/>
            <a:ext cx="363538" cy="917575"/>
          </a:xfrm>
          <a:prstGeom prst="rect">
            <a:avLst/>
          </a:prstGeom>
          <a:solidFill>
            <a:srgbClr val="996633"/>
          </a:solidFill>
          <a:ln w="57150">
            <a:solidFill>
              <a:schemeClr val="bg1"/>
            </a:solidFill>
            <a:miter lim="800000"/>
            <a:headEnd/>
            <a:tailEnd/>
          </a:ln>
        </p:spPr>
        <p:txBody>
          <a:bodyPr wrap="none" anchor="ctr"/>
          <a:lstStyle/>
          <a:p>
            <a:pPr fontAlgn="base">
              <a:spcBef>
                <a:spcPct val="0"/>
              </a:spcBef>
              <a:spcAft>
                <a:spcPct val="0"/>
              </a:spcAft>
            </a:pPr>
            <a:endParaRPr lang="en-US">
              <a:solidFill>
                <a:prstClr val="black"/>
              </a:solidFill>
              <a:cs typeface="Arial" pitchFamily="34" charset="0"/>
            </a:endParaRPr>
          </a:p>
        </p:txBody>
      </p:sp>
      <p:sp>
        <p:nvSpPr>
          <p:cNvPr id="4103" name="Rectangle 9"/>
          <p:cNvSpPr>
            <a:spLocks noChangeArrowheads="1"/>
          </p:cNvSpPr>
          <p:nvPr/>
        </p:nvSpPr>
        <p:spPr bwMode="auto">
          <a:xfrm rot="2820624">
            <a:off x="6408738" y="4514850"/>
            <a:ext cx="382587" cy="969963"/>
          </a:xfrm>
          <a:prstGeom prst="rect">
            <a:avLst/>
          </a:prstGeom>
          <a:solidFill>
            <a:srgbClr val="996633"/>
          </a:solidFill>
          <a:ln w="57150">
            <a:solidFill>
              <a:schemeClr val="bg1"/>
            </a:solidFill>
            <a:miter lim="800000"/>
            <a:headEnd/>
            <a:tailEnd/>
          </a:ln>
        </p:spPr>
        <p:txBody>
          <a:bodyPr rot="10800000" vert="eaVert" wrap="none" anchor="ctr"/>
          <a:lstStyle/>
          <a:p>
            <a:pPr fontAlgn="base">
              <a:spcBef>
                <a:spcPct val="0"/>
              </a:spcBef>
              <a:spcAft>
                <a:spcPct val="0"/>
              </a:spcAft>
            </a:pPr>
            <a:endParaRPr lang="en-US">
              <a:solidFill>
                <a:prstClr val="black"/>
              </a:solidFill>
              <a:cs typeface="Arial" pitchFamily="34" charset="0"/>
            </a:endParaRPr>
          </a:p>
        </p:txBody>
      </p:sp>
      <p:sp>
        <p:nvSpPr>
          <p:cNvPr id="4104" name="AutoShape 10"/>
          <p:cNvSpPr>
            <a:spLocks noChangeArrowheads="1"/>
          </p:cNvSpPr>
          <p:nvPr/>
        </p:nvSpPr>
        <p:spPr bwMode="auto">
          <a:xfrm rot="-2579376">
            <a:off x="4364038" y="2200275"/>
            <a:ext cx="227012" cy="190500"/>
          </a:xfrm>
          <a:prstGeom prst="bevel">
            <a:avLst>
              <a:gd name="adj" fmla="val 12500"/>
            </a:avLst>
          </a:prstGeom>
          <a:solidFill>
            <a:schemeClr val="bg1"/>
          </a:solidFill>
          <a:ln w="9525">
            <a:solidFill>
              <a:srgbClr val="000000"/>
            </a:solidFill>
            <a:miter lim="800000"/>
            <a:headEnd/>
            <a:tailEnd/>
          </a:ln>
        </p:spPr>
        <p:txBody>
          <a:bodyPr wrap="none" anchor="ctr"/>
          <a:lstStyle/>
          <a:p>
            <a:pPr fontAlgn="base">
              <a:spcBef>
                <a:spcPct val="0"/>
              </a:spcBef>
              <a:spcAft>
                <a:spcPct val="0"/>
              </a:spcAft>
            </a:pPr>
            <a:endParaRPr lang="en-US">
              <a:solidFill>
                <a:prstClr val="black"/>
              </a:solidFill>
              <a:cs typeface="Arial" pitchFamily="34" charset="0"/>
            </a:endParaRPr>
          </a:p>
        </p:txBody>
      </p:sp>
      <p:sp>
        <p:nvSpPr>
          <p:cNvPr id="4105" name="Line 20"/>
          <p:cNvSpPr>
            <a:spLocks noChangeShapeType="1"/>
          </p:cNvSpPr>
          <p:nvPr/>
        </p:nvSpPr>
        <p:spPr bwMode="auto">
          <a:xfrm rot="-2579376" flipH="1" flipV="1">
            <a:off x="2078038" y="549275"/>
            <a:ext cx="46037" cy="5443538"/>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106" name="Line 21"/>
          <p:cNvSpPr>
            <a:spLocks noChangeShapeType="1"/>
          </p:cNvSpPr>
          <p:nvPr/>
        </p:nvSpPr>
        <p:spPr bwMode="auto">
          <a:xfrm rot="-2579376">
            <a:off x="4408488" y="3333750"/>
            <a:ext cx="5332412" cy="55563"/>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107" name="AutoShape 23"/>
          <p:cNvSpPr>
            <a:spLocks noChangeArrowheads="1"/>
          </p:cNvSpPr>
          <p:nvPr/>
        </p:nvSpPr>
        <p:spPr bwMode="auto">
          <a:xfrm rot="-2579376">
            <a:off x="6015038" y="3979863"/>
            <a:ext cx="227012" cy="192087"/>
          </a:xfrm>
          <a:prstGeom prst="bevel">
            <a:avLst>
              <a:gd name="adj" fmla="val 12500"/>
            </a:avLst>
          </a:prstGeom>
          <a:solidFill>
            <a:schemeClr val="bg1"/>
          </a:solidFill>
          <a:ln w="9525">
            <a:solidFill>
              <a:srgbClr val="000000"/>
            </a:solidFill>
            <a:miter lim="800000"/>
            <a:headEnd/>
            <a:tailEnd/>
          </a:ln>
        </p:spPr>
        <p:txBody>
          <a:bodyPr wrap="none" anchor="ctr"/>
          <a:lstStyle/>
          <a:p>
            <a:pPr fontAlgn="base">
              <a:spcBef>
                <a:spcPct val="0"/>
              </a:spcBef>
              <a:spcAft>
                <a:spcPct val="0"/>
              </a:spcAft>
            </a:pPr>
            <a:endParaRPr lang="en-US">
              <a:solidFill>
                <a:prstClr val="black"/>
              </a:solidFill>
              <a:cs typeface="Arial" pitchFamily="34" charset="0"/>
            </a:endParaRPr>
          </a:p>
        </p:txBody>
      </p:sp>
      <p:sp>
        <p:nvSpPr>
          <p:cNvPr id="4108" name="AutoShape 24"/>
          <p:cNvSpPr>
            <a:spLocks noChangeArrowheads="1"/>
          </p:cNvSpPr>
          <p:nvPr/>
        </p:nvSpPr>
        <p:spPr bwMode="auto">
          <a:xfrm rot="-2579376">
            <a:off x="2627313" y="3632200"/>
            <a:ext cx="225425" cy="192088"/>
          </a:xfrm>
          <a:prstGeom prst="bevel">
            <a:avLst>
              <a:gd name="adj" fmla="val 12500"/>
            </a:avLst>
          </a:prstGeom>
          <a:solidFill>
            <a:schemeClr val="bg1"/>
          </a:solidFill>
          <a:ln w="9525">
            <a:solidFill>
              <a:srgbClr val="000000"/>
            </a:solidFill>
            <a:miter lim="800000"/>
            <a:headEnd/>
            <a:tailEnd/>
          </a:ln>
        </p:spPr>
        <p:txBody>
          <a:bodyPr wrap="none" anchor="ctr"/>
          <a:lstStyle/>
          <a:p>
            <a:pPr fontAlgn="base">
              <a:spcBef>
                <a:spcPct val="0"/>
              </a:spcBef>
              <a:spcAft>
                <a:spcPct val="0"/>
              </a:spcAft>
            </a:pPr>
            <a:endParaRPr lang="en-US">
              <a:solidFill>
                <a:prstClr val="black"/>
              </a:solidFill>
              <a:cs typeface="Arial" pitchFamily="34" charset="0"/>
            </a:endParaRPr>
          </a:p>
        </p:txBody>
      </p:sp>
      <p:sp>
        <p:nvSpPr>
          <p:cNvPr id="4109" name="AutoShape 25"/>
          <p:cNvSpPr>
            <a:spLocks noChangeArrowheads="1"/>
          </p:cNvSpPr>
          <p:nvPr/>
        </p:nvSpPr>
        <p:spPr bwMode="auto">
          <a:xfrm rot="-2579376">
            <a:off x="6145213" y="4121150"/>
            <a:ext cx="227012" cy="190500"/>
          </a:xfrm>
          <a:prstGeom prst="bevel">
            <a:avLst>
              <a:gd name="adj" fmla="val 12500"/>
            </a:avLst>
          </a:prstGeom>
          <a:solidFill>
            <a:srgbClr val="FF9933"/>
          </a:solidFill>
          <a:ln w="9525">
            <a:solidFill>
              <a:srgbClr val="000000"/>
            </a:solidFill>
            <a:miter lim="800000"/>
            <a:headEnd/>
            <a:tailEnd/>
          </a:ln>
        </p:spPr>
        <p:txBody>
          <a:bodyPr wrap="none" anchor="ctr"/>
          <a:lstStyle/>
          <a:p>
            <a:pPr fontAlgn="base">
              <a:spcBef>
                <a:spcPct val="0"/>
              </a:spcBef>
              <a:spcAft>
                <a:spcPct val="0"/>
              </a:spcAft>
            </a:pPr>
            <a:endParaRPr lang="en-US">
              <a:solidFill>
                <a:prstClr val="black"/>
              </a:solidFill>
              <a:cs typeface="Arial" pitchFamily="34" charset="0"/>
            </a:endParaRPr>
          </a:p>
        </p:txBody>
      </p:sp>
      <p:sp>
        <p:nvSpPr>
          <p:cNvPr id="34842" name="Rectangle 26"/>
          <p:cNvSpPr>
            <a:spLocks noChangeArrowheads="1"/>
          </p:cNvSpPr>
          <p:nvPr/>
        </p:nvSpPr>
        <p:spPr bwMode="auto">
          <a:xfrm>
            <a:off x="228600" y="-533400"/>
            <a:ext cx="8496300" cy="519112"/>
          </a:xfrm>
          <a:prstGeom prst="rect">
            <a:avLst/>
          </a:prstGeom>
          <a:noFill/>
          <a:ln w="9525">
            <a:noFill/>
            <a:miter lim="800000"/>
            <a:headEnd/>
            <a:tailEnd/>
          </a:ln>
          <a:effectLst/>
        </p:spPr>
        <p:txBody>
          <a:bodyPr>
            <a:spAutoFit/>
          </a:bodyPr>
          <a:lstStyle/>
          <a:p>
            <a:pPr algn="ctr" fontAlgn="base">
              <a:spcBef>
                <a:spcPct val="0"/>
              </a:spcBef>
              <a:spcAft>
                <a:spcPct val="0"/>
              </a:spcAft>
              <a:defRPr/>
            </a:pPr>
            <a:endParaRPr lang="en-US" sz="2800" b="1" dirty="0">
              <a:solidFill>
                <a:srgbClr val="1F497D"/>
              </a:solidFill>
              <a:effectLst>
                <a:outerShdw blurRad="38100" dist="38100" dir="2700000" algn="tl">
                  <a:srgbClr val="000000"/>
                </a:outerShdw>
              </a:effectLst>
              <a:cs typeface="Arial" charset="0"/>
            </a:endParaRPr>
          </a:p>
        </p:txBody>
      </p:sp>
      <p:sp>
        <p:nvSpPr>
          <p:cNvPr id="4111" name="Text Box 31"/>
          <p:cNvSpPr txBox="1">
            <a:spLocks noChangeArrowheads="1"/>
          </p:cNvSpPr>
          <p:nvPr/>
        </p:nvSpPr>
        <p:spPr bwMode="auto">
          <a:xfrm rot="2700000">
            <a:off x="6854032" y="3467894"/>
            <a:ext cx="48895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endParaRPr lang="en-US" sz="2000" b="1">
              <a:solidFill>
                <a:srgbClr val="000000"/>
              </a:solidFill>
              <a:latin typeface="Bookman"/>
            </a:endParaRPr>
          </a:p>
        </p:txBody>
      </p:sp>
      <p:sp>
        <p:nvSpPr>
          <p:cNvPr id="4112" name="Text Box 32"/>
          <p:cNvSpPr txBox="1">
            <a:spLocks noChangeArrowheads="1"/>
          </p:cNvSpPr>
          <p:nvPr/>
        </p:nvSpPr>
        <p:spPr bwMode="auto">
          <a:xfrm rot="-2248909">
            <a:off x="1428750" y="3109913"/>
            <a:ext cx="5953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sz="2000" b="1">
                <a:solidFill>
                  <a:srgbClr val="000000"/>
                </a:solidFill>
                <a:latin typeface="Calibri" pitchFamily="34" charset="0"/>
              </a:rPr>
              <a:t> </a:t>
            </a:r>
            <a:endParaRPr lang="en-US" sz="2000" b="1">
              <a:solidFill>
                <a:srgbClr val="000000"/>
              </a:solidFill>
              <a:latin typeface="Bookman"/>
            </a:endParaRPr>
          </a:p>
        </p:txBody>
      </p:sp>
      <p:sp>
        <p:nvSpPr>
          <p:cNvPr id="4113" name="Text Box 33"/>
          <p:cNvSpPr txBox="1">
            <a:spLocks noChangeArrowheads="1"/>
          </p:cNvSpPr>
          <p:nvPr/>
        </p:nvSpPr>
        <p:spPr bwMode="auto">
          <a:xfrm rot="-2342400">
            <a:off x="1443038" y="3157538"/>
            <a:ext cx="4873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sz="2000" b="1">
                <a:solidFill>
                  <a:srgbClr val="000000"/>
                </a:solidFill>
                <a:latin typeface="Calibri" pitchFamily="34" charset="0"/>
              </a:rPr>
              <a:t> </a:t>
            </a:r>
          </a:p>
        </p:txBody>
      </p:sp>
      <p:sp>
        <p:nvSpPr>
          <p:cNvPr id="4114" name="Rectangle 50"/>
          <p:cNvSpPr>
            <a:spLocks noChangeArrowheads="1"/>
          </p:cNvSpPr>
          <p:nvPr/>
        </p:nvSpPr>
        <p:spPr bwMode="auto">
          <a:xfrm>
            <a:off x="4267200" y="592772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endParaRPr lang="en-US" sz="2000" b="1">
              <a:solidFill>
                <a:srgbClr val="000000"/>
              </a:solidFill>
              <a:cs typeface="Arial" pitchFamily="34" charset="0"/>
            </a:endParaRPr>
          </a:p>
        </p:txBody>
      </p:sp>
      <p:sp>
        <p:nvSpPr>
          <p:cNvPr id="4115" name="Rectangle 48"/>
          <p:cNvSpPr>
            <a:spLocks noChangeArrowheads="1"/>
          </p:cNvSpPr>
          <p:nvPr/>
        </p:nvSpPr>
        <p:spPr bwMode="auto">
          <a:xfrm>
            <a:off x="2973388" y="3430588"/>
            <a:ext cx="242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z="2000" b="1">
                <a:solidFill>
                  <a:srgbClr val="000000"/>
                </a:solidFill>
                <a:cs typeface="Arial" pitchFamily="34" charset="0"/>
              </a:rPr>
              <a:t> </a:t>
            </a:r>
            <a:endParaRPr lang="en-US">
              <a:solidFill>
                <a:prstClr val="black"/>
              </a:solidFill>
              <a:cs typeface="Arial" pitchFamily="34" charset="0"/>
            </a:endParaRPr>
          </a:p>
        </p:txBody>
      </p:sp>
      <p:pic>
        <p:nvPicPr>
          <p:cNvPr id="4116" name="Picture 48" descr="PLat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54102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Connector 36"/>
          <p:cNvCxnSpPr>
            <a:stCxn id="4101" idx="0"/>
          </p:cNvCxnSpPr>
          <p:nvPr/>
        </p:nvCxnSpPr>
        <p:spPr>
          <a:xfrm rot="5400000" flipH="1" flipV="1">
            <a:off x="5821362" y="4308476"/>
            <a:ext cx="620713" cy="6905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118" name="Rectangle 11"/>
          <p:cNvSpPr>
            <a:spLocks noChangeArrowheads="1"/>
          </p:cNvSpPr>
          <p:nvPr/>
        </p:nvSpPr>
        <p:spPr bwMode="auto">
          <a:xfrm rot="-33292">
            <a:off x="4730750" y="4954588"/>
            <a:ext cx="361950" cy="1065212"/>
          </a:xfrm>
          <a:prstGeom prst="rect">
            <a:avLst/>
          </a:prstGeom>
          <a:solidFill>
            <a:srgbClr val="996633"/>
          </a:solidFill>
          <a:ln w="57150">
            <a:solidFill>
              <a:schemeClr val="bg1"/>
            </a:solidFill>
            <a:miter lim="800000"/>
            <a:headEnd/>
            <a:tailEnd/>
          </a:ln>
        </p:spPr>
        <p:txBody>
          <a:bodyPr wrap="none" anchor="ctr"/>
          <a:lstStyle/>
          <a:p>
            <a:pPr fontAlgn="base">
              <a:spcBef>
                <a:spcPct val="0"/>
              </a:spcBef>
              <a:spcAft>
                <a:spcPct val="0"/>
              </a:spcAft>
            </a:pPr>
            <a:endParaRPr lang="en-US">
              <a:solidFill>
                <a:prstClr val="black"/>
              </a:solidFill>
              <a:cs typeface="Arial" pitchFamily="34" charset="0"/>
            </a:endParaRPr>
          </a:p>
        </p:txBody>
      </p:sp>
      <p:sp>
        <p:nvSpPr>
          <p:cNvPr id="4119" name="Rectangle 22"/>
          <p:cNvSpPr>
            <a:spLocks noChangeArrowheads="1"/>
          </p:cNvSpPr>
          <p:nvPr/>
        </p:nvSpPr>
        <p:spPr bwMode="auto">
          <a:xfrm rot="-33292">
            <a:off x="3890963" y="4954588"/>
            <a:ext cx="360362" cy="1065212"/>
          </a:xfrm>
          <a:prstGeom prst="rect">
            <a:avLst/>
          </a:prstGeom>
          <a:solidFill>
            <a:srgbClr val="996633"/>
          </a:solidFill>
          <a:ln w="57150">
            <a:solidFill>
              <a:schemeClr val="bg1"/>
            </a:solidFill>
            <a:miter lim="800000"/>
            <a:headEnd/>
            <a:tailEnd/>
          </a:ln>
        </p:spPr>
        <p:txBody>
          <a:bodyPr wrap="none" anchor="ctr"/>
          <a:lstStyle/>
          <a:p>
            <a:pPr fontAlgn="base">
              <a:spcBef>
                <a:spcPct val="0"/>
              </a:spcBef>
              <a:spcAft>
                <a:spcPct val="0"/>
              </a:spcAft>
            </a:pPr>
            <a:endParaRPr lang="en-US">
              <a:solidFill>
                <a:prstClr val="black"/>
              </a:solidFill>
              <a:cs typeface="Arial" pitchFamily="34" charset="0"/>
            </a:endParaRPr>
          </a:p>
        </p:txBody>
      </p:sp>
      <p:pic>
        <p:nvPicPr>
          <p:cNvPr id="33" name="Picture 26"/>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537733" y="2678250"/>
            <a:ext cx="640870" cy="98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996601" y="6172200"/>
            <a:ext cx="7129324"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PARALLEL MOVEMENT INSIDE DIAMOND</a:t>
            </a:r>
          </a:p>
        </p:txBody>
      </p:sp>
      <p:pic>
        <p:nvPicPr>
          <p:cNvPr id="26" name="Picture 26" descr="asafieldump_transpv1powerblu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8613" y="2036532"/>
            <a:ext cx="533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Down Arrow 26"/>
          <p:cNvSpPr/>
          <p:nvPr/>
        </p:nvSpPr>
        <p:spPr>
          <a:xfrm rot="13787460" flipH="1">
            <a:off x="5780243" y="3764610"/>
            <a:ext cx="179082" cy="42710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8" name="Down Arrow 27"/>
          <p:cNvSpPr/>
          <p:nvPr/>
        </p:nvSpPr>
        <p:spPr>
          <a:xfrm rot="13787460" flipH="1">
            <a:off x="4367191" y="2318081"/>
            <a:ext cx="157682" cy="35715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29" name="Straight Arrow Connector 28"/>
          <p:cNvCxnSpPr/>
          <p:nvPr/>
        </p:nvCxnSpPr>
        <p:spPr>
          <a:xfrm>
            <a:off x="4614072" y="2424954"/>
            <a:ext cx="1255712" cy="1246816"/>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30" name="Straight Arrow Connector 29"/>
          <p:cNvCxnSpPr/>
          <p:nvPr/>
        </p:nvCxnSpPr>
        <p:spPr>
          <a:xfrm>
            <a:off x="4052066" y="3007205"/>
            <a:ext cx="1255712" cy="1246816"/>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7126393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434 -0.00555 L -0.08733 0.10962 " pathEditMode="relative" rAng="0" ptsTypes="AA">
                                      <p:cBhvr>
                                        <p:cTn id="6" dur="2000" fill="hold"/>
                                        <p:tgtEl>
                                          <p:spTgt spid="26"/>
                                        </p:tgtEl>
                                        <p:attrNameLst>
                                          <p:attrName>ppt_x</p:attrName>
                                          <p:attrName>ppt_y</p:attrName>
                                        </p:attrNameLst>
                                      </p:cBhvr>
                                      <p:rCtr x="-4583" y="5759"/>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26"/>
                                        </p:tgtEl>
                                        <p:attrNameLst>
                                          <p:attrName>style.visibility</p:attrName>
                                        </p:attrNameLst>
                                      </p:cBhvr>
                                      <p:to>
                                        <p:strVal val="hidden"/>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par>
                          <p:cTn id="13" fill="hold">
                            <p:stCondLst>
                              <p:cond delay="2000"/>
                            </p:stCondLst>
                            <p:childTnLst>
                              <p:par>
                                <p:cTn id="14" presetID="0" presetClass="path" presetSubtype="0" accel="50000" decel="50000" fill="hold" nodeType="afterEffect">
                                  <p:stCondLst>
                                    <p:cond delay="0"/>
                                  </p:stCondLst>
                                  <p:childTnLst>
                                    <p:animMotion origin="layout" path="M -3.33333E-6 -4.71785E-7 L 0.08438 0.10592 " pathEditMode="relative" rAng="0" ptsTypes="AA">
                                      <p:cBhvr>
                                        <p:cTn id="15" dur="2000" fill="hold"/>
                                        <p:tgtEl>
                                          <p:spTgt spid="33"/>
                                        </p:tgtEl>
                                        <p:attrNameLst>
                                          <p:attrName>ppt_x</p:attrName>
                                          <p:attrName>ppt_y</p:attrName>
                                        </p:attrNameLst>
                                      </p:cBhvr>
                                      <p:rCtr x="4219" y="5296"/>
                                    </p:animMotion>
                                  </p:childTnLst>
                                </p:cTn>
                              </p:par>
                            </p:childTnLst>
                          </p:cTn>
                        </p:par>
                        <p:par>
                          <p:cTn id="16" fill="hold">
                            <p:stCondLst>
                              <p:cond delay="4000"/>
                            </p:stCondLst>
                            <p:childTnLst>
                              <p:par>
                                <p:cTn id="17" presetID="1"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par>
                          <p:cTn id="19" fill="hold">
                            <p:stCondLst>
                              <p:cond delay="4000"/>
                            </p:stCondLst>
                            <p:childTnLst>
                              <p:par>
                                <p:cTn id="20" presetID="1" presetClass="exit" presetSubtype="0" fill="hold" grpId="1" nodeType="afterEffect">
                                  <p:stCondLst>
                                    <p:cond delay="2000"/>
                                  </p:stCondLst>
                                  <p:childTnLst>
                                    <p:set>
                                      <p:cBhvr>
                                        <p:cTn id="21" dur="1" fill="hold">
                                          <p:stCondLst>
                                            <p:cond delay="0"/>
                                          </p:stCondLst>
                                        </p:cTn>
                                        <p:tgtEl>
                                          <p:spTgt spid="2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3.33333E-6 -2.96296E-6 L -0.06666 -0.07893 " pathEditMode="relative" rAng="0" ptsTypes="AA">
                                      <p:cBhvr>
                                        <p:cTn id="25" dur="2000" fill="hold"/>
                                        <p:tgtEl>
                                          <p:spTgt spid="33"/>
                                        </p:tgtEl>
                                        <p:attrNameLst>
                                          <p:attrName>ppt_x</p:attrName>
                                          <p:attrName>ppt_y</p:attrName>
                                        </p:attrNameLst>
                                      </p:cBhvr>
                                      <p:rCtr x="-3333" y="-3958"/>
                                    </p:animMotion>
                                  </p:childTnLst>
                                </p:cTn>
                              </p:par>
                            </p:childTnLst>
                          </p:cTn>
                        </p:par>
                        <p:par>
                          <p:cTn id="26" fill="hold">
                            <p:stCondLst>
                              <p:cond delay="2000"/>
                            </p:stCondLst>
                            <p:childTnLst>
                              <p:par>
                                <p:cTn id="27" presetID="1" presetClass="entr" presetSubtype="0"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4278313" y="5264150"/>
            <a:ext cx="457200" cy="755650"/>
          </a:xfrm>
          <a:prstGeom prst="rect">
            <a:avLst/>
          </a:prstGeom>
          <a:solidFill>
            <a:srgbClr val="996633"/>
          </a:solidFill>
          <a:ln>
            <a:noFill/>
          </a:ln>
          <a:extLst>
            <a:ext uri="{91240B29-F687-4F45-9708-019B960494DF}">
              <a14:hiddenLine xmlns:a14="http://schemas.microsoft.com/office/drawing/2010/main" w="57150">
                <a:solidFill>
                  <a:srgbClr val="000000"/>
                </a:solidFill>
                <a:miter lim="800000"/>
                <a:headEnd/>
                <a:tailEnd/>
              </a14:hiddenLine>
            </a:ext>
          </a:extLst>
        </p:spPr>
        <p:txBody>
          <a:bodyPr wrap="none" anchor="ctr"/>
          <a:lstStyle/>
          <a:p>
            <a:pPr fontAlgn="base">
              <a:spcBef>
                <a:spcPct val="0"/>
              </a:spcBef>
              <a:spcAft>
                <a:spcPct val="0"/>
              </a:spcAft>
            </a:pPr>
            <a:endParaRPr lang="en-US">
              <a:solidFill>
                <a:prstClr val="black"/>
              </a:solidFill>
              <a:cs typeface="Arial" pitchFamily="34" charset="0"/>
            </a:endParaRPr>
          </a:p>
        </p:txBody>
      </p:sp>
      <p:sp>
        <p:nvSpPr>
          <p:cNvPr id="4099" name="AutoShape 3"/>
          <p:cNvSpPr>
            <a:spLocks noChangeArrowheads="1"/>
          </p:cNvSpPr>
          <p:nvPr/>
        </p:nvSpPr>
        <p:spPr bwMode="auto">
          <a:xfrm rot="-2579376">
            <a:off x="2916237" y="2039939"/>
            <a:ext cx="3070225" cy="3181350"/>
          </a:xfrm>
          <a:prstGeom prst="roundRect">
            <a:avLst>
              <a:gd name="adj" fmla="val 16667"/>
            </a:avLst>
          </a:prstGeom>
          <a:solidFill>
            <a:srgbClr val="996633"/>
          </a:solidFill>
          <a:ln w="9525">
            <a:solidFill>
              <a:srgbClr val="996633"/>
            </a:solidFill>
            <a:round/>
            <a:headEnd/>
            <a:tailEnd/>
          </a:ln>
        </p:spPr>
        <p:txBody>
          <a:bodyPr wrap="none" anchor="ctr"/>
          <a:lstStyle/>
          <a:p>
            <a:pPr algn="ctr" fontAlgn="base">
              <a:spcBef>
                <a:spcPct val="0"/>
              </a:spcBef>
              <a:spcAft>
                <a:spcPct val="0"/>
              </a:spcAft>
            </a:pPr>
            <a:endParaRPr lang="en-US">
              <a:solidFill>
                <a:prstClr val="black"/>
              </a:solidFill>
              <a:cs typeface="Arial" pitchFamily="34" charset="0"/>
            </a:endParaRPr>
          </a:p>
        </p:txBody>
      </p:sp>
      <p:sp>
        <p:nvSpPr>
          <p:cNvPr id="4100" name="Line 5"/>
          <p:cNvSpPr>
            <a:spLocks noChangeShapeType="1"/>
          </p:cNvSpPr>
          <p:nvPr/>
        </p:nvSpPr>
        <p:spPr bwMode="auto">
          <a:xfrm rot="-2579376">
            <a:off x="4384675" y="3768725"/>
            <a:ext cx="195263" cy="188913"/>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101" name="Line 7"/>
          <p:cNvSpPr>
            <a:spLocks noChangeShapeType="1"/>
          </p:cNvSpPr>
          <p:nvPr/>
        </p:nvSpPr>
        <p:spPr bwMode="auto">
          <a:xfrm rot="19020624" flipV="1">
            <a:off x="5675313" y="4679950"/>
            <a:ext cx="0" cy="32861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102" name="Rectangle 8"/>
          <p:cNvSpPr>
            <a:spLocks noChangeArrowheads="1"/>
          </p:cNvSpPr>
          <p:nvPr/>
        </p:nvSpPr>
        <p:spPr bwMode="auto">
          <a:xfrm rot="-2579376">
            <a:off x="2197100" y="4211638"/>
            <a:ext cx="363538" cy="917575"/>
          </a:xfrm>
          <a:prstGeom prst="rect">
            <a:avLst/>
          </a:prstGeom>
          <a:solidFill>
            <a:srgbClr val="996633"/>
          </a:solidFill>
          <a:ln w="57150">
            <a:solidFill>
              <a:schemeClr val="bg1"/>
            </a:solidFill>
            <a:miter lim="800000"/>
            <a:headEnd/>
            <a:tailEnd/>
          </a:ln>
        </p:spPr>
        <p:txBody>
          <a:bodyPr wrap="none" anchor="ctr"/>
          <a:lstStyle/>
          <a:p>
            <a:pPr fontAlgn="base">
              <a:spcBef>
                <a:spcPct val="0"/>
              </a:spcBef>
              <a:spcAft>
                <a:spcPct val="0"/>
              </a:spcAft>
            </a:pPr>
            <a:endParaRPr lang="en-US">
              <a:solidFill>
                <a:prstClr val="black"/>
              </a:solidFill>
              <a:cs typeface="Arial" pitchFamily="34" charset="0"/>
            </a:endParaRPr>
          </a:p>
        </p:txBody>
      </p:sp>
      <p:sp>
        <p:nvSpPr>
          <p:cNvPr id="4103" name="Rectangle 9"/>
          <p:cNvSpPr>
            <a:spLocks noChangeArrowheads="1"/>
          </p:cNvSpPr>
          <p:nvPr/>
        </p:nvSpPr>
        <p:spPr bwMode="auto">
          <a:xfrm rot="2820624">
            <a:off x="6408738" y="4514850"/>
            <a:ext cx="382587" cy="969963"/>
          </a:xfrm>
          <a:prstGeom prst="rect">
            <a:avLst/>
          </a:prstGeom>
          <a:solidFill>
            <a:srgbClr val="996633"/>
          </a:solidFill>
          <a:ln w="57150">
            <a:solidFill>
              <a:schemeClr val="bg1"/>
            </a:solidFill>
            <a:miter lim="800000"/>
            <a:headEnd/>
            <a:tailEnd/>
          </a:ln>
        </p:spPr>
        <p:txBody>
          <a:bodyPr rot="10800000" vert="eaVert" wrap="none" anchor="ctr"/>
          <a:lstStyle/>
          <a:p>
            <a:pPr fontAlgn="base">
              <a:spcBef>
                <a:spcPct val="0"/>
              </a:spcBef>
              <a:spcAft>
                <a:spcPct val="0"/>
              </a:spcAft>
            </a:pPr>
            <a:endParaRPr lang="en-US">
              <a:solidFill>
                <a:prstClr val="black"/>
              </a:solidFill>
              <a:cs typeface="Arial" pitchFamily="34" charset="0"/>
            </a:endParaRPr>
          </a:p>
        </p:txBody>
      </p:sp>
      <p:sp>
        <p:nvSpPr>
          <p:cNvPr id="4104" name="AutoShape 10"/>
          <p:cNvSpPr>
            <a:spLocks noChangeArrowheads="1"/>
          </p:cNvSpPr>
          <p:nvPr/>
        </p:nvSpPr>
        <p:spPr bwMode="auto">
          <a:xfrm rot="-2579376">
            <a:off x="4364038" y="2200275"/>
            <a:ext cx="227012" cy="190500"/>
          </a:xfrm>
          <a:prstGeom prst="bevel">
            <a:avLst>
              <a:gd name="adj" fmla="val 12500"/>
            </a:avLst>
          </a:prstGeom>
          <a:solidFill>
            <a:schemeClr val="bg1"/>
          </a:solidFill>
          <a:ln w="9525">
            <a:solidFill>
              <a:srgbClr val="000000"/>
            </a:solidFill>
            <a:miter lim="800000"/>
            <a:headEnd/>
            <a:tailEnd/>
          </a:ln>
        </p:spPr>
        <p:txBody>
          <a:bodyPr wrap="none" anchor="ctr"/>
          <a:lstStyle/>
          <a:p>
            <a:pPr fontAlgn="base">
              <a:spcBef>
                <a:spcPct val="0"/>
              </a:spcBef>
              <a:spcAft>
                <a:spcPct val="0"/>
              </a:spcAft>
            </a:pPr>
            <a:endParaRPr lang="en-US">
              <a:solidFill>
                <a:prstClr val="black"/>
              </a:solidFill>
              <a:cs typeface="Arial" pitchFamily="34" charset="0"/>
            </a:endParaRPr>
          </a:p>
        </p:txBody>
      </p:sp>
      <p:sp>
        <p:nvSpPr>
          <p:cNvPr id="4105" name="Line 20"/>
          <p:cNvSpPr>
            <a:spLocks noChangeShapeType="1"/>
          </p:cNvSpPr>
          <p:nvPr/>
        </p:nvSpPr>
        <p:spPr bwMode="auto">
          <a:xfrm rot="-2579376" flipH="1" flipV="1">
            <a:off x="2078038" y="549275"/>
            <a:ext cx="46037" cy="5443538"/>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106" name="Line 21"/>
          <p:cNvSpPr>
            <a:spLocks noChangeShapeType="1"/>
          </p:cNvSpPr>
          <p:nvPr/>
        </p:nvSpPr>
        <p:spPr bwMode="auto">
          <a:xfrm rot="-2579376">
            <a:off x="4408488" y="3333750"/>
            <a:ext cx="5332412" cy="55563"/>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107" name="AutoShape 23"/>
          <p:cNvSpPr>
            <a:spLocks noChangeArrowheads="1"/>
          </p:cNvSpPr>
          <p:nvPr/>
        </p:nvSpPr>
        <p:spPr bwMode="auto">
          <a:xfrm rot="-2579376">
            <a:off x="6015038" y="3979863"/>
            <a:ext cx="227012" cy="192087"/>
          </a:xfrm>
          <a:prstGeom prst="bevel">
            <a:avLst>
              <a:gd name="adj" fmla="val 12500"/>
            </a:avLst>
          </a:prstGeom>
          <a:solidFill>
            <a:schemeClr val="bg1"/>
          </a:solidFill>
          <a:ln w="9525">
            <a:solidFill>
              <a:srgbClr val="000000"/>
            </a:solidFill>
            <a:miter lim="800000"/>
            <a:headEnd/>
            <a:tailEnd/>
          </a:ln>
        </p:spPr>
        <p:txBody>
          <a:bodyPr wrap="none" anchor="ctr"/>
          <a:lstStyle/>
          <a:p>
            <a:pPr fontAlgn="base">
              <a:spcBef>
                <a:spcPct val="0"/>
              </a:spcBef>
              <a:spcAft>
                <a:spcPct val="0"/>
              </a:spcAft>
            </a:pPr>
            <a:endParaRPr lang="en-US">
              <a:solidFill>
                <a:prstClr val="black"/>
              </a:solidFill>
              <a:cs typeface="Arial" pitchFamily="34" charset="0"/>
            </a:endParaRPr>
          </a:p>
        </p:txBody>
      </p:sp>
      <p:sp>
        <p:nvSpPr>
          <p:cNvPr id="4108" name="AutoShape 24"/>
          <p:cNvSpPr>
            <a:spLocks noChangeArrowheads="1"/>
          </p:cNvSpPr>
          <p:nvPr/>
        </p:nvSpPr>
        <p:spPr bwMode="auto">
          <a:xfrm rot="-2579376">
            <a:off x="2627313" y="3632200"/>
            <a:ext cx="225425" cy="192088"/>
          </a:xfrm>
          <a:prstGeom prst="bevel">
            <a:avLst>
              <a:gd name="adj" fmla="val 12500"/>
            </a:avLst>
          </a:prstGeom>
          <a:solidFill>
            <a:schemeClr val="bg1"/>
          </a:solidFill>
          <a:ln w="9525">
            <a:solidFill>
              <a:srgbClr val="000000"/>
            </a:solidFill>
            <a:miter lim="800000"/>
            <a:headEnd/>
            <a:tailEnd/>
          </a:ln>
        </p:spPr>
        <p:txBody>
          <a:bodyPr wrap="none" anchor="ctr"/>
          <a:lstStyle/>
          <a:p>
            <a:pPr fontAlgn="base">
              <a:spcBef>
                <a:spcPct val="0"/>
              </a:spcBef>
              <a:spcAft>
                <a:spcPct val="0"/>
              </a:spcAft>
            </a:pPr>
            <a:endParaRPr lang="en-US">
              <a:solidFill>
                <a:prstClr val="black"/>
              </a:solidFill>
              <a:cs typeface="Arial" pitchFamily="34" charset="0"/>
            </a:endParaRPr>
          </a:p>
        </p:txBody>
      </p:sp>
      <p:sp>
        <p:nvSpPr>
          <p:cNvPr id="4109" name="AutoShape 25"/>
          <p:cNvSpPr>
            <a:spLocks noChangeArrowheads="1"/>
          </p:cNvSpPr>
          <p:nvPr/>
        </p:nvSpPr>
        <p:spPr bwMode="auto">
          <a:xfrm rot="-2579376">
            <a:off x="6145213" y="4121150"/>
            <a:ext cx="227012" cy="190500"/>
          </a:xfrm>
          <a:prstGeom prst="bevel">
            <a:avLst>
              <a:gd name="adj" fmla="val 12500"/>
            </a:avLst>
          </a:prstGeom>
          <a:solidFill>
            <a:srgbClr val="FF9933"/>
          </a:solidFill>
          <a:ln w="9525">
            <a:solidFill>
              <a:srgbClr val="000000"/>
            </a:solidFill>
            <a:miter lim="800000"/>
            <a:headEnd/>
            <a:tailEnd/>
          </a:ln>
        </p:spPr>
        <p:txBody>
          <a:bodyPr wrap="none" anchor="ctr"/>
          <a:lstStyle/>
          <a:p>
            <a:pPr fontAlgn="base">
              <a:spcBef>
                <a:spcPct val="0"/>
              </a:spcBef>
              <a:spcAft>
                <a:spcPct val="0"/>
              </a:spcAft>
            </a:pPr>
            <a:endParaRPr lang="en-US">
              <a:solidFill>
                <a:prstClr val="black"/>
              </a:solidFill>
              <a:cs typeface="Arial" pitchFamily="34" charset="0"/>
            </a:endParaRPr>
          </a:p>
        </p:txBody>
      </p:sp>
      <p:sp>
        <p:nvSpPr>
          <p:cNvPr id="34842" name="Rectangle 26"/>
          <p:cNvSpPr>
            <a:spLocks noChangeArrowheads="1"/>
          </p:cNvSpPr>
          <p:nvPr/>
        </p:nvSpPr>
        <p:spPr bwMode="auto">
          <a:xfrm>
            <a:off x="228600" y="-533400"/>
            <a:ext cx="8496300" cy="519112"/>
          </a:xfrm>
          <a:prstGeom prst="rect">
            <a:avLst/>
          </a:prstGeom>
          <a:noFill/>
          <a:ln w="9525">
            <a:noFill/>
            <a:miter lim="800000"/>
            <a:headEnd/>
            <a:tailEnd/>
          </a:ln>
          <a:effectLst/>
        </p:spPr>
        <p:txBody>
          <a:bodyPr>
            <a:spAutoFit/>
          </a:bodyPr>
          <a:lstStyle/>
          <a:p>
            <a:pPr algn="ctr" fontAlgn="base">
              <a:spcBef>
                <a:spcPct val="0"/>
              </a:spcBef>
              <a:spcAft>
                <a:spcPct val="0"/>
              </a:spcAft>
              <a:defRPr/>
            </a:pPr>
            <a:endParaRPr lang="en-US" sz="2800" b="1" dirty="0">
              <a:solidFill>
                <a:srgbClr val="1F497D"/>
              </a:solidFill>
              <a:effectLst>
                <a:outerShdw blurRad="38100" dist="38100" dir="2700000" algn="tl">
                  <a:srgbClr val="000000"/>
                </a:outerShdw>
              </a:effectLst>
              <a:cs typeface="Arial" charset="0"/>
            </a:endParaRPr>
          </a:p>
        </p:txBody>
      </p:sp>
      <p:sp>
        <p:nvSpPr>
          <p:cNvPr id="4111" name="Text Box 31"/>
          <p:cNvSpPr txBox="1">
            <a:spLocks noChangeArrowheads="1"/>
          </p:cNvSpPr>
          <p:nvPr/>
        </p:nvSpPr>
        <p:spPr bwMode="auto">
          <a:xfrm rot="2700000">
            <a:off x="6854032" y="3467894"/>
            <a:ext cx="48895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endParaRPr lang="en-US" sz="2000" b="1">
              <a:solidFill>
                <a:srgbClr val="000000"/>
              </a:solidFill>
              <a:latin typeface="Bookman"/>
            </a:endParaRPr>
          </a:p>
        </p:txBody>
      </p:sp>
      <p:sp>
        <p:nvSpPr>
          <p:cNvPr id="4112" name="Text Box 32"/>
          <p:cNvSpPr txBox="1">
            <a:spLocks noChangeArrowheads="1"/>
          </p:cNvSpPr>
          <p:nvPr/>
        </p:nvSpPr>
        <p:spPr bwMode="auto">
          <a:xfrm rot="-2248909">
            <a:off x="1428750" y="3109913"/>
            <a:ext cx="5953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sz="2000" b="1">
                <a:solidFill>
                  <a:srgbClr val="000000"/>
                </a:solidFill>
                <a:latin typeface="Calibri" pitchFamily="34" charset="0"/>
              </a:rPr>
              <a:t> </a:t>
            </a:r>
            <a:endParaRPr lang="en-US" sz="2000" b="1">
              <a:solidFill>
                <a:srgbClr val="000000"/>
              </a:solidFill>
              <a:latin typeface="Bookman"/>
            </a:endParaRPr>
          </a:p>
        </p:txBody>
      </p:sp>
      <p:sp>
        <p:nvSpPr>
          <p:cNvPr id="4113" name="Text Box 33"/>
          <p:cNvSpPr txBox="1">
            <a:spLocks noChangeArrowheads="1"/>
          </p:cNvSpPr>
          <p:nvPr/>
        </p:nvSpPr>
        <p:spPr bwMode="auto">
          <a:xfrm rot="-2342400">
            <a:off x="1443038" y="3157538"/>
            <a:ext cx="4873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sz="2000" b="1">
                <a:solidFill>
                  <a:srgbClr val="000000"/>
                </a:solidFill>
                <a:latin typeface="Calibri" pitchFamily="34" charset="0"/>
              </a:rPr>
              <a:t> </a:t>
            </a:r>
          </a:p>
        </p:txBody>
      </p:sp>
      <p:sp>
        <p:nvSpPr>
          <p:cNvPr id="4114" name="Rectangle 50"/>
          <p:cNvSpPr>
            <a:spLocks noChangeArrowheads="1"/>
          </p:cNvSpPr>
          <p:nvPr/>
        </p:nvSpPr>
        <p:spPr bwMode="auto">
          <a:xfrm>
            <a:off x="4267200" y="592772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endParaRPr lang="en-US" sz="2000" b="1">
              <a:solidFill>
                <a:srgbClr val="000000"/>
              </a:solidFill>
              <a:cs typeface="Arial" pitchFamily="34" charset="0"/>
            </a:endParaRPr>
          </a:p>
        </p:txBody>
      </p:sp>
      <p:sp>
        <p:nvSpPr>
          <p:cNvPr id="4115" name="Rectangle 48"/>
          <p:cNvSpPr>
            <a:spLocks noChangeArrowheads="1"/>
          </p:cNvSpPr>
          <p:nvPr/>
        </p:nvSpPr>
        <p:spPr bwMode="auto">
          <a:xfrm>
            <a:off x="2973388" y="3430588"/>
            <a:ext cx="242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z="2000" b="1">
                <a:solidFill>
                  <a:srgbClr val="000000"/>
                </a:solidFill>
                <a:cs typeface="Arial" pitchFamily="34" charset="0"/>
              </a:rPr>
              <a:t> </a:t>
            </a:r>
            <a:endParaRPr lang="en-US">
              <a:solidFill>
                <a:prstClr val="black"/>
              </a:solidFill>
              <a:cs typeface="Arial" pitchFamily="34" charset="0"/>
            </a:endParaRPr>
          </a:p>
        </p:txBody>
      </p:sp>
      <p:pic>
        <p:nvPicPr>
          <p:cNvPr id="4116" name="Picture 48" descr="PLat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54102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Connector 36"/>
          <p:cNvCxnSpPr>
            <a:stCxn id="4101" idx="0"/>
          </p:cNvCxnSpPr>
          <p:nvPr/>
        </p:nvCxnSpPr>
        <p:spPr>
          <a:xfrm rot="5400000" flipH="1" flipV="1">
            <a:off x="5821362" y="4308476"/>
            <a:ext cx="620713" cy="6905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118" name="Rectangle 11"/>
          <p:cNvSpPr>
            <a:spLocks noChangeArrowheads="1"/>
          </p:cNvSpPr>
          <p:nvPr/>
        </p:nvSpPr>
        <p:spPr bwMode="auto">
          <a:xfrm rot="-33292">
            <a:off x="4730750" y="4954588"/>
            <a:ext cx="361950" cy="1065212"/>
          </a:xfrm>
          <a:prstGeom prst="rect">
            <a:avLst/>
          </a:prstGeom>
          <a:solidFill>
            <a:srgbClr val="996633"/>
          </a:solidFill>
          <a:ln w="57150">
            <a:solidFill>
              <a:schemeClr val="bg1"/>
            </a:solidFill>
            <a:miter lim="800000"/>
            <a:headEnd/>
            <a:tailEnd/>
          </a:ln>
        </p:spPr>
        <p:txBody>
          <a:bodyPr wrap="none" anchor="ctr"/>
          <a:lstStyle/>
          <a:p>
            <a:pPr fontAlgn="base">
              <a:spcBef>
                <a:spcPct val="0"/>
              </a:spcBef>
              <a:spcAft>
                <a:spcPct val="0"/>
              </a:spcAft>
            </a:pPr>
            <a:endParaRPr lang="en-US">
              <a:solidFill>
                <a:prstClr val="black"/>
              </a:solidFill>
              <a:cs typeface="Arial" pitchFamily="34" charset="0"/>
            </a:endParaRPr>
          </a:p>
        </p:txBody>
      </p:sp>
      <p:sp>
        <p:nvSpPr>
          <p:cNvPr id="4119" name="Rectangle 22"/>
          <p:cNvSpPr>
            <a:spLocks noChangeArrowheads="1"/>
          </p:cNvSpPr>
          <p:nvPr/>
        </p:nvSpPr>
        <p:spPr bwMode="auto">
          <a:xfrm rot="-33292">
            <a:off x="3890963" y="4954588"/>
            <a:ext cx="360362" cy="1065212"/>
          </a:xfrm>
          <a:prstGeom prst="rect">
            <a:avLst/>
          </a:prstGeom>
          <a:solidFill>
            <a:srgbClr val="996633"/>
          </a:solidFill>
          <a:ln w="57150">
            <a:solidFill>
              <a:schemeClr val="bg1"/>
            </a:solidFill>
            <a:miter lim="800000"/>
            <a:headEnd/>
            <a:tailEnd/>
          </a:ln>
        </p:spPr>
        <p:txBody>
          <a:bodyPr wrap="none" anchor="ctr"/>
          <a:lstStyle/>
          <a:p>
            <a:pPr fontAlgn="base">
              <a:spcBef>
                <a:spcPct val="0"/>
              </a:spcBef>
              <a:spcAft>
                <a:spcPct val="0"/>
              </a:spcAft>
            </a:pPr>
            <a:endParaRPr lang="en-US">
              <a:solidFill>
                <a:prstClr val="black"/>
              </a:solidFill>
              <a:cs typeface="Arial" pitchFamily="34" charset="0"/>
            </a:endParaRPr>
          </a:p>
        </p:txBody>
      </p:sp>
      <p:sp>
        <p:nvSpPr>
          <p:cNvPr id="2" name="Rectangle 1"/>
          <p:cNvSpPr/>
          <p:nvPr/>
        </p:nvSpPr>
        <p:spPr>
          <a:xfrm>
            <a:off x="996601" y="6248400"/>
            <a:ext cx="7129324"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PARALLEL MOVEMENT INSIDE DIAMOND</a:t>
            </a:r>
          </a:p>
        </p:txBody>
      </p:sp>
      <p:pic>
        <p:nvPicPr>
          <p:cNvPr id="32" name="Picture 26"/>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719662" y="2740230"/>
            <a:ext cx="640870" cy="98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6" descr="asafieldump_transpv1powerblu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7962" y="2148455"/>
            <a:ext cx="533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Down Arrow 28"/>
          <p:cNvSpPr/>
          <p:nvPr/>
        </p:nvSpPr>
        <p:spPr>
          <a:xfrm rot="18907784" flipH="1" flipV="1">
            <a:off x="2899386" y="3526022"/>
            <a:ext cx="212896" cy="37265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0" name="Down Arrow 29"/>
          <p:cNvSpPr/>
          <p:nvPr/>
        </p:nvSpPr>
        <p:spPr>
          <a:xfrm rot="19185924" flipH="1" flipV="1">
            <a:off x="4393469" y="2319767"/>
            <a:ext cx="204659" cy="35381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31" name="Straight Arrow Connector 30"/>
          <p:cNvCxnSpPr/>
          <p:nvPr/>
        </p:nvCxnSpPr>
        <p:spPr>
          <a:xfrm flipV="1">
            <a:off x="3387012" y="2347344"/>
            <a:ext cx="1171579" cy="1157854"/>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33" name="Straight Arrow Connector 32"/>
          <p:cNvCxnSpPr/>
          <p:nvPr/>
        </p:nvCxnSpPr>
        <p:spPr>
          <a:xfrm flipV="1">
            <a:off x="3822844" y="2926271"/>
            <a:ext cx="1255712" cy="1237872"/>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592644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72222E-6 1.53562E-6 L 0.0967 0.11448 " pathEditMode="relative" rAng="0" ptsTypes="AA">
                                      <p:cBhvr>
                                        <p:cTn id="6" dur="2000" fill="hold"/>
                                        <p:tgtEl>
                                          <p:spTgt spid="34"/>
                                        </p:tgtEl>
                                        <p:attrNameLst>
                                          <p:attrName>ppt_x</p:attrName>
                                          <p:attrName>ppt_y</p:attrName>
                                        </p:attrNameLst>
                                      </p:cBhvr>
                                      <p:rCtr x="4826" y="5712"/>
                                    </p:animMotion>
                                  </p:childTnLst>
                                </p:cTn>
                              </p:par>
                            </p:childTnLst>
                          </p:cTn>
                        </p:par>
                        <p:par>
                          <p:cTn id="7" fill="hold">
                            <p:stCondLst>
                              <p:cond delay="2000"/>
                            </p:stCondLst>
                            <p:childTnLst>
                              <p:par>
                                <p:cTn id="8" presetID="1" presetClass="exit" presetSubtype="0" fill="hold" nodeType="afterEffect">
                                  <p:stCondLst>
                                    <p:cond delay="500"/>
                                  </p:stCondLst>
                                  <p:childTnLst>
                                    <p:set>
                                      <p:cBhvr>
                                        <p:cTn id="9" dur="1" fill="hold">
                                          <p:stCondLst>
                                            <p:cond delay="0"/>
                                          </p:stCondLst>
                                        </p:cTn>
                                        <p:tgtEl>
                                          <p:spTgt spid="34"/>
                                        </p:tgtEl>
                                        <p:attrNameLst>
                                          <p:attrName>style.visibility</p:attrName>
                                        </p:attrNameLst>
                                      </p:cBhvr>
                                      <p:to>
                                        <p:strVal val="hidden"/>
                                      </p:to>
                                    </p:set>
                                  </p:childTnLst>
                                </p:cTn>
                              </p:par>
                            </p:childTnLst>
                          </p:cTn>
                        </p:par>
                        <p:par>
                          <p:cTn id="10" fill="hold">
                            <p:stCondLst>
                              <p:cond delay="2500"/>
                            </p:stCondLst>
                            <p:childTnLst>
                              <p:par>
                                <p:cTn id="11" presetID="1"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par>
                          <p:cTn id="13" fill="hold">
                            <p:stCondLst>
                              <p:cond delay="2500"/>
                            </p:stCondLst>
                            <p:childTnLst>
                              <p:par>
                                <p:cTn id="14" presetID="0" presetClass="path" presetSubtype="0" accel="50000" decel="50000" fill="hold" nodeType="afterEffect">
                                  <p:stCondLst>
                                    <p:cond delay="0"/>
                                  </p:stCondLst>
                                  <p:childTnLst>
                                    <p:animMotion origin="layout" path="M 3.33333E-6 4.19981E-6 L 0.06649 -0.07147 " pathEditMode="relative" rAng="0" ptsTypes="AA">
                                      <p:cBhvr>
                                        <p:cTn id="15" dur="2000" fill="hold"/>
                                        <p:tgtEl>
                                          <p:spTgt spid="32"/>
                                        </p:tgtEl>
                                        <p:attrNameLst>
                                          <p:attrName>ppt_x</p:attrName>
                                          <p:attrName>ppt_y</p:attrName>
                                        </p:attrNameLst>
                                      </p:cBhvr>
                                      <p:rCtr x="3316" y="-3585"/>
                                    </p:animMotion>
                                  </p:childTnLst>
                                </p:cTn>
                              </p:par>
                              <p:par>
                                <p:cTn id="16" presetID="1" presetClass="entr" presetSubtype="0" fill="hold" grpId="0" nodeType="withEffect">
                                  <p:stCondLst>
                                    <p:cond delay="1500"/>
                                  </p:stCondLst>
                                  <p:childTnLst>
                                    <p:set>
                                      <p:cBhvr>
                                        <p:cTn id="17" dur="1" fill="hold">
                                          <p:stCondLst>
                                            <p:cond delay="0"/>
                                          </p:stCondLst>
                                        </p:cTn>
                                        <p:tgtEl>
                                          <p:spTgt spid="30"/>
                                        </p:tgtEl>
                                        <p:attrNameLst>
                                          <p:attrName>style.visibility</p:attrName>
                                        </p:attrNameLst>
                                      </p:cBhvr>
                                      <p:to>
                                        <p:strVal val="visible"/>
                                      </p:to>
                                    </p:set>
                                  </p:childTnLst>
                                </p:cTn>
                              </p:par>
                            </p:childTnLst>
                          </p:cTn>
                        </p:par>
                        <p:par>
                          <p:cTn id="18" fill="hold">
                            <p:stCondLst>
                              <p:cond delay="4500"/>
                            </p:stCondLst>
                            <p:childTnLst>
                              <p:par>
                                <p:cTn id="19" presetID="1" presetClass="exit" presetSubtype="0" fill="hold" grpId="1" nodeType="afterEffect">
                                  <p:stCondLst>
                                    <p:cond delay="0"/>
                                  </p:stCondLst>
                                  <p:childTnLst>
                                    <p:set>
                                      <p:cBhvr>
                                        <p:cTn id="20" dur="1" fill="hold">
                                          <p:stCondLst>
                                            <p:cond delay="0"/>
                                          </p:stCondLst>
                                        </p:cTn>
                                        <p:tgtEl>
                                          <p:spTgt spid="3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3.33333E-6 2.22222E-6 L -0.08334 0.1 " pathEditMode="relative" rAng="0" ptsTypes="AA">
                                      <p:cBhvr>
                                        <p:cTn id="24" dur="2000" fill="hold"/>
                                        <p:tgtEl>
                                          <p:spTgt spid="32"/>
                                        </p:tgtEl>
                                        <p:attrNameLst>
                                          <p:attrName>ppt_x</p:attrName>
                                          <p:attrName>ppt_y</p:attrName>
                                        </p:attrNameLst>
                                      </p:cBhvr>
                                      <p:rCtr x="-4167" y="5000"/>
                                    </p:animMotion>
                                  </p:childTnLst>
                                </p:cTn>
                              </p:par>
                            </p:childTnLst>
                          </p:cTn>
                        </p:par>
                        <p:par>
                          <p:cTn id="25" fill="hold">
                            <p:stCondLst>
                              <p:cond delay="2000"/>
                            </p:stCondLst>
                            <p:childTnLst>
                              <p:par>
                                <p:cTn id="26" presetID="1" presetClass="entr" presetSubtype="0"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0" grpId="1"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47085" y="457200"/>
            <a:ext cx="8229600" cy="838200"/>
          </a:xfrm>
        </p:spPr>
        <p:txBody>
          <a:bodyPr>
            <a:normAutofit/>
          </a:bodyPr>
          <a:lstStyle/>
          <a:p>
            <a:r>
              <a:rPr lang="en-US" sz="4000" b="1" dirty="0">
                <a:solidFill>
                  <a:srgbClr val="0070C0"/>
                </a:solidFill>
                <a:latin typeface="+mn-lt"/>
              </a:rPr>
              <a:t>PARALLEL MOVEMENT REVIEW</a:t>
            </a:r>
          </a:p>
        </p:txBody>
      </p:sp>
      <p:sp>
        <p:nvSpPr>
          <p:cNvPr id="3" name="Content Placeholder 2"/>
          <p:cNvSpPr>
            <a:spLocks noGrp="1"/>
          </p:cNvSpPr>
          <p:nvPr>
            <p:ph idx="1"/>
          </p:nvPr>
        </p:nvSpPr>
        <p:spPr>
          <a:xfrm>
            <a:off x="421460" y="1371600"/>
            <a:ext cx="8229600" cy="4724400"/>
          </a:xfrm>
        </p:spPr>
        <p:txBody>
          <a:bodyPr>
            <a:noAutofit/>
          </a:bodyPr>
          <a:lstStyle/>
          <a:p>
            <a:pPr marL="0" indent="0" algn="ctr">
              <a:buNone/>
            </a:pPr>
            <a:r>
              <a:rPr lang="en-US" sz="3600" b="1" cap="all" dirty="0">
                <a:solidFill>
                  <a:srgbClr val="002060"/>
                </a:solidFill>
              </a:rPr>
              <a:t>THE umpire should:</a:t>
            </a:r>
          </a:p>
          <a:p>
            <a:pPr lvl="1"/>
            <a:r>
              <a:rPr lang="en-US" cap="all" dirty="0">
                <a:solidFill>
                  <a:srgbClr val="002060"/>
                </a:solidFill>
              </a:rPr>
              <a:t>  </a:t>
            </a:r>
            <a:r>
              <a:rPr lang="en-US" b="1" cap="all" dirty="0">
                <a:solidFill>
                  <a:srgbClr val="002060"/>
                </a:solidFill>
              </a:rPr>
              <a:t>“eye on the ball” &amp; “GLANCE AT RUNNER”</a:t>
            </a:r>
          </a:p>
          <a:p>
            <a:pPr lvl="1"/>
            <a:r>
              <a:rPr lang="en-US" b="1" cap="all" dirty="0">
                <a:solidFill>
                  <a:srgbClr val="002060"/>
                </a:solidFill>
              </a:rPr>
              <a:t>  alternate looks – know location of both</a:t>
            </a:r>
          </a:p>
          <a:p>
            <a:pPr lvl="1"/>
            <a:r>
              <a:rPr lang="en-US" b="1" cap="all" dirty="0">
                <a:solidFill>
                  <a:srgbClr val="002060"/>
                </a:solidFill>
              </a:rPr>
              <a:t>  move parallel to baseline</a:t>
            </a:r>
          </a:p>
          <a:p>
            <a:pPr lvl="1"/>
            <a:r>
              <a:rPr lang="en-US" b="1" cap="all" dirty="0">
                <a:solidFill>
                  <a:srgbClr val="002060"/>
                </a:solidFill>
              </a:rPr>
              <a:t>  obtain proper ANGLE &amp; DISTANCE</a:t>
            </a:r>
          </a:p>
          <a:p>
            <a:pPr lvl="1"/>
            <a:r>
              <a:rPr lang="en-US" b="1" cap="all" dirty="0">
                <a:solidFill>
                  <a:srgbClr val="002060"/>
                </a:solidFill>
              </a:rPr>
              <a:t>  </a:t>
            </a:r>
            <a:r>
              <a:rPr lang="en-US" sz="3600" b="1" cap="all" dirty="0">
                <a:solidFill>
                  <a:srgbClr val="002060"/>
                </a:solidFill>
              </a:rPr>
              <a:t>“Stop, read the play, make the call”  </a:t>
            </a:r>
          </a:p>
        </p:txBody>
      </p:sp>
    </p:spTree>
    <p:extLst>
      <p:ext uri="{BB962C8B-B14F-4D97-AF65-F5344CB8AC3E}">
        <p14:creationId xmlns:p14="http://schemas.microsoft.com/office/powerpoint/2010/main" val="17963712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07ED4ED0-93F4-45AF-806D-AD2FB6321FB0}"/>
              </a:ext>
            </a:extLst>
          </p:cNvPr>
          <p:cNvSpPr>
            <a:spLocks noGrp="1" noChangeArrowheads="1"/>
          </p:cNvSpPr>
          <p:nvPr>
            <p:ph type="title"/>
          </p:nvPr>
        </p:nvSpPr>
        <p:spPr>
          <a:xfrm>
            <a:off x="457200" y="457200"/>
            <a:ext cx="8229600" cy="914400"/>
          </a:xfrm>
        </p:spPr>
        <p:txBody>
          <a:bodyPr/>
          <a:lstStyle/>
          <a:p>
            <a:pPr eaLnBrk="1" hangingPunct="1"/>
            <a:r>
              <a:rPr lang="en-US" altLang="en-US" dirty="0"/>
              <a:t>INSIDE/OUTSIDE MOVEMENT</a:t>
            </a:r>
          </a:p>
        </p:txBody>
      </p:sp>
      <p:sp>
        <p:nvSpPr>
          <p:cNvPr id="16387" name="Rectangle 3">
            <a:extLst>
              <a:ext uri="{FF2B5EF4-FFF2-40B4-BE49-F238E27FC236}">
                <a16:creationId xmlns:a16="http://schemas.microsoft.com/office/drawing/2014/main" id="{F2820C84-3264-4A55-AC8B-E9CB531DB119}"/>
              </a:ext>
            </a:extLst>
          </p:cNvPr>
          <p:cNvSpPr>
            <a:spLocks noGrp="1" noChangeArrowheads="1"/>
          </p:cNvSpPr>
          <p:nvPr>
            <p:ph type="body" sz="half" idx="2"/>
          </p:nvPr>
        </p:nvSpPr>
        <p:spPr>
          <a:xfrm>
            <a:off x="4648200" y="1772156"/>
            <a:ext cx="4038600" cy="3886200"/>
          </a:xfrm>
        </p:spPr>
        <p:txBody>
          <a:bodyPr/>
          <a:lstStyle/>
          <a:p>
            <a:pPr eaLnBrk="1" hangingPunct="1"/>
            <a:r>
              <a:rPr lang="en-US" altLang="en-US" sz="2800" dirty="0"/>
              <a:t>The key is “The Button Hook”</a:t>
            </a:r>
          </a:p>
          <a:p>
            <a:pPr eaLnBrk="1" hangingPunct="1"/>
            <a:r>
              <a:rPr lang="en-US" altLang="en-US" sz="2800" dirty="0"/>
              <a:t>When to use it</a:t>
            </a:r>
          </a:p>
          <a:p>
            <a:pPr eaLnBrk="1" hangingPunct="1"/>
            <a:r>
              <a:rPr lang="en-US" altLang="en-US" sz="2800" dirty="0"/>
              <a:t>Where to go</a:t>
            </a:r>
          </a:p>
          <a:p>
            <a:pPr eaLnBrk="1" hangingPunct="1"/>
            <a:r>
              <a:rPr lang="en-US" altLang="en-US" sz="2800" dirty="0"/>
              <a:t>Movement after the pivot achieves…</a:t>
            </a:r>
          </a:p>
          <a:p>
            <a:pPr eaLnBrk="1" hangingPunct="1"/>
            <a:r>
              <a:rPr lang="en-US" altLang="en-US" sz="2800" dirty="0"/>
              <a:t>Proper viewing of the 4 elements</a:t>
            </a:r>
          </a:p>
        </p:txBody>
      </p:sp>
      <p:pic>
        <p:nvPicPr>
          <p:cNvPr id="16388" name="Picture 4">
            <a:extLst>
              <a:ext uri="{FF2B5EF4-FFF2-40B4-BE49-F238E27FC236}">
                <a16:creationId xmlns:a16="http://schemas.microsoft.com/office/drawing/2014/main" id="{689D06A5-C708-4E58-921E-710A2729349D}"/>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9811" t="4012" r="11195" b="10252"/>
          <a:stretch>
            <a:fillRect/>
          </a:stretch>
        </p:blipFill>
        <p:spPr>
          <a:xfrm>
            <a:off x="282884" y="1752600"/>
            <a:ext cx="4381500" cy="2971800"/>
          </a:xfr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500"/>
                                        <p:tgtEl>
                                          <p:spTgt spid="16386"/>
                                        </p:tgtEl>
                                      </p:cBhvr>
                                    </p:animEffect>
                                  </p:childTnLst>
                                </p:cTn>
                              </p:par>
                              <p:par>
                                <p:cTn id="8" presetID="10" presetClass="entr" presetSubtype="0" fill="hold" nodeType="withEffect">
                                  <p:stCondLst>
                                    <p:cond delay="0"/>
                                  </p:stCondLst>
                                  <p:childTnLst>
                                    <p:set>
                                      <p:cBhvr>
                                        <p:cTn id="9" dur="1" fill="hold">
                                          <p:stCondLst>
                                            <p:cond delay="0"/>
                                          </p:stCondLst>
                                        </p:cTn>
                                        <p:tgtEl>
                                          <p:spTgt spid="16388"/>
                                        </p:tgtEl>
                                        <p:attrNameLst>
                                          <p:attrName>style.visibility</p:attrName>
                                        </p:attrNameLst>
                                      </p:cBhvr>
                                      <p:to>
                                        <p:strVal val="visible"/>
                                      </p:to>
                                    </p:set>
                                    <p:animEffect transition="in" filter="fade">
                                      <p:cBhvr>
                                        <p:cTn id="10" dur="500"/>
                                        <p:tgtEl>
                                          <p:spTgt spid="1638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387">
                                            <p:txEl>
                                              <p:pRg st="0" end="0"/>
                                            </p:txEl>
                                          </p:spTgt>
                                        </p:tgtEl>
                                        <p:attrNameLst>
                                          <p:attrName>style.visibility</p:attrName>
                                        </p:attrNameLst>
                                      </p:cBhvr>
                                      <p:to>
                                        <p:strVal val="visible"/>
                                      </p:to>
                                    </p:set>
                                    <p:animEffect transition="in" filter="fade">
                                      <p:cBhvr>
                                        <p:cTn id="13" dur="500"/>
                                        <p:tgtEl>
                                          <p:spTgt spid="1638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387">
                                            <p:txEl>
                                              <p:pRg st="1" end="1"/>
                                            </p:txEl>
                                          </p:spTgt>
                                        </p:tgtEl>
                                        <p:attrNameLst>
                                          <p:attrName>style.visibility</p:attrName>
                                        </p:attrNameLst>
                                      </p:cBhvr>
                                      <p:to>
                                        <p:strVal val="visible"/>
                                      </p:to>
                                    </p:set>
                                    <p:animEffect transition="in" filter="fade">
                                      <p:cBhvr>
                                        <p:cTn id="18" dur="500"/>
                                        <p:tgtEl>
                                          <p:spTgt spid="1638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387">
                                            <p:txEl>
                                              <p:pRg st="2" end="2"/>
                                            </p:txEl>
                                          </p:spTgt>
                                        </p:tgtEl>
                                        <p:attrNameLst>
                                          <p:attrName>style.visibility</p:attrName>
                                        </p:attrNameLst>
                                      </p:cBhvr>
                                      <p:to>
                                        <p:strVal val="visible"/>
                                      </p:to>
                                    </p:set>
                                    <p:animEffect transition="in" filter="fade">
                                      <p:cBhvr>
                                        <p:cTn id="23" dur="500"/>
                                        <p:tgtEl>
                                          <p:spTgt spid="1638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387">
                                            <p:txEl>
                                              <p:pRg st="3" end="3"/>
                                            </p:txEl>
                                          </p:spTgt>
                                        </p:tgtEl>
                                        <p:attrNameLst>
                                          <p:attrName>style.visibility</p:attrName>
                                        </p:attrNameLst>
                                      </p:cBhvr>
                                      <p:to>
                                        <p:strVal val="visible"/>
                                      </p:to>
                                    </p:set>
                                    <p:animEffect transition="in" filter="fade">
                                      <p:cBhvr>
                                        <p:cTn id="28" dur="500"/>
                                        <p:tgtEl>
                                          <p:spTgt spid="16387">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387">
                                            <p:txEl>
                                              <p:pRg st="4" end="4"/>
                                            </p:txEl>
                                          </p:spTgt>
                                        </p:tgtEl>
                                        <p:attrNameLst>
                                          <p:attrName>style.visibility</p:attrName>
                                        </p:attrNameLst>
                                      </p:cBhvr>
                                      <p:to>
                                        <p:strVal val="visible"/>
                                      </p:to>
                                    </p:set>
                                    <p:animEffect transition="in" filter="fade">
                                      <p:cBhvr>
                                        <p:cTn id="33" dur="500"/>
                                        <p:tgtEl>
                                          <p:spTgt spid="163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P spid="16387"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DF66B68-817D-462F-93BC-AE190E066C02}"/>
              </a:ext>
            </a:extLst>
          </p:cNvPr>
          <p:cNvSpPr>
            <a:spLocks noGrp="1" noChangeArrowheads="1"/>
          </p:cNvSpPr>
          <p:nvPr>
            <p:ph type="title"/>
          </p:nvPr>
        </p:nvSpPr>
        <p:spPr>
          <a:xfrm>
            <a:off x="457200" y="457200"/>
            <a:ext cx="8229600" cy="914400"/>
          </a:xfrm>
        </p:spPr>
        <p:txBody>
          <a:bodyPr/>
          <a:lstStyle/>
          <a:p>
            <a:pPr algn="ctr" eaLnBrk="1" hangingPunct="1"/>
            <a:r>
              <a:rPr lang="en-US" altLang="en-US" sz="3600" dirty="0"/>
              <a:t>ADJUST FROM PRIMARY POSITION</a:t>
            </a:r>
          </a:p>
        </p:txBody>
      </p:sp>
      <p:sp>
        <p:nvSpPr>
          <p:cNvPr id="17411" name="Rectangle 5">
            <a:extLst>
              <a:ext uri="{FF2B5EF4-FFF2-40B4-BE49-F238E27FC236}">
                <a16:creationId xmlns:a16="http://schemas.microsoft.com/office/drawing/2014/main" id="{78DF04DF-2EE4-469F-AA73-03F8590ED88F}"/>
              </a:ext>
            </a:extLst>
          </p:cNvPr>
          <p:cNvSpPr>
            <a:spLocks noGrp="1" noChangeArrowheads="1"/>
          </p:cNvSpPr>
          <p:nvPr>
            <p:ph type="body" sz="half" idx="2"/>
          </p:nvPr>
        </p:nvSpPr>
        <p:spPr>
          <a:xfrm>
            <a:off x="4650897" y="1828800"/>
            <a:ext cx="4038600" cy="1905000"/>
          </a:xfrm>
        </p:spPr>
        <p:txBody>
          <a:bodyPr/>
          <a:lstStyle/>
          <a:p>
            <a:pPr eaLnBrk="1" hangingPunct="1"/>
            <a:r>
              <a:rPr lang="en-US" altLang="en-US" sz="2800" dirty="0"/>
              <a:t>Tag Plays</a:t>
            </a:r>
          </a:p>
          <a:p>
            <a:pPr eaLnBrk="1" hangingPunct="1"/>
            <a:r>
              <a:rPr lang="en-US" altLang="en-US" sz="2800" dirty="0"/>
              <a:t>When you adjust </a:t>
            </a:r>
          </a:p>
          <a:p>
            <a:pPr eaLnBrk="1" hangingPunct="1"/>
            <a:r>
              <a:rPr lang="en-US" altLang="en-US" sz="2800" dirty="0"/>
              <a:t>Reason to adjust</a:t>
            </a:r>
          </a:p>
        </p:txBody>
      </p:sp>
      <p:pic>
        <p:nvPicPr>
          <p:cNvPr id="17412" name="Picture 6">
            <a:extLst>
              <a:ext uri="{FF2B5EF4-FFF2-40B4-BE49-F238E27FC236}">
                <a16:creationId xmlns:a16="http://schemas.microsoft.com/office/drawing/2014/main" id="{7016C1BA-3D5A-47B0-8A48-9E014E5DD4ED}"/>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9308" t="5220" r="11195" b="10251"/>
          <a:stretch>
            <a:fillRect/>
          </a:stretch>
        </p:blipFill>
        <p:spPr>
          <a:xfrm>
            <a:off x="178910" y="1676400"/>
            <a:ext cx="4471987" cy="2971800"/>
          </a:xfr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500"/>
                                        <p:tgtEl>
                                          <p:spTgt spid="17410"/>
                                        </p:tgtEl>
                                      </p:cBhvr>
                                    </p:animEffect>
                                  </p:childTnLst>
                                </p:cTn>
                              </p:par>
                              <p:par>
                                <p:cTn id="8" presetID="10" presetClass="entr" presetSubtype="0" fill="hold" nodeType="withEffect">
                                  <p:stCondLst>
                                    <p:cond delay="0"/>
                                  </p:stCondLst>
                                  <p:childTnLst>
                                    <p:set>
                                      <p:cBhvr>
                                        <p:cTn id="9" dur="1" fill="hold">
                                          <p:stCondLst>
                                            <p:cond delay="0"/>
                                          </p:stCondLst>
                                        </p:cTn>
                                        <p:tgtEl>
                                          <p:spTgt spid="17412"/>
                                        </p:tgtEl>
                                        <p:attrNameLst>
                                          <p:attrName>style.visibility</p:attrName>
                                        </p:attrNameLst>
                                      </p:cBhvr>
                                      <p:to>
                                        <p:strVal val="visible"/>
                                      </p:to>
                                    </p:set>
                                    <p:animEffect transition="in" filter="fade">
                                      <p:cBhvr>
                                        <p:cTn id="10" dur="500"/>
                                        <p:tgtEl>
                                          <p:spTgt spid="174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411">
                                            <p:txEl>
                                              <p:pRg st="0" end="0"/>
                                            </p:txEl>
                                          </p:spTgt>
                                        </p:tgtEl>
                                        <p:attrNameLst>
                                          <p:attrName>style.visibility</p:attrName>
                                        </p:attrNameLst>
                                      </p:cBhvr>
                                      <p:to>
                                        <p:strVal val="visible"/>
                                      </p:to>
                                    </p:set>
                                    <p:animEffect transition="in" filter="fade">
                                      <p:cBhvr>
                                        <p:cTn id="13" dur="500"/>
                                        <p:tgtEl>
                                          <p:spTgt spid="1741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411">
                                            <p:txEl>
                                              <p:pRg st="1" end="1"/>
                                            </p:txEl>
                                          </p:spTgt>
                                        </p:tgtEl>
                                        <p:attrNameLst>
                                          <p:attrName>style.visibility</p:attrName>
                                        </p:attrNameLst>
                                      </p:cBhvr>
                                      <p:to>
                                        <p:strVal val="visible"/>
                                      </p:to>
                                    </p:set>
                                    <p:animEffect transition="in" filter="fade">
                                      <p:cBhvr>
                                        <p:cTn id="18" dur="500"/>
                                        <p:tgtEl>
                                          <p:spTgt spid="17411">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411">
                                            <p:txEl>
                                              <p:pRg st="2" end="2"/>
                                            </p:txEl>
                                          </p:spTgt>
                                        </p:tgtEl>
                                        <p:attrNameLst>
                                          <p:attrName>style.visibility</p:attrName>
                                        </p:attrNameLst>
                                      </p:cBhvr>
                                      <p:to>
                                        <p:strVal val="visible"/>
                                      </p:to>
                                    </p:set>
                                    <p:animEffect transition="in" filter="fade">
                                      <p:cBhvr>
                                        <p:cTn id="23" dur="500"/>
                                        <p:tgtEl>
                                          <p:spTgt spid="174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17411"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6DF50B9A-2807-44EA-BD8A-B53B26B7C1B1}"/>
              </a:ext>
            </a:extLst>
          </p:cNvPr>
          <p:cNvSpPr>
            <a:spLocks noGrp="1" noChangeArrowheads="1"/>
          </p:cNvSpPr>
          <p:nvPr>
            <p:ph type="title"/>
          </p:nvPr>
        </p:nvSpPr>
        <p:spPr>
          <a:xfrm>
            <a:off x="457200" y="152400"/>
            <a:ext cx="8229600" cy="990600"/>
          </a:xfrm>
        </p:spPr>
        <p:txBody>
          <a:bodyPr/>
          <a:lstStyle/>
          <a:p>
            <a:pPr algn="ctr" eaLnBrk="1" hangingPunct="1"/>
            <a:r>
              <a:rPr lang="en-US" altLang="en-US" sz="3600" dirty="0"/>
              <a:t>ADJUST FROM PRIMARY POSITION</a:t>
            </a:r>
          </a:p>
        </p:txBody>
      </p:sp>
      <p:sp>
        <p:nvSpPr>
          <p:cNvPr id="18435" name="Rectangle 5">
            <a:extLst>
              <a:ext uri="{FF2B5EF4-FFF2-40B4-BE49-F238E27FC236}">
                <a16:creationId xmlns:a16="http://schemas.microsoft.com/office/drawing/2014/main" id="{A50FB338-DE19-456E-85D4-5C787604FE2C}"/>
              </a:ext>
            </a:extLst>
          </p:cNvPr>
          <p:cNvSpPr>
            <a:spLocks noGrp="1" noChangeArrowheads="1"/>
          </p:cNvSpPr>
          <p:nvPr>
            <p:ph type="body" sz="half" idx="2"/>
          </p:nvPr>
        </p:nvSpPr>
        <p:spPr>
          <a:xfrm>
            <a:off x="4638085" y="1295400"/>
            <a:ext cx="4495800" cy="5334000"/>
          </a:xfrm>
        </p:spPr>
        <p:txBody>
          <a:bodyPr/>
          <a:lstStyle/>
          <a:p>
            <a:pPr lvl="1" eaLnBrk="1" hangingPunct="1">
              <a:buClr>
                <a:schemeClr val="bg2"/>
              </a:buClr>
              <a:buSzPct val="100000"/>
              <a:buFont typeface="Wingdings" panose="05000000000000000000" pitchFamily="2" charset="2"/>
              <a:buChar char="§"/>
            </a:pPr>
            <a:r>
              <a:rPr lang="en-US" altLang="en-US" dirty="0"/>
              <a:t>Unusual Plays – Swipe tag…Pulled foot</a:t>
            </a:r>
          </a:p>
          <a:p>
            <a:pPr lvl="1" eaLnBrk="1" hangingPunct="1">
              <a:buClr>
                <a:schemeClr val="bg2"/>
              </a:buClr>
              <a:buSzPct val="100000"/>
              <a:buFont typeface="Wingdings" panose="05000000000000000000" pitchFamily="2" charset="2"/>
              <a:buChar char="§"/>
            </a:pPr>
            <a:r>
              <a:rPr lang="en-US" altLang="en-US" dirty="0"/>
              <a:t>Philosophy</a:t>
            </a:r>
          </a:p>
          <a:p>
            <a:pPr lvl="2" eaLnBrk="1" hangingPunct="1"/>
            <a:r>
              <a:rPr lang="en-US" altLang="en-US" dirty="0"/>
              <a:t>Find the ball</a:t>
            </a:r>
          </a:p>
          <a:p>
            <a:pPr lvl="2" eaLnBrk="1" hangingPunct="1"/>
            <a:r>
              <a:rPr lang="en-US" altLang="en-US" dirty="0"/>
              <a:t>See the runner</a:t>
            </a:r>
          </a:p>
          <a:p>
            <a:pPr lvl="2" eaLnBrk="1" hangingPunct="1"/>
            <a:r>
              <a:rPr lang="en-US" altLang="en-US" dirty="0"/>
              <a:t>Obtain an unobstructed view of the play</a:t>
            </a:r>
          </a:p>
          <a:p>
            <a:pPr lvl="2" eaLnBrk="1" hangingPunct="1"/>
            <a:r>
              <a:rPr lang="en-US" altLang="en-US" dirty="0"/>
              <a:t>Stop, see the play, make the call</a:t>
            </a:r>
          </a:p>
          <a:p>
            <a:pPr lvl="2" eaLnBrk="1" hangingPunct="1"/>
            <a:r>
              <a:rPr lang="en-US" altLang="en-US" dirty="0"/>
              <a:t>Use of the Point</a:t>
            </a:r>
          </a:p>
          <a:p>
            <a:pPr lvl="2" eaLnBrk="1" hangingPunct="1">
              <a:buFont typeface="Wingdings" panose="05000000000000000000" pitchFamily="2" charset="2"/>
              <a:buNone/>
            </a:pPr>
            <a:endParaRPr lang="en-US" altLang="en-US" sz="2000" dirty="0"/>
          </a:p>
        </p:txBody>
      </p:sp>
      <p:pic>
        <p:nvPicPr>
          <p:cNvPr id="18436" name="Picture 6">
            <a:extLst>
              <a:ext uri="{FF2B5EF4-FFF2-40B4-BE49-F238E27FC236}">
                <a16:creationId xmlns:a16="http://schemas.microsoft.com/office/drawing/2014/main" id="{6C31FE21-35C3-46AC-9C77-1796BC01D2F8}"/>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9308" t="4819" r="11195" b="10252"/>
          <a:stretch>
            <a:fillRect/>
          </a:stretch>
        </p:blipFill>
        <p:spPr>
          <a:xfrm>
            <a:off x="76200" y="1447800"/>
            <a:ext cx="4994275" cy="3335337"/>
          </a:xfr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843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8435">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8435">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435">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843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600" y="1676400"/>
            <a:ext cx="3291029" cy="4953000"/>
          </a:xfrm>
        </p:spPr>
      </p:pic>
      <p:sp>
        <p:nvSpPr>
          <p:cNvPr id="6" name="TextBox 5"/>
          <p:cNvSpPr txBox="1"/>
          <p:nvPr/>
        </p:nvSpPr>
        <p:spPr>
          <a:xfrm>
            <a:off x="4114800" y="2514600"/>
            <a:ext cx="4113434" cy="1569660"/>
          </a:xfrm>
          <a:prstGeom prst="rect">
            <a:avLst/>
          </a:prstGeom>
          <a:noFill/>
        </p:spPr>
        <p:txBody>
          <a:bodyPr wrap="none" rtlCol="0">
            <a:spAutoFit/>
          </a:bodyPr>
          <a:lstStyle/>
          <a:p>
            <a:r>
              <a:rPr lang="en-US" sz="4800" b="1" cap="all" dirty="0">
                <a:solidFill>
                  <a:prstClr val="black"/>
                </a:solidFill>
              </a:rPr>
              <a:t>Can a picture</a:t>
            </a:r>
          </a:p>
          <a:p>
            <a:r>
              <a:rPr lang="en-US" sz="4800" b="1" cap="all" dirty="0">
                <a:solidFill>
                  <a:prstClr val="black"/>
                </a:solidFill>
              </a:rPr>
              <a:t> tell a story?</a:t>
            </a:r>
          </a:p>
        </p:txBody>
      </p:sp>
      <p:sp>
        <p:nvSpPr>
          <p:cNvPr id="9" name="Title 1"/>
          <p:cNvSpPr>
            <a:spLocks noGrp="1"/>
          </p:cNvSpPr>
          <p:nvPr>
            <p:ph type="title"/>
          </p:nvPr>
        </p:nvSpPr>
        <p:spPr>
          <a:xfrm>
            <a:off x="457200" y="457200"/>
            <a:ext cx="8534400" cy="1143000"/>
          </a:xfrm>
        </p:spPr>
        <p:txBody>
          <a:bodyPr>
            <a:noAutofit/>
          </a:bodyPr>
          <a:lstStyle/>
          <a:p>
            <a:r>
              <a:rPr lang="en-US" sz="2800" b="1" cap="all" dirty="0">
                <a:solidFill>
                  <a:srgbClr val="0070C0"/>
                </a:solidFill>
                <a:latin typeface="+mn-lt"/>
              </a:rPr>
              <a:t>Stop, Read the Play, </a:t>
            </a:r>
            <a:br>
              <a:rPr lang="en-US" sz="2800" b="1" cap="all" dirty="0">
                <a:solidFill>
                  <a:srgbClr val="0070C0"/>
                </a:solidFill>
                <a:latin typeface="+mn-lt"/>
              </a:rPr>
            </a:br>
            <a:r>
              <a:rPr lang="en-US" sz="2800" b="1" cap="all" dirty="0">
                <a:solidFill>
                  <a:srgbClr val="0070C0"/>
                </a:solidFill>
                <a:latin typeface="+mn-lt"/>
              </a:rPr>
              <a:t>GET AN UNOBSTRUCTED VIEW</a:t>
            </a:r>
            <a:br>
              <a:rPr lang="en-US" sz="2800" b="1" cap="all" dirty="0">
                <a:solidFill>
                  <a:srgbClr val="0070C0"/>
                </a:solidFill>
                <a:latin typeface="+mn-lt"/>
              </a:rPr>
            </a:br>
            <a:r>
              <a:rPr lang="en-US" sz="2800" b="1" cap="all" dirty="0">
                <a:solidFill>
                  <a:srgbClr val="0070C0"/>
                </a:solidFill>
                <a:latin typeface="+mn-lt"/>
              </a:rPr>
              <a:t>Make the Call</a:t>
            </a:r>
          </a:p>
        </p:txBody>
      </p:sp>
    </p:spTree>
    <p:extLst>
      <p:ext uri="{BB962C8B-B14F-4D97-AF65-F5344CB8AC3E}">
        <p14:creationId xmlns:p14="http://schemas.microsoft.com/office/powerpoint/2010/main" val="3092851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600" y="1676400"/>
            <a:ext cx="7543800" cy="5029200"/>
          </a:xfrm>
        </p:spPr>
      </p:pic>
      <p:sp>
        <p:nvSpPr>
          <p:cNvPr id="5" name="Title 1"/>
          <p:cNvSpPr>
            <a:spLocks noGrp="1"/>
          </p:cNvSpPr>
          <p:nvPr>
            <p:ph type="title"/>
          </p:nvPr>
        </p:nvSpPr>
        <p:spPr>
          <a:xfrm>
            <a:off x="457200" y="457200"/>
            <a:ext cx="8534400" cy="1143000"/>
          </a:xfrm>
        </p:spPr>
        <p:txBody>
          <a:bodyPr>
            <a:noAutofit/>
          </a:bodyPr>
          <a:lstStyle/>
          <a:p>
            <a:r>
              <a:rPr lang="en-US" sz="2800" b="1" cap="all" dirty="0">
                <a:solidFill>
                  <a:srgbClr val="0070C0"/>
                </a:solidFill>
                <a:latin typeface="+mn-lt"/>
              </a:rPr>
              <a:t>Stop, Read the Play, </a:t>
            </a:r>
            <a:br>
              <a:rPr lang="en-US" sz="2800" b="1" cap="all" dirty="0">
                <a:solidFill>
                  <a:srgbClr val="0070C0"/>
                </a:solidFill>
                <a:latin typeface="+mn-lt"/>
              </a:rPr>
            </a:br>
            <a:r>
              <a:rPr lang="en-US" sz="2800" b="1" cap="all" dirty="0">
                <a:solidFill>
                  <a:srgbClr val="0070C0"/>
                </a:solidFill>
                <a:latin typeface="+mn-lt"/>
              </a:rPr>
              <a:t>GET AN UNOBSTRUCTED VIEW</a:t>
            </a:r>
            <a:br>
              <a:rPr lang="en-US" sz="2800" b="1" cap="all" dirty="0">
                <a:solidFill>
                  <a:srgbClr val="0070C0"/>
                </a:solidFill>
                <a:latin typeface="+mn-lt"/>
              </a:rPr>
            </a:br>
            <a:r>
              <a:rPr lang="en-US" sz="2800" b="1" cap="all" dirty="0">
                <a:solidFill>
                  <a:srgbClr val="0070C0"/>
                </a:solidFill>
                <a:latin typeface="+mn-lt"/>
              </a:rPr>
              <a:t>Make the Call</a:t>
            </a:r>
          </a:p>
        </p:txBody>
      </p:sp>
    </p:spTree>
    <p:extLst>
      <p:ext uri="{BB962C8B-B14F-4D97-AF65-F5344CB8AC3E}">
        <p14:creationId xmlns:p14="http://schemas.microsoft.com/office/powerpoint/2010/main" val="36847072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algn="ctr" eaLnBrk="1" fontAlgn="auto" hangingPunct="1">
              <a:spcAft>
                <a:spcPts val="0"/>
              </a:spcAft>
              <a:defRPr/>
            </a:pPr>
            <a:r>
              <a:rPr lang="en-US" dirty="0">
                <a:solidFill>
                  <a:schemeClr val="accent1">
                    <a:satMod val="150000"/>
                  </a:schemeClr>
                </a:solidFill>
              </a:rPr>
              <a:t>Plate</a:t>
            </a:r>
            <a:br>
              <a:rPr lang="en-US" dirty="0">
                <a:solidFill>
                  <a:schemeClr val="accent1">
                    <a:satMod val="150000"/>
                  </a:schemeClr>
                </a:solidFill>
              </a:rPr>
            </a:br>
            <a:r>
              <a:rPr lang="en-US" dirty="0">
                <a:solidFill>
                  <a:schemeClr val="accent1">
                    <a:satMod val="150000"/>
                  </a:schemeClr>
                </a:solidFill>
              </a:rPr>
              <a:t>Mechanics</a:t>
            </a:r>
          </a:p>
        </p:txBody>
      </p:sp>
      <p:pic>
        <p:nvPicPr>
          <p:cNvPr id="9220" name="Picture 3" descr="Picture1.png"/>
          <p:cNvPicPr>
            <a:picLocks noChangeAspect="1"/>
          </p:cNvPicPr>
          <p:nvPr/>
        </p:nvPicPr>
        <p:blipFill>
          <a:blip r:embed="rId3" cstate="print"/>
          <a:srcRect/>
          <a:stretch>
            <a:fillRect/>
          </a:stretch>
        </p:blipFill>
        <p:spPr bwMode="auto">
          <a:xfrm>
            <a:off x="3962400" y="4876800"/>
            <a:ext cx="1157288" cy="1236663"/>
          </a:xfrm>
          <a:prstGeom prst="rect">
            <a:avLst/>
          </a:prstGeom>
          <a:noFill/>
          <a:ln w="9525">
            <a:noFill/>
            <a:miter lim="800000"/>
            <a:headEnd/>
            <a:tailEnd/>
          </a:ln>
        </p:spPr>
      </p:pic>
    </p:spTree>
    <p:extLst>
      <p:ext uri="{BB962C8B-B14F-4D97-AF65-F5344CB8AC3E}">
        <p14:creationId xmlns:p14="http://schemas.microsoft.com/office/powerpoint/2010/main" val="2005001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600" y="1676400"/>
            <a:ext cx="7619999" cy="5080000"/>
          </a:xfrm>
        </p:spPr>
      </p:pic>
      <p:sp>
        <p:nvSpPr>
          <p:cNvPr id="5" name="Title 1"/>
          <p:cNvSpPr>
            <a:spLocks noGrp="1"/>
          </p:cNvSpPr>
          <p:nvPr>
            <p:ph type="title"/>
          </p:nvPr>
        </p:nvSpPr>
        <p:spPr>
          <a:xfrm>
            <a:off x="457200" y="457200"/>
            <a:ext cx="8534400" cy="1143000"/>
          </a:xfrm>
        </p:spPr>
        <p:txBody>
          <a:bodyPr>
            <a:noAutofit/>
          </a:bodyPr>
          <a:lstStyle/>
          <a:p>
            <a:r>
              <a:rPr lang="en-US" sz="2800" b="1" cap="all" dirty="0">
                <a:solidFill>
                  <a:srgbClr val="0070C0"/>
                </a:solidFill>
                <a:latin typeface="+mn-lt"/>
              </a:rPr>
              <a:t>Stop, Read the Play, </a:t>
            </a:r>
            <a:br>
              <a:rPr lang="en-US" sz="2800" b="1" cap="all" dirty="0">
                <a:solidFill>
                  <a:srgbClr val="0070C0"/>
                </a:solidFill>
                <a:latin typeface="+mn-lt"/>
              </a:rPr>
            </a:br>
            <a:r>
              <a:rPr lang="en-US" sz="2800" b="1" cap="all" dirty="0">
                <a:solidFill>
                  <a:srgbClr val="0070C0"/>
                </a:solidFill>
                <a:latin typeface="+mn-lt"/>
              </a:rPr>
              <a:t>GET AN UNOBSTRUCTED VIEW</a:t>
            </a:r>
            <a:br>
              <a:rPr lang="en-US" sz="2800" b="1" cap="all" dirty="0">
                <a:solidFill>
                  <a:srgbClr val="0070C0"/>
                </a:solidFill>
                <a:latin typeface="+mn-lt"/>
              </a:rPr>
            </a:br>
            <a:r>
              <a:rPr lang="en-US" sz="2800" b="1" cap="all" dirty="0">
                <a:solidFill>
                  <a:srgbClr val="0070C0"/>
                </a:solidFill>
                <a:latin typeface="+mn-lt"/>
              </a:rPr>
              <a:t>Make the Call</a:t>
            </a:r>
          </a:p>
        </p:txBody>
      </p:sp>
    </p:spTree>
    <p:extLst>
      <p:ext uri="{BB962C8B-B14F-4D97-AF65-F5344CB8AC3E}">
        <p14:creationId xmlns:p14="http://schemas.microsoft.com/office/powerpoint/2010/main" val="2110813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600" y="1676400"/>
            <a:ext cx="7924800" cy="5105400"/>
          </a:xfrm>
        </p:spPr>
      </p:pic>
      <p:sp>
        <p:nvSpPr>
          <p:cNvPr id="5" name="Title 1"/>
          <p:cNvSpPr>
            <a:spLocks noGrp="1"/>
          </p:cNvSpPr>
          <p:nvPr>
            <p:ph type="title"/>
          </p:nvPr>
        </p:nvSpPr>
        <p:spPr>
          <a:xfrm>
            <a:off x="457200" y="457200"/>
            <a:ext cx="8534400" cy="1143000"/>
          </a:xfrm>
        </p:spPr>
        <p:txBody>
          <a:bodyPr>
            <a:noAutofit/>
          </a:bodyPr>
          <a:lstStyle/>
          <a:p>
            <a:r>
              <a:rPr lang="en-US" sz="2800" b="1" cap="all" dirty="0">
                <a:solidFill>
                  <a:srgbClr val="0070C0"/>
                </a:solidFill>
                <a:latin typeface="+mn-lt"/>
              </a:rPr>
              <a:t>Stop, Read the Play, </a:t>
            </a:r>
            <a:br>
              <a:rPr lang="en-US" sz="2800" b="1" cap="all" dirty="0">
                <a:solidFill>
                  <a:srgbClr val="0070C0"/>
                </a:solidFill>
                <a:latin typeface="+mn-lt"/>
              </a:rPr>
            </a:br>
            <a:r>
              <a:rPr lang="en-US" sz="2800" b="1" cap="all" dirty="0">
                <a:solidFill>
                  <a:srgbClr val="0070C0"/>
                </a:solidFill>
                <a:latin typeface="+mn-lt"/>
              </a:rPr>
              <a:t>GET AN UNOBSTRUCTED VIEW</a:t>
            </a:r>
            <a:br>
              <a:rPr lang="en-US" sz="2800" b="1" cap="all" dirty="0">
                <a:solidFill>
                  <a:srgbClr val="0070C0"/>
                </a:solidFill>
                <a:latin typeface="+mn-lt"/>
              </a:rPr>
            </a:br>
            <a:r>
              <a:rPr lang="en-US" sz="2800" b="1" cap="all" dirty="0">
                <a:solidFill>
                  <a:srgbClr val="0070C0"/>
                </a:solidFill>
                <a:latin typeface="+mn-lt"/>
              </a:rPr>
              <a:t>Make the Call</a:t>
            </a:r>
          </a:p>
        </p:txBody>
      </p:sp>
    </p:spTree>
    <p:extLst>
      <p:ext uri="{BB962C8B-B14F-4D97-AF65-F5344CB8AC3E}">
        <p14:creationId xmlns:p14="http://schemas.microsoft.com/office/powerpoint/2010/main" val="2571808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6081" y="1828800"/>
            <a:ext cx="8534400" cy="4876800"/>
          </a:xfrm>
        </p:spPr>
      </p:pic>
      <p:sp>
        <p:nvSpPr>
          <p:cNvPr id="5" name="Title 1"/>
          <p:cNvSpPr>
            <a:spLocks noGrp="1"/>
          </p:cNvSpPr>
          <p:nvPr>
            <p:ph type="title"/>
          </p:nvPr>
        </p:nvSpPr>
        <p:spPr>
          <a:xfrm>
            <a:off x="457200" y="457200"/>
            <a:ext cx="8534400" cy="1143000"/>
          </a:xfrm>
        </p:spPr>
        <p:txBody>
          <a:bodyPr>
            <a:noAutofit/>
          </a:bodyPr>
          <a:lstStyle/>
          <a:p>
            <a:r>
              <a:rPr lang="en-US" sz="2800" b="1" cap="all" dirty="0">
                <a:solidFill>
                  <a:srgbClr val="0070C0"/>
                </a:solidFill>
                <a:latin typeface="+mn-lt"/>
              </a:rPr>
              <a:t>Stop, Read the Play, </a:t>
            </a:r>
            <a:br>
              <a:rPr lang="en-US" sz="2800" b="1" cap="all" dirty="0">
                <a:solidFill>
                  <a:srgbClr val="0070C0"/>
                </a:solidFill>
                <a:latin typeface="+mn-lt"/>
              </a:rPr>
            </a:br>
            <a:r>
              <a:rPr lang="en-US" sz="2800" b="1" cap="all" dirty="0">
                <a:solidFill>
                  <a:srgbClr val="0070C0"/>
                </a:solidFill>
                <a:latin typeface="+mn-lt"/>
              </a:rPr>
              <a:t>GET AN UNOBSTRUCTED VIEW</a:t>
            </a:r>
            <a:br>
              <a:rPr lang="en-US" sz="2800" b="1" cap="all" dirty="0">
                <a:solidFill>
                  <a:srgbClr val="0070C0"/>
                </a:solidFill>
                <a:latin typeface="+mn-lt"/>
              </a:rPr>
            </a:br>
            <a:r>
              <a:rPr lang="en-US" sz="2800" b="1" cap="all" dirty="0">
                <a:solidFill>
                  <a:srgbClr val="0070C0"/>
                </a:solidFill>
                <a:latin typeface="+mn-lt"/>
              </a:rPr>
              <a:t>Make the Call</a:t>
            </a:r>
          </a:p>
        </p:txBody>
      </p:sp>
    </p:spTree>
    <p:extLst>
      <p:ext uri="{BB962C8B-B14F-4D97-AF65-F5344CB8AC3E}">
        <p14:creationId xmlns:p14="http://schemas.microsoft.com/office/powerpoint/2010/main" val="23453072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94520" y="1752600"/>
            <a:ext cx="8259760" cy="4129880"/>
          </a:xfrm>
        </p:spPr>
      </p:pic>
      <p:sp>
        <p:nvSpPr>
          <p:cNvPr id="5" name="Title 1"/>
          <p:cNvSpPr>
            <a:spLocks noGrp="1"/>
          </p:cNvSpPr>
          <p:nvPr>
            <p:ph type="title"/>
          </p:nvPr>
        </p:nvSpPr>
        <p:spPr>
          <a:xfrm>
            <a:off x="457200" y="457200"/>
            <a:ext cx="8534400" cy="1143000"/>
          </a:xfrm>
        </p:spPr>
        <p:txBody>
          <a:bodyPr>
            <a:noAutofit/>
          </a:bodyPr>
          <a:lstStyle/>
          <a:p>
            <a:r>
              <a:rPr lang="en-US" sz="2800" b="1" cap="all" dirty="0">
                <a:solidFill>
                  <a:srgbClr val="0070C0"/>
                </a:solidFill>
                <a:latin typeface="+mn-lt"/>
              </a:rPr>
              <a:t>Stop, Read the Play, </a:t>
            </a:r>
            <a:br>
              <a:rPr lang="en-US" sz="2800" b="1" cap="all" dirty="0">
                <a:solidFill>
                  <a:srgbClr val="0070C0"/>
                </a:solidFill>
                <a:latin typeface="+mn-lt"/>
              </a:rPr>
            </a:br>
            <a:r>
              <a:rPr lang="en-US" sz="2800" b="1" cap="all" dirty="0">
                <a:solidFill>
                  <a:srgbClr val="0070C0"/>
                </a:solidFill>
                <a:latin typeface="+mn-lt"/>
              </a:rPr>
              <a:t>GET AN UNOBSTRUCTED VIEW</a:t>
            </a:r>
            <a:br>
              <a:rPr lang="en-US" sz="2800" b="1" cap="all" dirty="0">
                <a:solidFill>
                  <a:srgbClr val="0070C0"/>
                </a:solidFill>
                <a:latin typeface="+mn-lt"/>
              </a:rPr>
            </a:br>
            <a:r>
              <a:rPr lang="en-US" sz="2800" b="1" cap="all" dirty="0">
                <a:solidFill>
                  <a:srgbClr val="0070C0"/>
                </a:solidFill>
                <a:latin typeface="+mn-lt"/>
              </a:rPr>
              <a:t>Make the Call</a:t>
            </a:r>
          </a:p>
        </p:txBody>
      </p:sp>
    </p:spTree>
    <p:extLst>
      <p:ext uri="{BB962C8B-B14F-4D97-AF65-F5344CB8AC3E}">
        <p14:creationId xmlns:p14="http://schemas.microsoft.com/office/powerpoint/2010/main" val="12980478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189031E3-30E6-4E98-B71C-F37484AC802C}"/>
              </a:ext>
            </a:extLst>
          </p:cNvPr>
          <p:cNvSpPr>
            <a:spLocks noGrp="1" noChangeArrowheads="1"/>
          </p:cNvSpPr>
          <p:nvPr>
            <p:ph type="title"/>
          </p:nvPr>
        </p:nvSpPr>
        <p:spPr>
          <a:xfrm>
            <a:off x="457200" y="457200"/>
            <a:ext cx="8229600" cy="762000"/>
          </a:xfrm>
        </p:spPr>
        <p:txBody>
          <a:bodyPr/>
          <a:lstStyle/>
          <a:p>
            <a:pPr algn="ctr" eaLnBrk="1" hangingPunct="1"/>
            <a:r>
              <a:rPr lang="en-US" altLang="en-US" sz="4000" dirty="0"/>
              <a:t>FLY BALL COVERAGE</a:t>
            </a:r>
          </a:p>
        </p:txBody>
      </p:sp>
      <p:sp>
        <p:nvSpPr>
          <p:cNvPr id="19459" name="Rectangle 5">
            <a:extLst>
              <a:ext uri="{FF2B5EF4-FFF2-40B4-BE49-F238E27FC236}">
                <a16:creationId xmlns:a16="http://schemas.microsoft.com/office/drawing/2014/main" id="{BBD7B366-30FA-4B18-9686-EA29F24E98BB}"/>
              </a:ext>
            </a:extLst>
          </p:cNvPr>
          <p:cNvSpPr>
            <a:spLocks noGrp="1" noChangeArrowheads="1"/>
          </p:cNvSpPr>
          <p:nvPr>
            <p:ph type="body" sz="half" idx="2"/>
          </p:nvPr>
        </p:nvSpPr>
        <p:spPr>
          <a:xfrm>
            <a:off x="4673825" y="1590759"/>
            <a:ext cx="4038600" cy="3886200"/>
          </a:xfrm>
        </p:spPr>
        <p:txBody>
          <a:bodyPr/>
          <a:lstStyle/>
          <a:p>
            <a:pPr eaLnBrk="1" hangingPunct="1">
              <a:lnSpc>
                <a:spcPct val="90000"/>
              </a:lnSpc>
            </a:pPr>
            <a:r>
              <a:rPr lang="en-US" altLang="en-US" sz="2800" dirty="0"/>
              <a:t>Movement</a:t>
            </a:r>
          </a:p>
          <a:p>
            <a:pPr lvl="1" eaLnBrk="1" hangingPunct="1">
              <a:lnSpc>
                <a:spcPct val="90000"/>
              </a:lnSpc>
              <a:buFont typeface="Arial" panose="020B0604020202020204" pitchFamily="34" charset="0"/>
              <a:buChar char="•"/>
            </a:pPr>
            <a:r>
              <a:rPr lang="en-US" altLang="en-US" dirty="0"/>
              <a:t>Parallel to the flight of the ball</a:t>
            </a:r>
          </a:p>
          <a:p>
            <a:pPr lvl="1" eaLnBrk="1" hangingPunct="1">
              <a:lnSpc>
                <a:spcPct val="90000"/>
              </a:lnSpc>
              <a:buFont typeface="Arial" panose="020B0604020202020204" pitchFamily="34" charset="0"/>
              <a:buChar char="•"/>
            </a:pPr>
            <a:r>
              <a:rPr lang="en-US" altLang="en-US" dirty="0"/>
              <a:t>Stop, read the play, make the call</a:t>
            </a:r>
          </a:p>
          <a:p>
            <a:pPr lvl="1" eaLnBrk="1" hangingPunct="1">
              <a:lnSpc>
                <a:spcPct val="90000"/>
              </a:lnSpc>
              <a:buFont typeface="Arial" panose="020B0604020202020204" pitchFamily="34" charset="0"/>
              <a:buChar char="•"/>
            </a:pPr>
            <a:r>
              <a:rPr lang="en-US" altLang="en-US" dirty="0"/>
              <a:t>Stay outside</a:t>
            </a:r>
          </a:p>
          <a:p>
            <a:pPr eaLnBrk="1" hangingPunct="1">
              <a:lnSpc>
                <a:spcPct val="90000"/>
              </a:lnSpc>
            </a:pPr>
            <a:r>
              <a:rPr lang="en-US" altLang="en-US" sz="2800" dirty="0"/>
              <a:t>Let the ball turn you back to the infield to observe additional plays</a:t>
            </a:r>
          </a:p>
        </p:txBody>
      </p:sp>
      <p:pic>
        <p:nvPicPr>
          <p:cNvPr id="19460" name="Picture 6">
            <a:extLst>
              <a:ext uri="{FF2B5EF4-FFF2-40B4-BE49-F238E27FC236}">
                <a16:creationId xmlns:a16="http://schemas.microsoft.com/office/drawing/2014/main" id="{7C700B8A-FBC8-4CA8-AD31-05A91780029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9056" t="4416" r="11195" b="10251"/>
          <a:stretch>
            <a:fillRect/>
          </a:stretch>
        </p:blipFill>
        <p:spPr>
          <a:xfrm>
            <a:off x="204787" y="1600200"/>
            <a:ext cx="4443413" cy="2971800"/>
          </a:xfr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500"/>
                                        <p:tgtEl>
                                          <p:spTgt spid="19458"/>
                                        </p:tgtEl>
                                      </p:cBhvr>
                                    </p:animEffect>
                                  </p:childTnLst>
                                </p:cTn>
                              </p:par>
                              <p:par>
                                <p:cTn id="8" presetID="10" presetClass="entr" presetSubtype="0" fill="hold" nodeType="withEffect">
                                  <p:stCondLst>
                                    <p:cond delay="0"/>
                                  </p:stCondLst>
                                  <p:childTnLst>
                                    <p:set>
                                      <p:cBhvr>
                                        <p:cTn id="9" dur="1" fill="hold">
                                          <p:stCondLst>
                                            <p:cond delay="0"/>
                                          </p:stCondLst>
                                        </p:cTn>
                                        <p:tgtEl>
                                          <p:spTgt spid="19460"/>
                                        </p:tgtEl>
                                        <p:attrNameLst>
                                          <p:attrName>style.visibility</p:attrName>
                                        </p:attrNameLst>
                                      </p:cBhvr>
                                      <p:to>
                                        <p:strVal val="visible"/>
                                      </p:to>
                                    </p:set>
                                    <p:animEffect transition="in" filter="fade">
                                      <p:cBhvr>
                                        <p:cTn id="10" dur="500"/>
                                        <p:tgtEl>
                                          <p:spTgt spid="194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459">
                                            <p:txEl>
                                              <p:pRg st="0" end="0"/>
                                            </p:txEl>
                                          </p:spTgt>
                                        </p:tgtEl>
                                        <p:attrNameLst>
                                          <p:attrName>style.visibility</p:attrName>
                                        </p:attrNameLst>
                                      </p:cBhvr>
                                      <p:to>
                                        <p:strVal val="visible"/>
                                      </p:to>
                                    </p:set>
                                    <p:animEffect transition="in" filter="fade">
                                      <p:cBhvr>
                                        <p:cTn id="13" dur="500"/>
                                        <p:tgtEl>
                                          <p:spTgt spid="19459">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459">
                                            <p:txEl>
                                              <p:pRg st="1" end="1"/>
                                            </p:txEl>
                                          </p:spTgt>
                                        </p:tgtEl>
                                        <p:attrNameLst>
                                          <p:attrName>style.visibility</p:attrName>
                                        </p:attrNameLst>
                                      </p:cBhvr>
                                      <p:to>
                                        <p:strVal val="visible"/>
                                      </p:to>
                                    </p:set>
                                    <p:animEffect transition="in" filter="fade">
                                      <p:cBhvr>
                                        <p:cTn id="18" dur="500"/>
                                        <p:tgtEl>
                                          <p:spTgt spid="19459">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459">
                                            <p:txEl>
                                              <p:pRg st="2" end="2"/>
                                            </p:txEl>
                                          </p:spTgt>
                                        </p:tgtEl>
                                        <p:attrNameLst>
                                          <p:attrName>style.visibility</p:attrName>
                                        </p:attrNameLst>
                                      </p:cBhvr>
                                      <p:to>
                                        <p:strVal val="visible"/>
                                      </p:to>
                                    </p:set>
                                    <p:animEffect transition="in" filter="fade">
                                      <p:cBhvr>
                                        <p:cTn id="23" dur="500"/>
                                        <p:tgtEl>
                                          <p:spTgt spid="19459">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459">
                                            <p:txEl>
                                              <p:pRg st="3" end="3"/>
                                            </p:txEl>
                                          </p:spTgt>
                                        </p:tgtEl>
                                        <p:attrNameLst>
                                          <p:attrName>style.visibility</p:attrName>
                                        </p:attrNameLst>
                                      </p:cBhvr>
                                      <p:to>
                                        <p:strVal val="visible"/>
                                      </p:to>
                                    </p:set>
                                    <p:animEffect transition="in" filter="fade">
                                      <p:cBhvr>
                                        <p:cTn id="28" dur="500"/>
                                        <p:tgtEl>
                                          <p:spTgt spid="19459">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9459">
                                            <p:txEl>
                                              <p:pRg st="4" end="4"/>
                                            </p:txEl>
                                          </p:spTgt>
                                        </p:tgtEl>
                                        <p:attrNameLst>
                                          <p:attrName>style.visibility</p:attrName>
                                        </p:attrNameLst>
                                      </p:cBhvr>
                                      <p:to>
                                        <p:strVal val="visible"/>
                                      </p:to>
                                    </p:set>
                                    <p:animEffect transition="in" filter="fade">
                                      <p:cBhvr>
                                        <p:cTn id="33" dur="500"/>
                                        <p:tgtEl>
                                          <p:spTgt spid="194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19459"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F37B1C6C-9CB2-4C5B-AFDC-E05F4CA43E66}"/>
              </a:ext>
            </a:extLst>
          </p:cNvPr>
          <p:cNvSpPr>
            <a:spLocks noGrp="1" noChangeArrowheads="1"/>
          </p:cNvSpPr>
          <p:nvPr>
            <p:ph type="title"/>
          </p:nvPr>
        </p:nvSpPr>
        <p:spPr>
          <a:xfrm>
            <a:off x="457200" y="457200"/>
            <a:ext cx="8229600" cy="838200"/>
          </a:xfrm>
        </p:spPr>
        <p:txBody>
          <a:bodyPr/>
          <a:lstStyle/>
          <a:p>
            <a:pPr algn="ctr" eaLnBrk="1" hangingPunct="1"/>
            <a:r>
              <a:rPr lang="en-US" altLang="en-US" sz="4000" dirty="0"/>
              <a:t>FLY BALL COVERAGE</a:t>
            </a:r>
          </a:p>
        </p:txBody>
      </p:sp>
      <p:sp>
        <p:nvSpPr>
          <p:cNvPr id="20483" name="Rectangle 5">
            <a:extLst>
              <a:ext uri="{FF2B5EF4-FFF2-40B4-BE49-F238E27FC236}">
                <a16:creationId xmlns:a16="http://schemas.microsoft.com/office/drawing/2014/main" id="{4F02BF43-251B-4358-BD64-AB5501E0D0FA}"/>
              </a:ext>
            </a:extLst>
          </p:cNvPr>
          <p:cNvSpPr>
            <a:spLocks noGrp="1" noChangeArrowheads="1"/>
          </p:cNvSpPr>
          <p:nvPr>
            <p:ph type="body" sz="half" idx="2"/>
          </p:nvPr>
        </p:nvSpPr>
        <p:spPr>
          <a:xfrm>
            <a:off x="4343400" y="1295400"/>
            <a:ext cx="4495800" cy="2743200"/>
          </a:xfrm>
        </p:spPr>
        <p:txBody>
          <a:bodyPr/>
          <a:lstStyle/>
          <a:p>
            <a:pPr eaLnBrk="1" hangingPunct="1"/>
            <a:r>
              <a:rPr lang="en-US" altLang="en-US" sz="2800" dirty="0"/>
              <a:t>Fair Ball near line</a:t>
            </a:r>
          </a:p>
          <a:p>
            <a:pPr lvl="1" eaLnBrk="1" hangingPunct="1">
              <a:buFont typeface="Arial" panose="020B0604020202020204" pitchFamily="34" charset="0"/>
              <a:buChar char="•"/>
            </a:pPr>
            <a:r>
              <a:rPr lang="en-US" altLang="en-US" dirty="0"/>
              <a:t>Stay near line</a:t>
            </a:r>
          </a:p>
          <a:p>
            <a:pPr lvl="1" eaLnBrk="1" hangingPunct="1">
              <a:buFont typeface="Arial" panose="020B0604020202020204" pitchFamily="34" charset="0"/>
              <a:buChar char="•"/>
            </a:pPr>
            <a:r>
              <a:rPr lang="en-US" altLang="en-US" dirty="0"/>
              <a:t>When ball becomes fair, point fair - no verbal</a:t>
            </a:r>
          </a:p>
        </p:txBody>
      </p:sp>
      <p:pic>
        <p:nvPicPr>
          <p:cNvPr id="20484" name="Picture 6">
            <a:extLst>
              <a:ext uri="{FF2B5EF4-FFF2-40B4-BE49-F238E27FC236}">
                <a16:creationId xmlns:a16="http://schemas.microsoft.com/office/drawing/2014/main" id="{1D0E0898-C65F-49C4-952D-8777F90D42B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9308" t="4416" r="11195" b="10654"/>
          <a:stretch>
            <a:fillRect/>
          </a:stretch>
        </p:blipFill>
        <p:spPr>
          <a:xfrm>
            <a:off x="304800" y="1331563"/>
            <a:ext cx="3692821" cy="2466162"/>
          </a:xfrm>
        </p:spPr>
      </p:pic>
      <p:pic>
        <p:nvPicPr>
          <p:cNvPr id="5" name="Picture 6">
            <a:extLst>
              <a:ext uri="{FF2B5EF4-FFF2-40B4-BE49-F238E27FC236}">
                <a16:creationId xmlns:a16="http://schemas.microsoft.com/office/drawing/2014/main" id="{EABFE776-59EF-4F75-8F2F-265D4CB5A8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308" t="4416" r="11446" b="7031"/>
          <a:stretch>
            <a:fillRect/>
          </a:stretch>
        </p:blipFill>
        <p:spPr bwMode="auto">
          <a:xfrm>
            <a:off x="304800" y="4029559"/>
            <a:ext cx="3692821" cy="2578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9F681B5-D3A7-4F2F-97BE-25190DE0D039}"/>
              </a:ext>
            </a:extLst>
          </p:cNvPr>
          <p:cNvSpPr txBox="1">
            <a:spLocks noChangeArrowheads="1"/>
          </p:cNvSpPr>
          <p:nvPr/>
        </p:nvSpPr>
        <p:spPr bwMode="auto">
          <a:xfrm>
            <a:off x="4343400" y="3680732"/>
            <a:ext cx="4191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eaLnBrk="1" hangingPunct="1"/>
            <a:r>
              <a:rPr lang="en-US" altLang="en-US" sz="2800" kern="0" dirty="0"/>
              <a:t>Foul ball near line</a:t>
            </a:r>
          </a:p>
          <a:p>
            <a:pPr lvl="1" eaLnBrk="1" hangingPunct="1">
              <a:buFont typeface="Arial" panose="020B0604020202020204" pitchFamily="34" charset="0"/>
              <a:buChar char="•"/>
            </a:pPr>
            <a:r>
              <a:rPr lang="en-US" altLang="en-US" kern="0" dirty="0"/>
              <a:t>Stay near the line</a:t>
            </a:r>
          </a:p>
          <a:p>
            <a:pPr lvl="1" eaLnBrk="1" hangingPunct="1">
              <a:buFont typeface="Arial" panose="020B0604020202020204" pitchFamily="34" charset="0"/>
              <a:buChar char="•"/>
            </a:pPr>
            <a:r>
              <a:rPr lang="en-US" altLang="en-US" kern="0" dirty="0"/>
              <a:t>Use Dead Ball signal followed by verbal</a:t>
            </a:r>
          </a:p>
          <a:p>
            <a:pPr lvl="1" eaLnBrk="1" hangingPunct="1">
              <a:buFont typeface="Arial" panose="020B0604020202020204" pitchFamily="34" charset="0"/>
              <a:buChar char="•"/>
            </a:pPr>
            <a:r>
              <a:rPr lang="en-US" altLang="en-US" kern="0" dirty="0"/>
              <a:t>No point necessary?</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500"/>
                                        <p:tgtEl>
                                          <p:spTgt spid="20482"/>
                                        </p:tgtEl>
                                      </p:cBhvr>
                                    </p:animEffect>
                                  </p:childTnLst>
                                </p:cTn>
                              </p:par>
                              <p:par>
                                <p:cTn id="8" presetID="10" presetClass="entr" presetSubtype="0" fill="hold" nodeType="withEffect">
                                  <p:stCondLst>
                                    <p:cond delay="0"/>
                                  </p:stCondLst>
                                  <p:childTnLst>
                                    <p:set>
                                      <p:cBhvr>
                                        <p:cTn id="9" dur="1" fill="hold">
                                          <p:stCondLst>
                                            <p:cond delay="0"/>
                                          </p:stCondLst>
                                        </p:cTn>
                                        <p:tgtEl>
                                          <p:spTgt spid="20484"/>
                                        </p:tgtEl>
                                        <p:attrNameLst>
                                          <p:attrName>style.visibility</p:attrName>
                                        </p:attrNameLst>
                                      </p:cBhvr>
                                      <p:to>
                                        <p:strVal val="visible"/>
                                      </p:to>
                                    </p:set>
                                    <p:animEffect transition="in" filter="fade">
                                      <p:cBhvr>
                                        <p:cTn id="10" dur="500"/>
                                        <p:tgtEl>
                                          <p:spTgt spid="2048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483">
                                            <p:txEl>
                                              <p:pRg st="0" end="0"/>
                                            </p:txEl>
                                          </p:spTgt>
                                        </p:tgtEl>
                                        <p:attrNameLst>
                                          <p:attrName>style.visibility</p:attrName>
                                        </p:attrNameLst>
                                      </p:cBhvr>
                                      <p:to>
                                        <p:strVal val="visible"/>
                                      </p:to>
                                    </p:set>
                                    <p:animEffect transition="in" filter="fade">
                                      <p:cBhvr>
                                        <p:cTn id="13" dur="500"/>
                                        <p:tgtEl>
                                          <p:spTgt spid="2048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483">
                                            <p:txEl>
                                              <p:pRg st="1" end="1"/>
                                            </p:txEl>
                                          </p:spTgt>
                                        </p:tgtEl>
                                        <p:attrNameLst>
                                          <p:attrName>style.visibility</p:attrName>
                                        </p:attrNameLst>
                                      </p:cBhvr>
                                      <p:to>
                                        <p:strVal val="visible"/>
                                      </p:to>
                                    </p:set>
                                    <p:animEffect transition="in" filter="fade">
                                      <p:cBhvr>
                                        <p:cTn id="18" dur="500"/>
                                        <p:tgtEl>
                                          <p:spTgt spid="2048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483">
                                            <p:txEl>
                                              <p:pRg st="2" end="2"/>
                                            </p:txEl>
                                          </p:spTgt>
                                        </p:tgtEl>
                                        <p:attrNameLst>
                                          <p:attrName>style.visibility</p:attrName>
                                        </p:attrNameLst>
                                      </p:cBhvr>
                                      <p:to>
                                        <p:strVal val="visible"/>
                                      </p:to>
                                    </p:set>
                                    <p:animEffect transition="in" filter="fade">
                                      <p:cBhvr>
                                        <p:cTn id="23" dur="500"/>
                                        <p:tgtEl>
                                          <p:spTgt spid="2048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fade">
                                      <p:cBhvr>
                                        <p:cTn id="31" dur="500"/>
                                        <p:tgtEl>
                                          <p:spTgt spid="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fade">
                                      <p:cBhvr>
                                        <p:cTn id="36" dur="500"/>
                                        <p:tgtEl>
                                          <p:spTgt spid="6">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fade">
                                      <p:cBhvr>
                                        <p:cTn id="41" dur="500"/>
                                        <p:tgtEl>
                                          <p:spTgt spid="6">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xEl>
                                              <p:pRg st="3" end="3"/>
                                            </p:txEl>
                                          </p:spTgt>
                                        </p:tgtEl>
                                        <p:attrNameLst>
                                          <p:attrName>style.visibility</p:attrName>
                                        </p:attrNameLst>
                                      </p:cBhvr>
                                      <p:to>
                                        <p:strVal val="visible"/>
                                      </p:to>
                                    </p:set>
                                    <p:animEffect transition="in" filter="fade">
                                      <p:cBhvr>
                                        <p:cTn id="4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20483" grpId="0" uiExpand="1" build="p"/>
      <p:bldP spid="6"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4B1CA941-EAC0-40CC-9143-425207D69637}"/>
              </a:ext>
            </a:extLst>
          </p:cNvPr>
          <p:cNvSpPr>
            <a:spLocks noGrp="1" noChangeArrowheads="1"/>
          </p:cNvSpPr>
          <p:nvPr>
            <p:ph type="title"/>
          </p:nvPr>
        </p:nvSpPr>
        <p:spPr>
          <a:xfrm>
            <a:off x="457200" y="457200"/>
            <a:ext cx="8229600" cy="762000"/>
          </a:xfrm>
        </p:spPr>
        <p:txBody>
          <a:bodyPr/>
          <a:lstStyle/>
          <a:p>
            <a:pPr algn="ctr" eaLnBrk="1" hangingPunct="1"/>
            <a:r>
              <a:rPr lang="en-US" altLang="en-US" sz="4000" dirty="0"/>
              <a:t>FLY BALL COVERAGE</a:t>
            </a:r>
          </a:p>
        </p:txBody>
      </p:sp>
      <p:sp>
        <p:nvSpPr>
          <p:cNvPr id="22531" name="Rectangle 5">
            <a:extLst>
              <a:ext uri="{FF2B5EF4-FFF2-40B4-BE49-F238E27FC236}">
                <a16:creationId xmlns:a16="http://schemas.microsoft.com/office/drawing/2014/main" id="{FE74757F-2F3C-4052-B604-5AE2669EA5A7}"/>
              </a:ext>
            </a:extLst>
          </p:cNvPr>
          <p:cNvSpPr>
            <a:spLocks noGrp="1" noChangeArrowheads="1"/>
          </p:cNvSpPr>
          <p:nvPr>
            <p:ph type="body" sz="half" idx="2"/>
          </p:nvPr>
        </p:nvSpPr>
        <p:spPr>
          <a:xfrm>
            <a:off x="4572000" y="1167950"/>
            <a:ext cx="4495800" cy="5562600"/>
          </a:xfrm>
        </p:spPr>
        <p:txBody>
          <a:bodyPr/>
          <a:lstStyle/>
          <a:p>
            <a:pPr eaLnBrk="1" hangingPunct="1"/>
            <a:r>
              <a:rPr lang="en-US" altLang="en-US" sz="2800" dirty="0"/>
              <a:t>Fly ball near line</a:t>
            </a:r>
          </a:p>
          <a:p>
            <a:pPr lvl="1" eaLnBrk="1" hangingPunct="1">
              <a:buFont typeface="Wingdings" panose="05000000000000000000" pitchFamily="2" charset="2"/>
              <a:buChar char="q"/>
            </a:pPr>
            <a:r>
              <a:rPr lang="en-US" altLang="en-US" dirty="0"/>
              <a:t> Give status</a:t>
            </a:r>
          </a:p>
          <a:p>
            <a:pPr lvl="2" eaLnBrk="1" hangingPunct="1"/>
            <a:r>
              <a:rPr lang="en-US" altLang="en-US" dirty="0"/>
              <a:t> When first touched</a:t>
            </a:r>
          </a:p>
          <a:p>
            <a:pPr lvl="2" eaLnBrk="1" hangingPunct="1"/>
            <a:r>
              <a:rPr lang="en-US" altLang="en-US" dirty="0"/>
              <a:t> Point fair when fair</a:t>
            </a:r>
          </a:p>
          <a:p>
            <a:pPr lvl="2" eaLnBrk="1" hangingPunct="1"/>
            <a:r>
              <a:rPr lang="en-US" altLang="en-US" dirty="0"/>
              <a:t> Point foul when foul</a:t>
            </a:r>
          </a:p>
          <a:p>
            <a:pPr lvl="1" eaLnBrk="1" hangingPunct="1">
              <a:buFont typeface="Wingdings" panose="05000000000000000000" pitchFamily="2" charset="2"/>
              <a:buChar char="q"/>
            </a:pPr>
            <a:r>
              <a:rPr lang="en-US" altLang="en-US" dirty="0"/>
              <a:t> After status</a:t>
            </a:r>
          </a:p>
          <a:p>
            <a:pPr lvl="2" eaLnBrk="1" hangingPunct="1"/>
            <a:r>
              <a:rPr lang="en-US" altLang="en-US" dirty="0"/>
              <a:t>Out signal if caught</a:t>
            </a:r>
          </a:p>
          <a:p>
            <a:pPr lvl="2" eaLnBrk="1" hangingPunct="1"/>
            <a:r>
              <a:rPr lang="en-US" altLang="en-US" dirty="0"/>
              <a:t>Strong dead ball if foul</a:t>
            </a:r>
          </a:p>
          <a:p>
            <a:pPr lvl="2" eaLnBrk="1" hangingPunct="1"/>
            <a:r>
              <a:rPr lang="en-US" altLang="en-US" dirty="0"/>
              <a:t>Strong fair ball signal </a:t>
            </a:r>
          </a:p>
          <a:p>
            <a:pPr eaLnBrk="1" hangingPunct="1"/>
            <a:endParaRPr lang="en-US" altLang="en-US" sz="2400" dirty="0"/>
          </a:p>
        </p:txBody>
      </p:sp>
      <p:pic>
        <p:nvPicPr>
          <p:cNvPr id="22532" name="Picture 6">
            <a:extLst>
              <a:ext uri="{FF2B5EF4-FFF2-40B4-BE49-F238E27FC236}">
                <a16:creationId xmlns:a16="http://schemas.microsoft.com/office/drawing/2014/main" id="{B18A8FAF-9DA0-4DC6-A4EC-011945179CA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9560" t="4416" r="11446" b="7031"/>
          <a:stretch>
            <a:fillRect/>
          </a:stretch>
        </p:blipFill>
        <p:spPr>
          <a:xfrm>
            <a:off x="152400" y="1371600"/>
            <a:ext cx="4419600" cy="3095816"/>
          </a:xfr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fade">
                                      <p:cBhvr>
                                        <p:cTn id="7" dur="500"/>
                                        <p:tgtEl>
                                          <p:spTgt spid="22530"/>
                                        </p:tgtEl>
                                      </p:cBhvr>
                                    </p:animEffect>
                                  </p:childTnLst>
                                </p:cTn>
                              </p:par>
                              <p:par>
                                <p:cTn id="8" presetID="10" presetClass="entr" presetSubtype="0" fill="hold" nodeType="withEffect">
                                  <p:stCondLst>
                                    <p:cond delay="0"/>
                                  </p:stCondLst>
                                  <p:childTnLst>
                                    <p:set>
                                      <p:cBhvr>
                                        <p:cTn id="9" dur="1" fill="hold">
                                          <p:stCondLst>
                                            <p:cond delay="0"/>
                                          </p:stCondLst>
                                        </p:cTn>
                                        <p:tgtEl>
                                          <p:spTgt spid="22532"/>
                                        </p:tgtEl>
                                        <p:attrNameLst>
                                          <p:attrName>style.visibility</p:attrName>
                                        </p:attrNameLst>
                                      </p:cBhvr>
                                      <p:to>
                                        <p:strVal val="visible"/>
                                      </p:to>
                                    </p:set>
                                    <p:animEffect transition="in" filter="fade">
                                      <p:cBhvr>
                                        <p:cTn id="10" dur="500"/>
                                        <p:tgtEl>
                                          <p:spTgt spid="22532"/>
                                        </p:tgtEl>
                                      </p:cBhvr>
                                    </p:animEffect>
                                  </p:childTnLst>
                                </p:cTn>
                              </p:par>
                              <p:par>
                                <p:cTn id="11" presetID="1" presetClass="entr" presetSubtype="0" fill="hold" nodeType="withEffect">
                                  <p:stCondLst>
                                    <p:cond delay="0"/>
                                  </p:stCondLst>
                                  <p:childTnLst>
                                    <p:set>
                                      <p:cBhvr>
                                        <p:cTn id="12" dur="1" fill="hold">
                                          <p:stCondLst>
                                            <p:cond delay="0"/>
                                          </p:stCondLst>
                                        </p:cTn>
                                        <p:tgtEl>
                                          <p:spTgt spid="22531">
                                            <p:txEl>
                                              <p:pRg st="0" end="0"/>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2531">
                                            <p:txEl>
                                              <p:pRg st="1" end="1"/>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2531">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2531">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22531">
                                            <p:txEl>
                                              <p:pRg st="4" end="4"/>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22531">
                                            <p:txEl>
                                              <p:pRg st="5" end="5"/>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2531">
                                            <p:txEl>
                                              <p:pRg st="6" end="6"/>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22531">
                                            <p:txEl>
                                              <p:pRg st="7" end="7"/>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2253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Title 1"/>
          <p:cNvSpPr>
            <a:spLocks noGrp="1"/>
          </p:cNvSpPr>
          <p:nvPr>
            <p:ph type="title"/>
          </p:nvPr>
        </p:nvSpPr>
        <p:spPr>
          <a:xfrm>
            <a:off x="486871" y="533400"/>
            <a:ext cx="8229600" cy="990600"/>
          </a:xfrm>
        </p:spPr>
        <p:txBody>
          <a:bodyPr/>
          <a:lstStyle/>
          <a:p>
            <a:pPr eaLnBrk="1" fontAlgn="auto" hangingPunct="1">
              <a:spcAft>
                <a:spcPts val="0"/>
              </a:spcAft>
              <a:defRPr/>
            </a:pPr>
            <a:r>
              <a:rPr lang="en-US" sz="4000" dirty="0">
                <a:solidFill>
                  <a:schemeClr val="accent1">
                    <a:satMod val="150000"/>
                  </a:schemeClr>
                </a:solidFill>
              </a:rPr>
              <a:t>Game Administration</a:t>
            </a:r>
          </a:p>
        </p:txBody>
      </p:sp>
      <p:sp>
        <p:nvSpPr>
          <p:cNvPr id="27651" name="Content Placeholder 2"/>
          <p:cNvSpPr>
            <a:spLocks noGrp="1"/>
          </p:cNvSpPr>
          <p:nvPr>
            <p:ph idx="1"/>
          </p:nvPr>
        </p:nvSpPr>
        <p:spPr>
          <a:xfrm>
            <a:off x="457200" y="1371600"/>
            <a:ext cx="8229600" cy="4876800"/>
          </a:xfrm>
        </p:spPr>
        <p:txBody>
          <a:bodyPr/>
          <a:lstStyle/>
          <a:p>
            <a:pPr eaLnBrk="1" hangingPunct="1"/>
            <a:r>
              <a:rPr lang="en-US" altLang="en-US" dirty="0"/>
              <a:t>Dusting Bases and Pitcher’s Plate</a:t>
            </a:r>
            <a:endParaRPr lang="en-US" dirty="0"/>
          </a:p>
          <a:p>
            <a:pPr eaLnBrk="1" hangingPunct="1"/>
            <a:r>
              <a:rPr lang="en-US" altLang="en-US" dirty="0"/>
              <a:t>Indicator – Glance</a:t>
            </a:r>
          </a:p>
          <a:p>
            <a:pPr eaLnBrk="1" hangingPunct="1"/>
            <a:r>
              <a:rPr lang="en-US" altLang="en-US" dirty="0"/>
              <a:t>Signals – Clear and Concise  </a:t>
            </a:r>
          </a:p>
          <a:p>
            <a:pPr eaLnBrk="1" hangingPunct="1"/>
            <a:r>
              <a:rPr lang="en-US" altLang="en-US" dirty="0"/>
              <a:t>Sell Calls – Illegal Pitches, Interference, Obstruction</a:t>
            </a:r>
          </a:p>
          <a:p>
            <a:pPr eaLnBrk="1" hangingPunct="1"/>
            <a:r>
              <a:rPr lang="en-US" altLang="en-US" dirty="0"/>
              <a:t>Infield Fly Signal – Who Calls?</a:t>
            </a:r>
          </a:p>
          <a:p>
            <a:pPr eaLnBrk="1" hangingPunct="1"/>
            <a:r>
              <a:rPr lang="en-US" altLang="en-US" dirty="0"/>
              <a:t>Watch the Ball, Always Eyes on the Ball</a:t>
            </a:r>
          </a:p>
          <a:p>
            <a:pPr eaLnBrk="1" hangingPunct="1"/>
            <a:r>
              <a:rPr lang="en-US" altLang="en-US" dirty="0"/>
              <a:t>Returning to Position</a:t>
            </a:r>
          </a:p>
          <a:p>
            <a:pPr eaLnBrk="1" hangingPunct="1">
              <a:buFont typeface="Arial" charset="0"/>
              <a:buChar char="•"/>
            </a:pPr>
            <a:endParaRPr lang="en-US" altLang="en-US" dirty="0"/>
          </a:p>
          <a:p>
            <a:pPr eaLnBrk="1" hangingPunct="1">
              <a:buFont typeface="Arial" charset="0"/>
              <a:buChar char="•"/>
            </a:pPr>
            <a:endParaRPr lang="en-US" altLang="en-US" dirty="0"/>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2529539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20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651">
                                            <p:txEl>
                                              <p:pRg st="0" end="0"/>
                                            </p:txEl>
                                          </p:spTgt>
                                        </p:tgtEl>
                                        <p:attrNameLst>
                                          <p:attrName>style.visibility</p:attrName>
                                        </p:attrNameLst>
                                      </p:cBhvr>
                                      <p:to>
                                        <p:strVal val="visible"/>
                                      </p:to>
                                    </p:set>
                                    <p:animEffect transition="in" filter="fade">
                                      <p:cBhvr>
                                        <p:cTn id="12" dur="2000"/>
                                        <p:tgtEl>
                                          <p:spTgt spid="2765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651">
                                            <p:txEl>
                                              <p:pRg st="1" end="1"/>
                                            </p:txEl>
                                          </p:spTgt>
                                        </p:tgtEl>
                                        <p:attrNameLst>
                                          <p:attrName>style.visibility</p:attrName>
                                        </p:attrNameLst>
                                      </p:cBhvr>
                                      <p:to>
                                        <p:strVal val="visible"/>
                                      </p:to>
                                    </p:set>
                                    <p:animEffect transition="in" filter="fade">
                                      <p:cBhvr>
                                        <p:cTn id="17" dur="2000"/>
                                        <p:tgtEl>
                                          <p:spTgt spid="2765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651">
                                            <p:txEl>
                                              <p:pRg st="2" end="2"/>
                                            </p:txEl>
                                          </p:spTgt>
                                        </p:tgtEl>
                                        <p:attrNameLst>
                                          <p:attrName>style.visibility</p:attrName>
                                        </p:attrNameLst>
                                      </p:cBhvr>
                                      <p:to>
                                        <p:strVal val="visible"/>
                                      </p:to>
                                    </p:set>
                                    <p:animEffect transition="in" filter="fade">
                                      <p:cBhvr>
                                        <p:cTn id="22" dur="2000"/>
                                        <p:tgtEl>
                                          <p:spTgt spid="2765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651">
                                            <p:txEl>
                                              <p:pRg st="3" end="3"/>
                                            </p:txEl>
                                          </p:spTgt>
                                        </p:tgtEl>
                                        <p:attrNameLst>
                                          <p:attrName>style.visibility</p:attrName>
                                        </p:attrNameLst>
                                      </p:cBhvr>
                                      <p:to>
                                        <p:strVal val="visible"/>
                                      </p:to>
                                    </p:set>
                                    <p:animEffect transition="in" filter="fade">
                                      <p:cBhvr>
                                        <p:cTn id="27" dur="2000"/>
                                        <p:tgtEl>
                                          <p:spTgt spid="2765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651">
                                            <p:txEl>
                                              <p:pRg st="4" end="4"/>
                                            </p:txEl>
                                          </p:spTgt>
                                        </p:tgtEl>
                                        <p:attrNameLst>
                                          <p:attrName>style.visibility</p:attrName>
                                        </p:attrNameLst>
                                      </p:cBhvr>
                                      <p:to>
                                        <p:strVal val="visible"/>
                                      </p:to>
                                    </p:set>
                                    <p:animEffect transition="in" filter="fade">
                                      <p:cBhvr>
                                        <p:cTn id="32" dur="2000"/>
                                        <p:tgtEl>
                                          <p:spTgt spid="2765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651">
                                            <p:txEl>
                                              <p:pRg st="5" end="5"/>
                                            </p:txEl>
                                          </p:spTgt>
                                        </p:tgtEl>
                                        <p:attrNameLst>
                                          <p:attrName>style.visibility</p:attrName>
                                        </p:attrNameLst>
                                      </p:cBhvr>
                                      <p:to>
                                        <p:strVal val="visible"/>
                                      </p:to>
                                    </p:set>
                                    <p:animEffect transition="in" filter="fade">
                                      <p:cBhvr>
                                        <p:cTn id="37" dur="2000"/>
                                        <p:tgtEl>
                                          <p:spTgt spid="27651">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7651">
                                            <p:txEl>
                                              <p:pRg st="6" end="6"/>
                                            </p:txEl>
                                          </p:spTgt>
                                        </p:tgtEl>
                                        <p:attrNameLst>
                                          <p:attrName>style.visibility</p:attrName>
                                        </p:attrNameLst>
                                      </p:cBhvr>
                                      <p:to>
                                        <p:strVal val="visible"/>
                                      </p:to>
                                    </p:set>
                                    <p:animEffect transition="in" filter="fade">
                                      <p:cBhvr>
                                        <p:cTn id="42" dur="2000"/>
                                        <p:tgtEl>
                                          <p:spTgt spid="2765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27651" grpId="0" build="p"/>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1171D5DF-F92C-4299-AE89-00D92C523DE5}"/>
              </a:ext>
            </a:extLst>
          </p:cNvPr>
          <p:cNvSpPr>
            <a:spLocks noGrp="1" noChangeArrowheads="1"/>
          </p:cNvSpPr>
          <p:nvPr>
            <p:ph type="title"/>
          </p:nvPr>
        </p:nvSpPr>
        <p:spPr>
          <a:xfrm>
            <a:off x="457200" y="457200"/>
            <a:ext cx="8229600" cy="1371600"/>
          </a:xfrm>
        </p:spPr>
        <p:txBody>
          <a:bodyPr/>
          <a:lstStyle/>
          <a:p>
            <a:pPr algn="ctr" eaLnBrk="1" hangingPunct="1"/>
            <a:r>
              <a:rPr lang="en-US" altLang="en-US" sz="4000" dirty="0"/>
              <a:t>BASE MECHANICS</a:t>
            </a:r>
          </a:p>
        </p:txBody>
      </p:sp>
      <p:sp>
        <p:nvSpPr>
          <p:cNvPr id="23555" name="Rectangle 3">
            <a:extLst>
              <a:ext uri="{FF2B5EF4-FFF2-40B4-BE49-F238E27FC236}">
                <a16:creationId xmlns:a16="http://schemas.microsoft.com/office/drawing/2014/main" id="{46ED8FCE-3A7C-4102-A954-432ED20EB9C6}"/>
              </a:ext>
            </a:extLst>
          </p:cNvPr>
          <p:cNvSpPr>
            <a:spLocks noGrp="1" noChangeArrowheads="1"/>
          </p:cNvSpPr>
          <p:nvPr>
            <p:ph type="body" idx="1"/>
          </p:nvPr>
        </p:nvSpPr>
        <p:spPr/>
        <p:txBody>
          <a:bodyPr/>
          <a:lstStyle/>
          <a:p>
            <a:pPr eaLnBrk="1" hangingPunct="1">
              <a:lnSpc>
                <a:spcPct val="90000"/>
              </a:lnSpc>
            </a:pPr>
            <a:r>
              <a:rPr lang="en-US" altLang="en-US" sz="2800" dirty="0"/>
              <a:t>The keys to effective Base Mechanics are:</a:t>
            </a:r>
          </a:p>
          <a:p>
            <a:pPr lvl="1" eaLnBrk="1" hangingPunct="1">
              <a:lnSpc>
                <a:spcPct val="90000"/>
              </a:lnSpc>
            </a:pPr>
            <a:r>
              <a:rPr lang="en-US" altLang="en-US" dirty="0"/>
              <a:t>Proper Starting Position</a:t>
            </a:r>
          </a:p>
          <a:p>
            <a:pPr lvl="1" eaLnBrk="1" hangingPunct="1">
              <a:lnSpc>
                <a:spcPct val="90000"/>
              </a:lnSpc>
            </a:pPr>
            <a:r>
              <a:rPr lang="en-US" altLang="en-US" dirty="0"/>
              <a:t>Proper Movement</a:t>
            </a:r>
          </a:p>
          <a:p>
            <a:pPr lvl="1" eaLnBrk="1" hangingPunct="1">
              <a:lnSpc>
                <a:spcPct val="90000"/>
              </a:lnSpc>
            </a:pPr>
            <a:r>
              <a:rPr lang="en-US" altLang="en-US" dirty="0"/>
              <a:t>Proper Angles</a:t>
            </a:r>
          </a:p>
          <a:p>
            <a:pPr lvl="1" eaLnBrk="1" hangingPunct="1">
              <a:lnSpc>
                <a:spcPct val="90000"/>
              </a:lnSpc>
            </a:pPr>
            <a:r>
              <a:rPr lang="en-US" altLang="en-US" dirty="0"/>
              <a:t>Proper Distance</a:t>
            </a:r>
          </a:p>
          <a:p>
            <a:pPr lvl="1" eaLnBrk="1" hangingPunct="1">
              <a:lnSpc>
                <a:spcPct val="90000"/>
              </a:lnSpc>
            </a:pPr>
            <a:r>
              <a:rPr lang="en-US" altLang="en-US" dirty="0"/>
              <a:t>Proper Timing</a:t>
            </a:r>
          </a:p>
          <a:p>
            <a:pPr lvl="1" eaLnBrk="1" hangingPunct="1">
              <a:lnSpc>
                <a:spcPct val="90000"/>
              </a:lnSpc>
              <a:buFont typeface="Wingdings" panose="05000000000000000000" pitchFamily="2" charset="2"/>
              <a:buNone/>
            </a:pPr>
            <a:endParaRPr lang="en-US" altLang="en-US" dirty="0"/>
          </a:p>
          <a:p>
            <a:pPr lvl="1" eaLnBrk="1" hangingPunct="1">
              <a:lnSpc>
                <a:spcPct val="90000"/>
              </a:lnSpc>
              <a:buFont typeface="Wingdings" panose="05000000000000000000" pitchFamily="2" charset="2"/>
              <a:buNone/>
            </a:pPr>
            <a:r>
              <a:rPr lang="en-US" altLang="en-US" sz="4800" dirty="0"/>
              <a:t>How do </a:t>
            </a:r>
            <a:r>
              <a:rPr lang="en-US" altLang="en-US" sz="4800" b="1" dirty="0">
                <a:solidFill>
                  <a:srgbClr val="FF0000"/>
                </a:solidFill>
              </a:rPr>
              <a:t>YOU</a:t>
            </a:r>
            <a:r>
              <a:rPr lang="en-US" altLang="en-US" sz="4800" dirty="0"/>
              <a:t> stack up?</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500"/>
                                        <p:tgtEl>
                                          <p:spTgt spid="235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3555">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23555">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23555">
                                            <p:txEl>
                                              <p:pRg st="2" end="2"/>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23555">
                                            <p:txEl>
                                              <p:pRg st="3" end="3"/>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23555">
                                            <p:txEl>
                                              <p:pRg st="4" end="4"/>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23555">
                                            <p:txEl>
                                              <p:pRg st="5" end="5"/>
                                            </p:txEl>
                                          </p:spTgt>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2355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algn="ctr" eaLnBrk="1" fontAlgn="auto" hangingPunct="1">
              <a:spcAft>
                <a:spcPts val="0"/>
              </a:spcAft>
              <a:defRPr/>
            </a:pPr>
            <a:r>
              <a:rPr lang="en-US" dirty="0">
                <a:solidFill>
                  <a:schemeClr val="accent1">
                    <a:satMod val="150000"/>
                  </a:schemeClr>
                </a:solidFill>
              </a:rPr>
              <a:t>Angles</a:t>
            </a:r>
            <a:br>
              <a:rPr lang="en-US" dirty="0">
                <a:solidFill>
                  <a:schemeClr val="accent1">
                    <a:satMod val="150000"/>
                  </a:schemeClr>
                </a:solidFill>
              </a:rPr>
            </a:br>
            <a:r>
              <a:rPr lang="en-US" dirty="0">
                <a:solidFill>
                  <a:schemeClr val="accent1">
                    <a:satMod val="150000"/>
                  </a:schemeClr>
                </a:solidFill>
              </a:rPr>
              <a:t>and Distances</a:t>
            </a:r>
          </a:p>
        </p:txBody>
      </p:sp>
      <p:pic>
        <p:nvPicPr>
          <p:cNvPr id="9220" name="Picture 3" descr="Picture1.png"/>
          <p:cNvPicPr>
            <a:picLocks noChangeAspect="1"/>
          </p:cNvPicPr>
          <p:nvPr/>
        </p:nvPicPr>
        <p:blipFill>
          <a:blip r:embed="rId3" cstate="print"/>
          <a:srcRect/>
          <a:stretch>
            <a:fillRect/>
          </a:stretch>
        </p:blipFill>
        <p:spPr bwMode="auto">
          <a:xfrm>
            <a:off x="3962400" y="4876800"/>
            <a:ext cx="1157288" cy="1236663"/>
          </a:xfrm>
          <a:prstGeom prst="rect">
            <a:avLst/>
          </a:prstGeom>
          <a:noFill/>
          <a:ln w="9525">
            <a:noFill/>
            <a:miter lim="800000"/>
            <a:headEnd/>
            <a:tailEnd/>
          </a:ln>
        </p:spPr>
      </p:pic>
    </p:spTree>
    <p:extLst>
      <p:ext uri="{BB962C8B-B14F-4D97-AF65-F5344CB8AC3E}">
        <p14:creationId xmlns:p14="http://schemas.microsoft.com/office/powerpoint/2010/main" val="25668083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sz="4000" dirty="0"/>
              <a:t>STANCE</a:t>
            </a:r>
          </a:p>
        </p:txBody>
      </p:sp>
      <p:sp>
        <p:nvSpPr>
          <p:cNvPr id="17411" name="Rectangle 3"/>
          <p:cNvSpPr>
            <a:spLocks noGrp="1" noChangeArrowheads="1"/>
          </p:cNvSpPr>
          <p:nvPr>
            <p:ph type="body" sz="half" idx="1"/>
          </p:nvPr>
        </p:nvSpPr>
        <p:spPr>
          <a:xfrm>
            <a:off x="457200" y="1543050"/>
            <a:ext cx="4038600" cy="1581150"/>
          </a:xfrm>
        </p:spPr>
        <p:txBody>
          <a:bodyPr/>
          <a:lstStyle/>
          <a:p>
            <a:pPr eaLnBrk="1" hangingPunct="1">
              <a:defRPr/>
            </a:pPr>
            <a:r>
              <a:rPr lang="en-US" sz="2800" dirty="0"/>
              <a:t>Heal-Toe setup</a:t>
            </a:r>
          </a:p>
          <a:p>
            <a:pPr eaLnBrk="1" hangingPunct="1">
              <a:defRPr/>
            </a:pPr>
            <a:r>
              <a:rPr lang="en-US" sz="2800" dirty="0"/>
              <a:t>Proper step in</a:t>
            </a:r>
          </a:p>
          <a:p>
            <a:pPr eaLnBrk="1" hangingPunct="1">
              <a:defRPr/>
            </a:pPr>
            <a:r>
              <a:rPr lang="en-US" sz="2800" dirty="0"/>
              <a:t>Set Feet</a:t>
            </a:r>
          </a:p>
          <a:p>
            <a:pPr eaLnBrk="1" hangingPunct="1">
              <a:defRPr/>
            </a:pPr>
            <a:endParaRPr lang="en-US" sz="2800" dirty="0"/>
          </a:p>
          <a:p>
            <a:pPr eaLnBrk="1" hangingPunct="1">
              <a:defRPr/>
            </a:pPr>
            <a:endParaRPr lang="en-US" sz="2800" dirty="0"/>
          </a:p>
          <a:p>
            <a:pPr eaLnBrk="1" hangingPunct="1">
              <a:defRPr/>
            </a:pPr>
            <a:endParaRPr lang="en-US" sz="2800" dirty="0"/>
          </a:p>
        </p:txBody>
      </p:sp>
      <p:pic>
        <p:nvPicPr>
          <p:cNvPr id="17413" name="Picture 5"/>
          <p:cNvPicPr>
            <a:picLocks noGrp="1" noChangeAspect="1" noChangeArrowheads="1"/>
          </p:cNvPicPr>
          <p:nvPr>
            <p:ph sz="half" idx="2"/>
          </p:nvPr>
        </p:nvPicPr>
        <p:blipFill>
          <a:blip r:embed="rId3" cstate="print"/>
          <a:srcRect/>
          <a:stretch>
            <a:fillRect/>
          </a:stretch>
        </p:blipFill>
        <p:spPr>
          <a:xfrm>
            <a:off x="4572000" y="942975"/>
            <a:ext cx="4038600" cy="2524125"/>
          </a:xfrm>
          <a:noFill/>
        </p:spPr>
      </p:pic>
      <p:pic>
        <p:nvPicPr>
          <p:cNvPr id="6" name="Picture 6">
            <a:extLst>
              <a:ext uri="{FF2B5EF4-FFF2-40B4-BE49-F238E27FC236}">
                <a16:creationId xmlns:a16="http://schemas.microsoft.com/office/drawing/2014/main" id="{7CB84653-4D80-46C0-9B38-DC4868518997}"/>
              </a:ext>
            </a:extLst>
          </p:cNvPr>
          <p:cNvPicPr>
            <a:picLocks noChangeAspect="1" noChangeArrowheads="1"/>
          </p:cNvPicPr>
          <p:nvPr/>
        </p:nvPicPr>
        <p:blipFill>
          <a:blip r:embed="rId4" cstate="print"/>
          <a:srcRect/>
          <a:stretch>
            <a:fillRect/>
          </a:stretch>
        </p:blipFill>
        <p:spPr bwMode="auto">
          <a:xfrm>
            <a:off x="4572000" y="3688152"/>
            <a:ext cx="40386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a:extLst>
              <a:ext uri="{FF2B5EF4-FFF2-40B4-BE49-F238E27FC236}">
                <a16:creationId xmlns:a16="http://schemas.microsoft.com/office/drawing/2014/main" id="{033A167C-4924-43D8-A9C8-04834B595236}"/>
              </a:ext>
            </a:extLst>
          </p:cNvPr>
          <p:cNvSpPr txBox="1">
            <a:spLocks noChangeArrowheads="1"/>
          </p:cNvSpPr>
          <p:nvPr/>
        </p:nvSpPr>
        <p:spPr bwMode="auto">
          <a:xfrm>
            <a:off x="381000" y="3688152"/>
            <a:ext cx="40386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eaLnBrk="1" hangingPunct="1">
              <a:defRPr/>
            </a:pPr>
            <a:r>
              <a:rPr lang="en-US" sz="2800" kern="0" dirty="0"/>
              <a:t>Square to Plate</a:t>
            </a:r>
          </a:p>
          <a:p>
            <a:pPr eaLnBrk="1" hangingPunct="1">
              <a:defRPr/>
            </a:pPr>
            <a:r>
              <a:rPr lang="en-US" sz="2800" kern="0" dirty="0"/>
              <a:t>Distance from Catcher</a:t>
            </a:r>
          </a:p>
        </p:txBody>
      </p:sp>
    </p:spTree>
    <p:extLst>
      <p:ext uri="{BB962C8B-B14F-4D97-AF65-F5344CB8AC3E}">
        <p14:creationId xmlns:p14="http://schemas.microsoft.com/office/powerpoint/2010/main" val="2508333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2000"/>
                                        <p:tgtEl>
                                          <p:spTgt spid="17410"/>
                                        </p:tgtEl>
                                      </p:cBhvr>
                                    </p:animEffect>
                                  </p:childTnLst>
                                </p:cTn>
                              </p:par>
                              <p:par>
                                <p:cTn id="8" presetID="10" presetClass="entr" presetSubtype="0" fill="hold" nodeType="withEffect">
                                  <p:stCondLst>
                                    <p:cond delay="0"/>
                                  </p:stCondLst>
                                  <p:childTnLst>
                                    <p:set>
                                      <p:cBhvr>
                                        <p:cTn id="9" dur="1" fill="hold">
                                          <p:stCondLst>
                                            <p:cond delay="0"/>
                                          </p:stCondLst>
                                        </p:cTn>
                                        <p:tgtEl>
                                          <p:spTgt spid="17413"/>
                                        </p:tgtEl>
                                        <p:attrNameLst>
                                          <p:attrName>style.visibility</p:attrName>
                                        </p:attrNameLst>
                                      </p:cBhvr>
                                      <p:to>
                                        <p:strVal val="visible"/>
                                      </p:to>
                                    </p:set>
                                    <p:animEffect transition="in" filter="fade">
                                      <p:cBhvr>
                                        <p:cTn id="10" dur="2000"/>
                                        <p:tgtEl>
                                          <p:spTgt spid="17413"/>
                                        </p:tgtEl>
                                      </p:cBhvr>
                                    </p:animEffect>
                                  </p:childTnLst>
                                </p:cTn>
                              </p:par>
                              <p:par>
                                <p:cTn id="11" presetID="1" presetClass="entr" presetSubtype="0" fill="hold" nodeType="withEffect">
                                  <p:stCondLst>
                                    <p:cond delay="0"/>
                                  </p:stCondLst>
                                  <p:childTnLst>
                                    <p:set>
                                      <p:cBhvr>
                                        <p:cTn id="12" dur="1" fill="hold">
                                          <p:stCondLst>
                                            <p:cond delay="0"/>
                                          </p:stCondLst>
                                        </p:cTn>
                                        <p:tgtEl>
                                          <p:spTgt spid="17411">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1"/>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519681"/>
            <a:ext cx="7772400" cy="1026160"/>
          </a:xfrm>
        </p:spPr>
        <p:txBody>
          <a:bodyPr/>
          <a:lstStyle/>
          <a:p>
            <a:pPr algn="ctr">
              <a:defRPr/>
            </a:pPr>
            <a:r>
              <a:rPr lang="en-US" sz="4800" dirty="0">
                <a:ea typeface="+mj-ea"/>
                <a:cs typeface="+mj-cs"/>
              </a:rPr>
              <a:t>What is a good angle?</a:t>
            </a:r>
          </a:p>
        </p:txBody>
      </p:sp>
    </p:spTree>
    <p:extLst>
      <p:ext uri="{BB962C8B-B14F-4D97-AF65-F5344CB8AC3E}">
        <p14:creationId xmlns:p14="http://schemas.microsoft.com/office/powerpoint/2010/main" val="973617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457200"/>
            <a:ext cx="8229600" cy="489304"/>
          </a:xfrm>
        </p:spPr>
        <p:txBody>
          <a:bodyPr>
            <a:normAutofit fontScale="90000"/>
          </a:bodyPr>
          <a:lstStyle/>
          <a:p>
            <a:r>
              <a:rPr lang="en-US" dirty="0">
                <a:solidFill>
                  <a:srgbClr val="0070C0"/>
                </a:solidFill>
              </a:rPr>
              <a:t>What is a good angle?</a:t>
            </a:r>
          </a:p>
        </p:txBody>
      </p:sp>
      <p:sp>
        <p:nvSpPr>
          <p:cNvPr id="17411" name="Content Placeholder 2"/>
          <p:cNvSpPr>
            <a:spLocks noGrp="1"/>
          </p:cNvSpPr>
          <p:nvPr>
            <p:ph idx="1"/>
          </p:nvPr>
        </p:nvSpPr>
        <p:spPr>
          <a:xfrm>
            <a:off x="304800" y="1142999"/>
            <a:ext cx="8153400" cy="4648199"/>
          </a:xfrm>
        </p:spPr>
        <p:txBody>
          <a:bodyPr>
            <a:normAutofit lnSpcReduction="10000"/>
          </a:bodyPr>
          <a:lstStyle/>
          <a:p>
            <a:r>
              <a:rPr lang="en-US" dirty="0"/>
              <a:t>Where you keep all four elements in front of you</a:t>
            </a:r>
          </a:p>
          <a:p>
            <a:pPr lvl="1" algn="ctr"/>
            <a:r>
              <a:rPr lang="en-US" dirty="0"/>
              <a:t>Ball </a:t>
            </a:r>
          </a:p>
          <a:p>
            <a:pPr lvl="1" algn="ctr"/>
            <a:endParaRPr lang="en-US" dirty="0"/>
          </a:p>
          <a:p>
            <a:pPr lvl="1" algn="ctr"/>
            <a:r>
              <a:rPr lang="en-US" dirty="0"/>
              <a:t>Base</a:t>
            </a:r>
          </a:p>
          <a:p>
            <a:pPr lvl="1" algn="ctr"/>
            <a:endParaRPr lang="en-US" dirty="0"/>
          </a:p>
          <a:p>
            <a:pPr lvl="1" algn="ctr"/>
            <a:r>
              <a:rPr lang="en-US" dirty="0"/>
              <a:t>Offense </a:t>
            </a:r>
          </a:p>
          <a:p>
            <a:pPr lvl="1" algn="ctr">
              <a:buFontTx/>
              <a:buNone/>
            </a:pPr>
            <a:endParaRPr lang="en-US" dirty="0"/>
          </a:p>
          <a:p>
            <a:pPr lvl="1" algn="ctr"/>
            <a:r>
              <a:rPr lang="en-US" dirty="0"/>
              <a:t>Defense</a:t>
            </a:r>
          </a:p>
          <a:p>
            <a:pPr lvl="1"/>
            <a:endParaRPr lang="en-US" dirty="0"/>
          </a:p>
        </p:txBody>
      </p:sp>
      <p:pic>
        <p:nvPicPr>
          <p:cNvPr id="6151" name="Picture 7" descr="C:\Users\OWNER\AppData\Local\Microsoft\Windows\Temporary Internet Files\Content.IE5\3EOH1NNR\MC900303563[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1420" y="1858168"/>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http://scipp.ucsc.edu/~haber/softball/fastpitch-softball-clipart-field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4432701"/>
            <a:ext cx="1298575" cy="1363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http://scvnews.com/wp-content/uploads/2012/03/fastpitch-softbal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3487736"/>
            <a:ext cx="1371600" cy="1566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http://t0.gstatic.com/images?q=tbn:ANd9GcQCYjhTUN3Gy-oTUoLB4t_8vL4fsd-r_TUwveVVBJPyblHaa1O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3021012"/>
            <a:ext cx="1295400" cy="66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00676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505"/>
                                        </p:tgtEl>
                                        <p:attrNameLst>
                                          <p:attrName>style.visibility</p:attrName>
                                        </p:attrNameLst>
                                      </p:cBhvr>
                                      <p:to>
                                        <p:strVal val="visible"/>
                                      </p:to>
                                    </p:set>
                                    <p:animEffect transition="in" filter="fade">
                                      <p:cBhvr>
                                        <p:cTn id="7" dur="2000"/>
                                        <p:tgtEl>
                                          <p:spTgt spid="215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11">
                                            <p:txEl>
                                              <p:pRg st="0" end="0"/>
                                            </p:txEl>
                                          </p:spTgt>
                                        </p:tgtEl>
                                        <p:attrNameLst>
                                          <p:attrName>style.visibility</p:attrName>
                                        </p:attrNameLst>
                                      </p:cBhvr>
                                      <p:to>
                                        <p:strVal val="visible"/>
                                      </p:to>
                                    </p:set>
                                    <p:animEffect transition="in" filter="fade">
                                      <p:cBhvr>
                                        <p:cTn id="12" dur="2000"/>
                                        <p:tgtEl>
                                          <p:spTgt spid="174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11">
                                            <p:txEl>
                                              <p:pRg st="1" end="1"/>
                                            </p:txEl>
                                          </p:spTgt>
                                        </p:tgtEl>
                                        <p:attrNameLst>
                                          <p:attrName>style.visibility</p:attrName>
                                        </p:attrNameLst>
                                      </p:cBhvr>
                                      <p:to>
                                        <p:strVal val="visible"/>
                                      </p:to>
                                    </p:set>
                                    <p:animEffect transition="in" filter="fade">
                                      <p:cBhvr>
                                        <p:cTn id="17" dur="2000"/>
                                        <p:tgtEl>
                                          <p:spTgt spid="17411">
                                            <p:txEl>
                                              <p:pRg st="1" end="1"/>
                                            </p:txEl>
                                          </p:spTgt>
                                        </p:tgtEl>
                                      </p:cBhvr>
                                    </p:animEffect>
                                  </p:childTnLst>
                                </p:cTn>
                              </p:par>
                              <p:par>
                                <p:cTn id="18" presetID="1" presetClass="entr" presetSubtype="0" fill="hold" nodeType="withEffect">
                                  <p:stCondLst>
                                    <p:cond delay="0"/>
                                  </p:stCondLst>
                                  <p:childTnLst>
                                    <p:set>
                                      <p:cBhvr>
                                        <p:cTn id="19" dur="1" fill="hold">
                                          <p:stCondLst>
                                            <p:cond delay="0"/>
                                          </p:stCondLst>
                                        </p:cTn>
                                        <p:tgtEl>
                                          <p:spTgt spid="615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411">
                                            <p:txEl>
                                              <p:pRg st="3" end="3"/>
                                            </p:txEl>
                                          </p:spTgt>
                                        </p:tgtEl>
                                        <p:attrNameLst>
                                          <p:attrName>style.visibility</p:attrName>
                                        </p:attrNameLst>
                                      </p:cBhvr>
                                      <p:to>
                                        <p:strVal val="visible"/>
                                      </p:to>
                                    </p:set>
                                    <p:animEffect transition="in" filter="fade">
                                      <p:cBhvr>
                                        <p:cTn id="24" dur="2000"/>
                                        <p:tgtEl>
                                          <p:spTgt spid="17411">
                                            <p:txEl>
                                              <p:pRg st="3" end="3"/>
                                            </p:txEl>
                                          </p:spTgt>
                                        </p:tgtEl>
                                      </p:cBhvr>
                                    </p:animEffec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411">
                                            <p:txEl>
                                              <p:pRg st="5" end="5"/>
                                            </p:txEl>
                                          </p:spTgt>
                                        </p:tgtEl>
                                        <p:attrNameLst>
                                          <p:attrName>style.visibility</p:attrName>
                                        </p:attrNameLst>
                                      </p:cBhvr>
                                      <p:to>
                                        <p:strVal val="visible"/>
                                      </p:to>
                                    </p:set>
                                    <p:animEffect transition="in" filter="fade">
                                      <p:cBhvr>
                                        <p:cTn id="31" dur="2000"/>
                                        <p:tgtEl>
                                          <p:spTgt spid="17411">
                                            <p:txEl>
                                              <p:pRg st="5" end="5"/>
                                            </p:txEl>
                                          </p:spTgt>
                                        </p:tgtEl>
                                      </p:cBhvr>
                                    </p:animEffect>
                                  </p:childTnLst>
                                </p:cTn>
                              </p:par>
                              <p:par>
                                <p:cTn id="32" presetID="1"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411">
                                            <p:txEl>
                                              <p:pRg st="7" end="7"/>
                                            </p:txEl>
                                          </p:spTgt>
                                        </p:tgtEl>
                                        <p:attrNameLst>
                                          <p:attrName>style.visibility</p:attrName>
                                        </p:attrNameLst>
                                      </p:cBhvr>
                                      <p:to>
                                        <p:strVal val="visible"/>
                                      </p:to>
                                    </p:set>
                                    <p:animEffect transition="in" filter="fade">
                                      <p:cBhvr>
                                        <p:cTn id="38" dur="2000"/>
                                        <p:tgtEl>
                                          <p:spTgt spid="17411">
                                            <p:txEl>
                                              <p:pRg st="7" end="7"/>
                                            </p:txEl>
                                          </p:spTgt>
                                        </p:tgtEl>
                                      </p:cBhvr>
                                    </p:animEffect>
                                  </p:childTnLst>
                                </p:cTn>
                              </p:par>
                              <p:par>
                                <p:cTn id="39" presetID="1"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5" grpId="0"/>
      <p:bldP spid="17411"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3" name="Title 1"/>
          <p:cNvSpPr>
            <a:spLocks noGrp="1"/>
          </p:cNvSpPr>
          <p:nvPr>
            <p:ph type="title"/>
          </p:nvPr>
        </p:nvSpPr>
        <p:spPr>
          <a:xfrm>
            <a:off x="762000" y="457200"/>
            <a:ext cx="7543800" cy="1143000"/>
          </a:xfrm>
        </p:spPr>
        <p:txBody>
          <a:bodyPr>
            <a:normAutofit fontScale="90000"/>
          </a:bodyPr>
          <a:lstStyle/>
          <a:p>
            <a:r>
              <a:rPr lang="en-US" dirty="0">
                <a:solidFill>
                  <a:schemeClr val="tx1"/>
                </a:solidFill>
              </a:rPr>
              <a:t>More than just having these elements in front of you</a:t>
            </a:r>
          </a:p>
        </p:txBody>
      </p:sp>
      <p:sp>
        <p:nvSpPr>
          <p:cNvPr id="3" name="Content Placeholder 2"/>
          <p:cNvSpPr>
            <a:spLocks noGrp="1"/>
          </p:cNvSpPr>
          <p:nvPr>
            <p:ph idx="1"/>
          </p:nvPr>
        </p:nvSpPr>
        <p:spPr>
          <a:xfrm>
            <a:off x="685800" y="1752600"/>
            <a:ext cx="8305800" cy="4800600"/>
          </a:xfrm>
        </p:spPr>
        <p:txBody>
          <a:bodyPr>
            <a:normAutofit/>
          </a:bodyPr>
          <a:lstStyle/>
          <a:p>
            <a:r>
              <a:rPr lang="en-US" dirty="0">
                <a:solidFill>
                  <a:schemeClr val="tx1"/>
                </a:solidFill>
              </a:rPr>
              <a:t>Force Outs</a:t>
            </a:r>
          </a:p>
          <a:p>
            <a:pPr lvl="1"/>
            <a:r>
              <a:rPr lang="en-US" dirty="0"/>
              <a:t>Defense controlling ball</a:t>
            </a:r>
          </a:p>
          <a:p>
            <a:pPr lvl="1"/>
            <a:r>
              <a:rPr lang="en-US" dirty="0"/>
              <a:t>Defense contacting base</a:t>
            </a:r>
          </a:p>
          <a:p>
            <a:pPr lvl="1"/>
            <a:r>
              <a:rPr lang="en-US" dirty="0"/>
              <a:t>Offense contacting base</a:t>
            </a:r>
          </a:p>
          <a:p>
            <a:r>
              <a:rPr lang="en-US" dirty="0">
                <a:solidFill>
                  <a:schemeClr val="tx1"/>
                </a:solidFill>
              </a:rPr>
              <a:t>Tag Plays</a:t>
            </a:r>
          </a:p>
          <a:p>
            <a:pPr lvl="1"/>
            <a:r>
              <a:rPr lang="en-US" dirty="0"/>
              <a:t>Defense contacting offense with ball</a:t>
            </a:r>
          </a:p>
          <a:p>
            <a:pPr lvl="1"/>
            <a:r>
              <a:rPr lang="en-US" dirty="0"/>
              <a:t>Defense maintaining control of ball</a:t>
            </a:r>
          </a:p>
          <a:p>
            <a:pPr lvl="1"/>
            <a:r>
              <a:rPr lang="en-US" dirty="0"/>
              <a:t>Offense contacting base</a:t>
            </a:r>
          </a:p>
          <a:p>
            <a:pPr lvl="1"/>
            <a:endParaRPr lang="en-US" dirty="0"/>
          </a:p>
        </p:txBody>
      </p:sp>
    </p:spTree>
    <p:extLst>
      <p:ext uri="{BB962C8B-B14F-4D97-AF65-F5344CB8AC3E}">
        <p14:creationId xmlns:p14="http://schemas.microsoft.com/office/powerpoint/2010/main" val="40831912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553"/>
                                        </p:tgtEl>
                                        <p:attrNameLst>
                                          <p:attrName>style.visibility</p:attrName>
                                        </p:attrNameLst>
                                      </p:cBhvr>
                                      <p:to>
                                        <p:strVal val="visible"/>
                                      </p:to>
                                    </p:set>
                                    <p:animEffect transition="in" filter="fade">
                                      <p:cBhvr>
                                        <p:cTn id="7" dur="2000"/>
                                        <p:tgtEl>
                                          <p:spTgt spid="235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20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20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2000"/>
                                        <p:tgtEl>
                                          <p:spTgt spid="3">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2000"/>
                                        <p:tgtEl>
                                          <p:spTgt spid="3">
                                            <p:txEl>
                                              <p:pRg st="5" end="5"/>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2000"/>
                                        <p:tgtEl>
                                          <p:spTgt spid="3">
                                            <p:txEl>
                                              <p:pRg st="6" end="6"/>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3" grpId="0"/>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sz="3200" dirty="0">
                <a:ln w="18415" cmpd="sng">
                  <a:solidFill>
                    <a:srgbClr val="FFFFFF"/>
                  </a:solidFill>
                  <a:prstDash val="solid"/>
                </a:ln>
                <a:solidFill>
                  <a:srgbClr val="0070C0"/>
                </a:solidFill>
                <a:effectLst>
                  <a:outerShdw blurRad="63500" dir="3600000" algn="tl" rotWithShape="0">
                    <a:srgbClr val="000000">
                      <a:alpha val="70000"/>
                    </a:srgbClr>
                  </a:outerShdw>
                </a:effectLst>
              </a:rPr>
              <a:t>Seeing</a:t>
            </a:r>
            <a:r>
              <a:rPr lang="en-US" sz="3200" dirty="0">
                <a:solidFill>
                  <a:srgbClr val="0070C0"/>
                </a:solidFill>
              </a:rPr>
              <a:t> </a:t>
            </a:r>
            <a:r>
              <a:rPr lang="en-US" sz="3200" dirty="0">
                <a:ln w="18415" cmpd="sng">
                  <a:solidFill>
                    <a:srgbClr val="FFFFFF"/>
                  </a:solidFill>
                  <a:prstDash val="solid"/>
                </a:ln>
                <a:solidFill>
                  <a:srgbClr val="0070C0"/>
                </a:solidFill>
                <a:effectLst>
                  <a:outerShdw blurRad="63500" dir="3600000" algn="tl" rotWithShape="0">
                    <a:srgbClr val="000000">
                      <a:alpha val="70000"/>
                    </a:srgbClr>
                  </a:outerShdw>
                </a:effectLst>
              </a:rPr>
              <a:t>the Interactions of the Four Elements While Moving to Position</a:t>
            </a:r>
          </a:p>
        </p:txBody>
      </p:sp>
      <p:sp>
        <p:nvSpPr>
          <p:cNvPr id="3" name="Content Placeholder 2"/>
          <p:cNvSpPr>
            <a:spLocks noGrp="1"/>
          </p:cNvSpPr>
          <p:nvPr>
            <p:ph idx="1"/>
          </p:nvPr>
        </p:nvSpPr>
        <p:spPr/>
        <p:txBody>
          <a:bodyPr/>
          <a:lstStyle/>
          <a:p>
            <a:r>
              <a:rPr lang="en-US" dirty="0"/>
              <a:t>Watch the fielder field the ball</a:t>
            </a:r>
          </a:p>
          <a:p>
            <a:r>
              <a:rPr lang="en-US" dirty="0"/>
              <a:t>Move parallel to the baseline keeping proper distance from the play</a:t>
            </a:r>
          </a:p>
          <a:p>
            <a:r>
              <a:rPr lang="en-US" dirty="0"/>
              <a:t>Let the ball turn your head, taking you to the play as you square up….</a:t>
            </a:r>
          </a:p>
          <a:p>
            <a:r>
              <a:rPr lang="en-US" b="1" dirty="0"/>
              <a:t>STOP, SEE </a:t>
            </a:r>
            <a:r>
              <a:rPr lang="en-US" dirty="0"/>
              <a:t>the play, </a:t>
            </a:r>
            <a:r>
              <a:rPr lang="en-US" b="1" u="sng" dirty="0"/>
              <a:t>THEN</a:t>
            </a:r>
            <a:r>
              <a:rPr lang="en-US" dirty="0"/>
              <a:t> make the call</a:t>
            </a:r>
          </a:p>
          <a:p>
            <a:endParaRPr lang="en-US" dirty="0"/>
          </a:p>
        </p:txBody>
      </p:sp>
    </p:spTree>
    <p:extLst>
      <p:ext uri="{BB962C8B-B14F-4D97-AF65-F5344CB8AC3E}">
        <p14:creationId xmlns:p14="http://schemas.microsoft.com/office/powerpoint/2010/main" val="2027131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153920"/>
            <a:ext cx="7772400" cy="1554481"/>
          </a:xfrm>
        </p:spPr>
        <p:txBody>
          <a:bodyPr/>
          <a:lstStyle/>
          <a:p>
            <a:pPr algn="ctr">
              <a:defRPr/>
            </a:pPr>
            <a:r>
              <a:rPr lang="en-US" sz="4800" dirty="0">
                <a:ea typeface="+mj-ea"/>
              </a:rPr>
              <a:t>Distance and Primary Viewing Angle</a:t>
            </a:r>
          </a:p>
        </p:txBody>
      </p:sp>
    </p:spTree>
    <p:extLst>
      <p:ext uri="{BB962C8B-B14F-4D97-AF65-F5344CB8AC3E}">
        <p14:creationId xmlns:p14="http://schemas.microsoft.com/office/powerpoint/2010/main" val="19040248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r>
              <a:rPr lang="en-US" dirty="0"/>
              <a:t>5’</a:t>
            </a:r>
            <a:r>
              <a:rPr lang="en-US" altLang="ja-JP" dirty="0"/>
              <a:t>5</a:t>
            </a:r>
            <a:r>
              <a:rPr lang="ja-JP" altLang="en-US" dirty="0"/>
              <a:t>”</a:t>
            </a:r>
            <a:r>
              <a:rPr lang="en-US" altLang="ja-JP" dirty="0"/>
              <a:t> Player-7’8</a:t>
            </a:r>
            <a:r>
              <a:rPr lang="ja-JP" altLang="en-US" dirty="0"/>
              <a:t>”</a:t>
            </a:r>
            <a:r>
              <a:rPr lang="en-US" altLang="ja-JP" dirty="0"/>
              <a:t> Reach</a:t>
            </a:r>
            <a:endParaRPr lang="en-US" dirty="0"/>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b="45128"/>
          <a:stretch>
            <a:fillRect/>
          </a:stretch>
        </p:blipFill>
        <p:spPr bwMode="auto">
          <a:xfrm>
            <a:off x="4724400" y="1903413"/>
            <a:ext cx="3276600" cy="215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3" name="TextBox 7"/>
          <p:cNvSpPr txBox="1">
            <a:spLocks noChangeArrowheads="1"/>
          </p:cNvSpPr>
          <p:nvPr/>
        </p:nvSpPr>
        <p:spPr bwMode="auto">
          <a:xfrm>
            <a:off x="1752600" y="2209800"/>
            <a:ext cx="2392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dirty="0"/>
              <a:t>12</a:t>
            </a:r>
            <a:r>
              <a:rPr lang="ja-JP" altLang="en-US" dirty="0"/>
              <a:t>’</a:t>
            </a:r>
            <a:r>
              <a:rPr lang="en-US" altLang="ja-JP" dirty="0"/>
              <a:t> From the Play</a:t>
            </a:r>
            <a:endParaRPr lang="en-US" dirty="0"/>
          </a:p>
        </p:txBody>
      </p:sp>
      <p:sp>
        <p:nvSpPr>
          <p:cNvPr id="2" name="Rectangle 1"/>
          <p:cNvSpPr>
            <a:spLocks noChangeArrowheads="1"/>
          </p:cNvSpPr>
          <p:nvPr/>
        </p:nvSpPr>
        <p:spPr bwMode="auto">
          <a:xfrm>
            <a:off x="4414520" y="1447800"/>
            <a:ext cx="4038600" cy="762000"/>
          </a:xfrm>
          <a:prstGeom prst="rect">
            <a:avLst/>
          </a:prstGeom>
          <a:solidFill>
            <a:schemeClr val="bg2">
              <a:lumMod val="75000"/>
            </a:schemeClr>
          </a:solidFill>
          <a:ln>
            <a:noFill/>
          </a:ln>
          <a:extLst/>
        </p:spPr>
        <p:txBody>
          <a:bodyPr/>
          <a:lstStyle/>
          <a:p>
            <a:pPr eaLnBrk="0" hangingPunct="0"/>
            <a:endParaRPr lang="en-US"/>
          </a:p>
        </p:txBody>
      </p:sp>
      <p:sp>
        <p:nvSpPr>
          <p:cNvPr id="3" name="Freeform 2"/>
          <p:cNvSpPr>
            <a:spLocks/>
          </p:cNvSpPr>
          <p:nvPr/>
        </p:nvSpPr>
        <p:spPr bwMode="auto">
          <a:xfrm rot="21443658">
            <a:off x="4544220" y="1985352"/>
            <a:ext cx="1522413" cy="1128713"/>
          </a:xfrm>
          <a:custGeom>
            <a:avLst/>
            <a:gdLst>
              <a:gd name="T0" fmla="*/ 174323 w 1521619"/>
              <a:gd name="T1" fmla="*/ 1050226 h 1129372"/>
              <a:gd name="T2" fmla="*/ 191195 w 1521619"/>
              <a:gd name="T3" fmla="*/ 1113662 h 1129372"/>
              <a:gd name="T4" fmla="*/ 296430 w 1521619"/>
              <a:gd name="T5" fmla="*/ 999319 h 1129372"/>
              <a:gd name="T6" fmla="*/ 390419 w 1521619"/>
              <a:gd name="T7" fmla="*/ 892806 h 1129372"/>
              <a:gd name="T8" fmla="*/ 484408 w 1521619"/>
              <a:gd name="T9" fmla="*/ 785513 h 1129372"/>
              <a:gd name="T10" fmla="*/ 590449 w 1521619"/>
              <a:gd name="T11" fmla="*/ 659425 h 1129372"/>
              <a:gd name="T12" fmla="*/ 665962 w 1521619"/>
              <a:gd name="T13" fmla="*/ 590506 h 1129372"/>
              <a:gd name="T14" fmla="*/ 749507 w 1521619"/>
              <a:gd name="T15" fmla="*/ 524721 h 1129372"/>
              <a:gd name="T16" fmla="*/ 833857 w 1521619"/>
              <a:gd name="T17" fmla="*/ 458934 h 1129372"/>
              <a:gd name="T18" fmla="*/ 959177 w 1521619"/>
              <a:gd name="T19" fmla="*/ 378269 h 1129372"/>
              <a:gd name="T20" fmla="*/ 1098958 w 1521619"/>
              <a:gd name="T21" fmla="*/ 317183 h 1129372"/>
              <a:gd name="T22" fmla="*/ 1192948 w 1521619"/>
              <a:gd name="T23" fmla="*/ 270976 h 1129372"/>
              <a:gd name="T24" fmla="*/ 1286937 w 1521619"/>
              <a:gd name="T25" fmla="*/ 236515 h 1129372"/>
              <a:gd name="T26" fmla="*/ 1439569 w 1521619"/>
              <a:gd name="T27" fmla="*/ 195791 h 1129372"/>
              <a:gd name="T28" fmla="*/ 1539985 w 1521619"/>
              <a:gd name="T29" fmla="*/ 180129 h 1129372"/>
              <a:gd name="T30" fmla="*/ 1420289 w 1521619"/>
              <a:gd name="T31" fmla="*/ 112776 h 1129372"/>
              <a:gd name="T32" fmla="*/ 1336743 w 1521619"/>
              <a:gd name="T33" fmla="*/ 81446 h 1129372"/>
              <a:gd name="T34" fmla="*/ 1317463 w 1521619"/>
              <a:gd name="T35" fmla="*/ 75188 h 1129372"/>
              <a:gd name="T36" fmla="*/ 1266052 w 1521619"/>
              <a:gd name="T37" fmla="*/ 62649 h 1129372"/>
              <a:gd name="T38" fmla="*/ 1240347 w 1521619"/>
              <a:gd name="T39" fmla="*/ 56391 h 1129372"/>
              <a:gd name="T40" fmla="*/ 1221067 w 1521619"/>
              <a:gd name="T41" fmla="*/ 50124 h 1129372"/>
              <a:gd name="T42" fmla="*/ 1195357 w 1521619"/>
              <a:gd name="T43" fmla="*/ 31333 h 1129372"/>
              <a:gd name="T44" fmla="*/ 1137516 w 1521619"/>
              <a:gd name="T45" fmla="*/ 18797 h 1129372"/>
              <a:gd name="T46" fmla="*/ 963997 w 1521619"/>
              <a:gd name="T47" fmla="*/ 0 h 1129372"/>
              <a:gd name="T48" fmla="*/ 796905 w 1521619"/>
              <a:gd name="T49" fmla="*/ 6258 h 1129372"/>
              <a:gd name="T50" fmla="*/ 777625 w 1521619"/>
              <a:gd name="T51" fmla="*/ 12539 h 1129372"/>
              <a:gd name="T52" fmla="*/ 739063 w 1521619"/>
              <a:gd name="T53" fmla="*/ 18797 h 1129372"/>
              <a:gd name="T54" fmla="*/ 616958 w 1521619"/>
              <a:gd name="T55" fmla="*/ 25055 h 1129372"/>
              <a:gd name="T56" fmla="*/ 520557 w 1521619"/>
              <a:gd name="T57" fmla="*/ 50124 h 1129372"/>
              <a:gd name="T58" fmla="*/ 501277 w 1521619"/>
              <a:gd name="T59" fmla="*/ 62649 h 1129372"/>
              <a:gd name="T60" fmla="*/ 449865 w 1521619"/>
              <a:gd name="T61" fmla="*/ 75188 h 1129372"/>
              <a:gd name="T62" fmla="*/ 430585 w 1521619"/>
              <a:gd name="T63" fmla="*/ 81446 h 1129372"/>
              <a:gd name="T64" fmla="*/ 347040 w 1521619"/>
              <a:gd name="T65" fmla="*/ 68919 h 1129372"/>
              <a:gd name="T66" fmla="*/ 308479 w 1521619"/>
              <a:gd name="T67" fmla="*/ 56391 h 1129372"/>
              <a:gd name="T68" fmla="*/ 289200 w 1521619"/>
              <a:gd name="T69" fmla="*/ 50124 h 1129372"/>
              <a:gd name="T70" fmla="*/ 231359 w 1521619"/>
              <a:gd name="T71" fmla="*/ 56391 h 1129372"/>
              <a:gd name="T72" fmla="*/ 192799 w 1521619"/>
              <a:gd name="T73" fmla="*/ 81446 h 1129372"/>
              <a:gd name="T74" fmla="*/ 173519 w 1521619"/>
              <a:gd name="T75" fmla="*/ 87714 h 1129372"/>
              <a:gd name="T76" fmla="*/ 154240 w 1521619"/>
              <a:gd name="T77" fmla="*/ 100243 h 1129372"/>
              <a:gd name="T78" fmla="*/ 128534 w 1521619"/>
              <a:gd name="T79" fmla="*/ 112776 h 1129372"/>
              <a:gd name="T80" fmla="*/ 115680 w 1521619"/>
              <a:gd name="T81" fmla="*/ 150367 h 1129372"/>
              <a:gd name="T82" fmla="*/ 102824 w 1521619"/>
              <a:gd name="T83" fmla="*/ 175428 h 1129372"/>
              <a:gd name="T84" fmla="*/ 64260 w 1521619"/>
              <a:gd name="T85" fmla="*/ 219287 h 1129372"/>
              <a:gd name="T86" fmla="*/ 38560 w 1521619"/>
              <a:gd name="T87" fmla="*/ 269410 h 1129372"/>
              <a:gd name="T88" fmla="*/ 0 w 1521619"/>
              <a:gd name="T89" fmla="*/ 300734 h 1129372"/>
              <a:gd name="T90" fmla="*/ 6419 w 1521619"/>
              <a:gd name="T91" fmla="*/ 482430 h 1129372"/>
              <a:gd name="T92" fmla="*/ 19280 w 1521619"/>
              <a:gd name="T93" fmla="*/ 532553 h 1129372"/>
              <a:gd name="T94" fmla="*/ 25699 w 1521619"/>
              <a:gd name="T95" fmla="*/ 557613 h 1129372"/>
              <a:gd name="T96" fmla="*/ 32141 w 1521619"/>
              <a:gd name="T97" fmla="*/ 576408 h 1129372"/>
              <a:gd name="T98" fmla="*/ 38560 w 1521619"/>
              <a:gd name="T99" fmla="*/ 607737 h 1129372"/>
              <a:gd name="T100" fmla="*/ 51421 w 1521619"/>
              <a:gd name="T101" fmla="*/ 651594 h 1129372"/>
              <a:gd name="T102" fmla="*/ 64260 w 1521619"/>
              <a:gd name="T103" fmla="*/ 701715 h 1129372"/>
              <a:gd name="T104" fmla="*/ 77120 w 1521619"/>
              <a:gd name="T105" fmla="*/ 726776 h 1129372"/>
              <a:gd name="T106" fmla="*/ 83543 w 1521619"/>
              <a:gd name="T107" fmla="*/ 758103 h 1129372"/>
              <a:gd name="T108" fmla="*/ 89976 w 1521619"/>
              <a:gd name="T109" fmla="*/ 776899 h 1129372"/>
              <a:gd name="T110" fmla="*/ 96400 w 1521619"/>
              <a:gd name="T111" fmla="*/ 808227 h 1129372"/>
              <a:gd name="T112" fmla="*/ 109255 w 1521619"/>
              <a:gd name="T113" fmla="*/ 845818 h 1129372"/>
              <a:gd name="T114" fmla="*/ 115680 w 1521619"/>
              <a:gd name="T115" fmla="*/ 870880 h 1129372"/>
              <a:gd name="T116" fmla="*/ 122105 w 1521619"/>
              <a:gd name="T117" fmla="*/ 889676 h 1129372"/>
              <a:gd name="T118" fmla="*/ 147814 w 1521619"/>
              <a:gd name="T119" fmla="*/ 927267 h 1129372"/>
              <a:gd name="T120" fmla="*/ 173519 w 1521619"/>
              <a:gd name="T121" fmla="*/ 996185 h 1129372"/>
              <a:gd name="T122" fmla="*/ 192799 w 1521619"/>
              <a:gd name="T123" fmla="*/ 1008714 h 1129372"/>
              <a:gd name="T124" fmla="*/ 174323 w 1521619"/>
              <a:gd name="T125" fmla="*/ 1050226 h 112937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21619"/>
              <a:gd name="T190" fmla="*/ 0 h 1129372"/>
              <a:gd name="T191" fmla="*/ 1521619 w 1521619"/>
              <a:gd name="T192" fmla="*/ 1129372 h 112937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21619" h="1129372">
                <a:moveTo>
                  <a:pt x="172244" y="1064419"/>
                </a:moveTo>
                <a:cubicBezTo>
                  <a:pt x="182563" y="1058863"/>
                  <a:pt x="168805" y="1137312"/>
                  <a:pt x="188913" y="1128713"/>
                </a:cubicBezTo>
                <a:cubicBezTo>
                  <a:pt x="209021" y="1120114"/>
                  <a:pt x="260086" y="1050131"/>
                  <a:pt x="292894" y="1012825"/>
                </a:cubicBezTo>
                <a:cubicBezTo>
                  <a:pt x="325702" y="975519"/>
                  <a:pt x="354806" y="940991"/>
                  <a:pt x="385762" y="904875"/>
                </a:cubicBezTo>
                <a:cubicBezTo>
                  <a:pt x="416718" y="868759"/>
                  <a:pt x="445690" y="835554"/>
                  <a:pt x="478631" y="796131"/>
                </a:cubicBezTo>
                <a:cubicBezTo>
                  <a:pt x="511572" y="756708"/>
                  <a:pt x="553508" y="701278"/>
                  <a:pt x="583406" y="668337"/>
                </a:cubicBezTo>
                <a:cubicBezTo>
                  <a:pt x="613304" y="635396"/>
                  <a:pt x="631825" y="621241"/>
                  <a:pt x="658019" y="598487"/>
                </a:cubicBezTo>
                <a:cubicBezTo>
                  <a:pt x="684213" y="575733"/>
                  <a:pt x="712920" y="554038"/>
                  <a:pt x="740569" y="531813"/>
                </a:cubicBezTo>
                <a:cubicBezTo>
                  <a:pt x="768218" y="509588"/>
                  <a:pt x="789384" y="489876"/>
                  <a:pt x="823912" y="465137"/>
                </a:cubicBezTo>
                <a:cubicBezTo>
                  <a:pt x="858440" y="440398"/>
                  <a:pt x="904081" y="407326"/>
                  <a:pt x="947737" y="383381"/>
                </a:cubicBezTo>
                <a:cubicBezTo>
                  <a:pt x="991393" y="359436"/>
                  <a:pt x="1048147" y="336021"/>
                  <a:pt x="1085850" y="321469"/>
                </a:cubicBezTo>
                <a:cubicBezTo>
                  <a:pt x="1123553" y="306917"/>
                  <a:pt x="1147763" y="288264"/>
                  <a:pt x="1178719" y="274638"/>
                </a:cubicBezTo>
                <a:cubicBezTo>
                  <a:pt x="1209675" y="261012"/>
                  <a:pt x="1230975" y="252412"/>
                  <a:pt x="1271588" y="239712"/>
                </a:cubicBezTo>
                <a:cubicBezTo>
                  <a:pt x="1312201" y="227012"/>
                  <a:pt x="1380728" y="207963"/>
                  <a:pt x="1422400" y="198438"/>
                </a:cubicBezTo>
                <a:cubicBezTo>
                  <a:pt x="1464072" y="188913"/>
                  <a:pt x="1506802" y="184679"/>
                  <a:pt x="1521619" y="182562"/>
                </a:cubicBezTo>
                <a:cubicBezTo>
                  <a:pt x="1500820" y="151364"/>
                  <a:pt x="1436820" y="130969"/>
                  <a:pt x="1403350" y="114300"/>
                </a:cubicBezTo>
                <a:cubicBezTo>
                  <a:pt x="1369880" y="97631"/>
                  <a:pt x="1348317" y="93133"/>
                  <a:pt x="1320800" y="82550"/>
                </a:cubicBezTo>
                <a:cubicBezTo>
                  <a:pt x="1314553" y="80147"/>
                  <a:pt x="1308208" y="77961"/>
                  <a:pt x="1301750" y="76200"/>
                </a:cubicBezTo>
                <a:cubicBezTo>
                  <a:pt x="1284911" y="71607"/>
                  <a:pt x="1267883" y="67733"/>
                  <a:pt x="1250950" y="63500"/>
                </a:cubicBezTo>
                <a:cubicBezTo>
                  <a:pt x="1242483" y="61383"/>
                  <a:pt x="1233829" y="59910"/>
                  <a:pt x="1225550" y="57150"/>
                </a:cubicBezTo>
                <a:lnTo>
                  <a:pt x="1206500" y="50800"/>
                </a:lnTo>
                <a:cubicBezTo>
                  <a:pt x="1198033" y="44450"/>
                  <a:pt x="1190566" y="36483"/>
                  <a:pt x="1181100" y="31750"/>
                </a:cubicBezTo>
                <a:cubicBezTo>
                  <a:pt x="1175392" y="28896"/>
                  <a:pt x="1126956" y="19551"/>
                  <a:pt x="1123950" y="19050"/>
                </a:cubicBezTo>
                <a:cubicBezTo>
                  <a:pt x="1027102" y="2909"/>
                  <a:pt x="1053093" y="7185"/>
                  <a:pt x="952500" y="0"/>
                </a:cubicBezTo>
                <a:cubicBezTo>
                  <a:pt x="897467" y="2117"/>
                  <a:pt x="842344" y="2561"/>
                  <a:pt x="787400" y="6350"/>
                </a:cubicBezTo>
                <a:cubicBezTo>
                  <a:pt x="780722" y="6811"/>
                  <a:pt x="774884" y="11248"/>
                  <a:pt x="768350" y="12700"/>
                </a:cubicBezTo>
                <a:cubicBezTo>
                  <a:pt x="755781" y="15493"/>
                  <a:pt x="743084" y="18023"/>
                  <a:pt x="730250" y="19050"/>
                </a:cubicBezTo>
                <a:cubicBezTo>
                  <a:pt x="690106" y="22262"/>
                  <a:pt x="649817" y="23283"/>
                  <a:pt x="609600" y="25400"/>
                </a:cubicBezTo>
                <a:cubicBezTo>
                  <a:pt x="567616" y="33797"/>
                  <a:pt x="548878" y="33536"/>
                  <a:pt x="514350" y="50800"/>
                </a:cubicBezTo>
                <a:cubicBezTo>
                  <a:pt x="507524" y="54213"/>
                  <a:pt x="502126" y="60087"/>
                  <a:pt x="495300" y="63500"/>
                </a:cubicBezTo>
                <a:cubicBezTo>
                  <a:pt x="480785" y="70758"/>
                  <a:pt x="458991" y="72577"/>
                  <a:pt x="444500" y="76200"/>
                </a:cubicBezTo>
                <a:cubicBezTo>
                  <a:pt x="438006" y="77823"/>
                  <a:pt x="431800" y="80433"/>
                  <a:pt x="425450" y="82550"/>
                </a:cubicBezTo>
                <a:cubicBezTo>
                  <a:pt x="372973" y="65058"/>
                  <a:pt x="455156" y="90898"/>
                  <a:pt x="342900" y="69850"/>
                </a:cubicBezTo>
                <a:cubicBezTo>
                  <a:pt x="329742" y="67383"/>
                  <a:pt x="317500" y="61383"/>
                  <a:pt x="304800" y="57150"/>
                </a:cubicBezTo>
                <a:lnTo>
                  <a:pt x="285750" y="50800"/>
                </a:lnTo>
                <a:cubicBezTo>
                  <a:pt x="266700" y="52917"/>
                  <a:pt x="246784" y="51089"/>
                  <a:pt x="228600" y="57150"/>
                </a:cubicBezTo>
                <a:cubicBezTo>
                  <a:pt x="214120" y="61977"/>
                  <a:pt x="204980" y="77723"/>
                  <a:pt x="190500" y="82550"/>
                </a:cubicBezTo>
                <a:lnTo>
                  <a:pt x="171450" y="88900"/>
                </a:lnTo>
                <a:cubicBezTo>
                  <a:pt x="165100" y="93133"/>
                  <a:pt x="159026" y="97814"/>
                  <a:pt x="152400" y="101600"/>
                </a:cubicBezTo>
                <a:cubicBezTo>
                  <a:pt x="144181" y="106296"/>
                  <a:pt x="132680" y="106727"/>
                  <a:pt x="127000" y="114300"/>
                </a:cubicBezTo>
                <a:cubicBezTo>
                  <a:pt x="118968" y="125010"/>
                  <a:pt x="118533" y="139700"/>
                  <a:pt x="114300" y="152400"/>
                </a:cubicBezTo>
                <a:cubicBezTo>
                  <a:pt x="111307" y="161380"/>
                  <a:pt x="106296" y="169581"/>
                  <a:pt x="101600" y="177800"/>
                </a:cubicBezTo>
                <a:cubicBezTo>
                  <a:pt x="62342" y="246501"/>
                  <a:pt x="125543" y="129185"/>
                  <a:pt x="63500" y="222250"/>
                </a:cubicBezTo>
                <a:cubicBezTo>
                  <a:pt x="52998" y="238002"/>
                  <a:pt x="48264" y="257078"/>
                  <a:pt x="38100" y="273050"/>
                </a:cubicBezTo>
                <a:cubicBezTo>
                  <a:pt x="29093" y="287203"/>
                  <a:pt x="13401" y="295866"/>
                  <a:pt x="0" y="304800"/>
                </a:cubicBezTo>
                <a:cubicBezTo>
                  <a:pt x="2117" y="366183"/>
                  <a:pt x="1386" y="427731"/>
                  <a:pt x="6350" y="488950"/>
                </a:cubicBezTo>
                <a:cubicBezTo>
                  <a:pt x="7761" y="506347"/>
                  <a:pt x="14817" y="522817"/>
                  <a:pt x="19050" y="539750"/>
                </a:cubicBezTo>
                <a:cubicBezTo>
                  <a:pt x="21167" y="548217"/>
                  <a:pt x="22640" y="556871"/>
                  <a:pt x="25400" y="565150"/>
                </a:cubicBezTo>
                <a:cubicBezTo>
                  <a:pt x="27517" y="571500"/>
                  <a:pt x="30127" y="577706"/>
                  <a:pt x="31750" y="584200"/>
                </a:cubicBezTo>
                <a:cubicBezTo>
                  <a:pt x="34368" y="594671"/>
                  <a:pt x="35482" y="605479"/>
                  <a:pt x="38100" y="615950"/>
                </a:cubicBezTo>
                <a:cubicBezTo>
                  <a:pt x="59314" y="700806"/>
                  <a:pt x="27045" y="553501"/>
                  <a:pt x="50800" y="660400"/>
                </a:cubicBezTo>
                <a:cubicBezTo>
                  <a:pt x="55387" y="681042"/>
                  <a:pt x="55644" y="692870"/>
                  <a:pt x="63500" y="711200"/>
                </a:cubicBezTo>
                <a:cubicBezTo>
                  <a:pt x="67229" y="719901"/>
                  <a:pt x="71967" y="728133"/>
                  <a:pt x="76200" y="736600"/>
                </a:cubicBezTo>
                <a:cubicBezTo>
                  <a:pt x="78317" y="747183"/>
                  <a:pt x="79932" y="757879"/>
                  <a:pt x="82550" y="768350"/>
                </a:cubicBezTo>
                <a:cubicBezTo>
                  <a:pt x="84173" y="774844"/>
                  <a:pt x="87277" y="780906"/>
                  <a:pt x="88900" y="787400"/>
                </a:cubicBezTo>
                <a:cubicBezTo>
                  <a:pt x="91518" y="797871"/>
                  <a:pt x="92410" y="808737"/>
                  <a:pt x="95250" y="819150"/>
                </a:cubicBezTo>
                <a:cubicBezTo>
                  <a:pt x="98772" y="832065"/>
                  <a:pt x="103717" y="844550"/>
                  <a:pt x="107950" y="857250"/>
                </a:cubicBezTo>
                <a:cubicBezTo>
                  <a:pt x="110710" y="865529"/>
                  <a:pt x="111902" y="874259"/>
                  <a:pt x="114300" y="882650"/>
                </a:cubicBezTo>
                <a:cubicBezTo>
                  <a:pt x="116139" y="889086"/>
                  <a:pt x="117399" y="895849"/>
                  <a:pt x="120650" y="901700"/>
                </a:cubicBezTo>
                <a:cubicBezTo>
                  <a:pt x="128063" y="915043"/>
                  <a:pt x="146050" y="939800"/>
                  <a:pt x="146050" y="939800"/>
                </a:cubicBezTo>
                <a:cubicBezTo>
                  <a:pt x="152069" y="963877"/>
                  <a:pt x="152798" y="990998"/>
                  <a:pt x="171450" y="1009650"/>
                </a:cubicBezTo>
                <a:cubicBezTo>
                  <a:pt x="176846" y="1015046"/>
                  <a:pt x="184541" y="1017582"/>
                  <a:pt x="190500" y="1022350"/>
                </a:cubicBezTo>
                <a:cubicBezTo>
                  <a:pt x="195175" y="1026090"/>
                  <a:pt x="168011" y="1047486"/>
                  <a:pt x="172244" y="1064419"/>
                </a:cubicBezTo>
                <a:close/>
              </a:path>
            </a:pathLst>
          </a:custGeom>
          <a:solidFill>
            <a:schemeClr val="bg2">
              <a:lumMod val="75000"/>
            </a:schemeClr>
          </a:solidFill>
          <a:ln w="9525" cap="flat" cmpd="sng">
            <a:solidFill>
              <a:srgbClr val="000066"/>
            </a:solidFill>
            <a:prstDash val="solid"/>
            <a:round/>
            <a:headEnd type="none" w="med" len="med"/>
            <a:tailEnd type="none" w="med" len="med"/>
          </a:ln>
        </p:spPr>
        <p:txBody>
          <a:bodyPr/>
          <a:lstStyle/>
          <a:p>
            <a:endParaRPr lang="en-US"/>
          </a:p>
        </p:txBody>
      </p:sp>
      <p:sp>
        <p:nvSpPr>
          <p:cNvPr id="8" name="Freeform 7"/>
          <p:cNvSpPr>
            <a:spLocks/>
          </p:cNvSpPr>
          <p:nvPr/>
        </p:nvSpPr>
        <p:spPr bwMode="auto">
          <a:xfrm rot="4563299">
            <a:off x="6309519" y="2309019"/>
            <a:ext cx="2535237" cy="1571625"/>
          </a:xfrm>
          <a:custGeom>
            <a:avLst/>
            <a:gdLst>
              <a:gd name="T0" fmla="*/ 629936 w 2535031"/>
              <a:gd name="T1" fmla="*/ 66811 h 1571350"/>
              <a:gd name="T2" fmla="*/ 506191 w 2535031"/>
              <a:gd name="T3" fmla="*/ 114429 h 1571350"/>
              <a:gd name="T4" fmla="*/ 343544 w 2535031"/>
              <a:gd name="T5" fmla="*/ 404505 h 1571350"/>
              <a:gd name="T6" fmla="*/ 305375 w 2535031"/>
              <a:gd name="T7" fmla="*/ 391740 h 1571350"/>
              <a:gd name="T8" fmla="*/ 286279 w 2535031"/>
              <a:gd name="T9" fmla="*/ 385363 h 1571350"/>
              <a:gd name="T10" fmla="*/ 229037 w 2535031"/>
              <a:gd name="T11" fmla="*/ 391740 h 1571350"/>
              <a:gd name="T12" fmla="*/ 190858 w 2535031"/>
              <a:gd name="T13" fmla="*/ 417251 h 1571350"/>
              <a:gd name="T14" fmla="*/ 171772 w 2535031"/>
              <a:gd name="T15" fmla="*/ 423624 h 1571350"/>
              <a:gd name="T16" fmla="*/ 152676 w 2535031"/>
              <a:gd name="T17" fmla="*/ 436370 h 1571350"/>
              <a:gd name="T18" fmla="*/ 127230 w 2535031"/>
              <a:gd name="T19" fmla="*/ 449123 h 1571350"/>
              <a:gd name="T20" fmla="*/ 114507 w 2535031"/>
              <a:gd name="T21" fmla="*/ 487377 h 1571350"/>
              <a:gd name="T22" fmla="*/ 101784 w 2535031"/>
              <a:gd name="T23" fmla="*/ 512883 h 1571350"/>
              <a:gd name="T24" fmla="*/ 63615 w 2535031"/>
              <a:gd name="T25" fmla="*/ 557509 h 1571350"/>
              <a:gd name="T26" fmla="*/ 38169 w 2535031"/>
              <a:gd name="T27" fmla="*/ 608511 h 1571350"/>
              <a:gd name="T28" fmla="*/ 0 w 2535031"/>
              <a:gd name="T29" fmla="*/ 640398 h 1571350"/>
              <a:gd name="T30" fmla="*/ 6373 w 2535031"/>
              <a:gd name="T31" fmla="*/ 825284 h 1571350"/>
              <a:gd name="T32" fmla="*/ 19096 w 2535031"/>
              <a:gd name="T33" fmla="*/ 876291 h 1571350"/>
              <a:gd name="T34" fmla="*/ 25446 w 2535031"/>
              <a:gd name="T35" fmla="*/ 901794 h 1571350"/>
              <a:gd name="T36" fmla="*/ 31819 w 2535031"/>
              <a:gd name="T37" fmla="*/ 920925 h 1571350"/>
              <a:gd name="T38" fmla="*/ 38169 w 2535031"/>
              <a:gd name="T39" fmla="*/ 952797 h 1571350"/>
              <a:gd name="T40" fmla="*/ 50892 w 2535031"/>
              <a:gd name="T41" fmla="*/ 997425 h 1571350"/>
              <a:gd name="T42" fmla="*/ 63615 w 2535031"/>
              <a:gd name="T43" fmla="*/ 1048431 h 1571350"/>
              <a:gd name="T44" fmla="*/ 76338 w 2535031"/>
              <a:gd name="T45" fmla="*/ 1073940 h 1571350"/>
              <a:gd name="T46" fmla="*/ 82711 w 2535031"/>
              <a:gd name="T47" fmla="*/ 1105813 h 1571350"/>
              <a:gd name="T48" fmla="*/ 89061 w 2535031"/>
              <a:gd name="T49" fmla="*/ 1124941 h 1571350"/>
              <a:gd name="T50" fmla="*/ 95434 w 2535031"/>
              <a:gd name="T51" fmla="*/ 1156819 h 1571350"/>
              <a:gd name="T52" fmla="*/ 108157 w 2535031"/>
              <a:gd name="T53" fmla="*/ 1195075 h 1571350"/>
              <a:gd name="T54" fmla="*/ 114507 w 2535031"/>
              <a:gd name="T55" fmla="*/ 1220574 h 1571350"/>
              <a:gd name="T56" fmla="*/ 120880 w 2535031"/>
              <a:gd name="T57" fmla="*/ 1239702 h 1571350"/>
              <a:gd name="T58" fmla="*/ 146326 w 2535031"/>
              <a:gd name="T59" fmla="*/ 1277955 h 1571350"/>
              <a:gd name="T60" fmla="*/ 109557 w 2535031"/>
              <a:gd name="T61" fmla="*/ 1439129 h 1571350"/>
              <a:gd name="T62" fmla="*/ 140247 w 2535031"/>
              <a:gd name="T63" fmla="*/ 1576146 h 1571350"/>
              <a:gd name="T64" fmla="*/ 287065 w 2535031"/>
              <a:gd name="T65" fmla="*/ 1347226 h 1571350"/>
              <a:gd name="T66" fmla="*/ 373716 w 2535031"/>
              <a:gd name="T67" fmla="*/ 1224936 h 1571350"/>
              <a:gd name="T68" fmla="*/ 464460 w 2535031"/>
              <a:gd name="T69" fmla="*/ 1115176 h 1571350"/>
              <a:gd name="T70" fmla="*/ 584495 w 2535031"/>
              <a:gd name="T71" fmla="*/ 1005398 h 1571350"/>
              <a:gd name="T72" fmla="*/ 665621 w 2535031"/>
              <a:gd name="T73" fmla="*/ 939313 h 1571350"/>
              <a:gd name="T74" fmla="*/ 762779 w 2535031"/>
              <a:gd name="T75" fmla="*/ 863655 h 1571350"/>
              <a:gd name="T76" fmla="*/ 863647 w 2535031"/>
              <a:gd name="T77" fmla="*/ 805961 h 1571350"/>
              <a:gd name="T78" fmla="*/ 993526 w 2535031"/>
              <a:gd name="T79" fmla="*/ 740093 h 1571350"/>
              <a:gd name="T80" fmla="*/ 1125310 w 2535031"/>
              <a:gd name="T81" fmla="*/ 688309 h 1571350"/>
              <a:gd name="T82" fmla="*/ 1249282 w 2535031"/>
              <a:gd name="T83" fmla="*/ 661614 h 1571350"/>
              <a:gd name="T84" fmla="*/ 1359124 w 2535031"/>
              <a:gd name="T85" fmla="*/ 638111 h 1571350"/>
              <a:gd name="T86" fmla="*/ 1456752 w 2535031"/>
              <a:gd name="T87" fmla="*/ 620517 h 1571350"/>
              <a:gd name="T88" fmla="*/ 1638126 w 2535031"/>
              <a:gd name="T89" fmla="*/ 616190 h 1571350"/>
              <a:gd name="T90" fmla="*/ 1936638 w 2535031"/>
              <a:gd name="T91" fmla="*/ 639944 h 1571350"/>
              <a:gd name="T92" fmla="*/ 1949201 w 2535031"/>
              <a:gd name="T93" fmla="*/ 646989 h 1571350"/>
              <a:gd name="T94" fmla="*/ 2191757 w 2535031"/>
              <a:gd name="T95" fmla="*/ 719669 h 1571350"/>
              <a:gd name="T96" fmla="*/ 2322009 w 2535031"/>
              <a:gd name="T97" fmla="*/ 759472 h 1571350"/>
              <a:gd name="T98" fmla="*/ 2538791 w 2535031"/>
              <a:gd name="T99" fmla="*/ 738412 h 1571350"/>
              <a:gd name="T100" fmla="*/ 2228467 w 2535031"/>
              <a:gd name="T101" fmla="*/ 512009 h 1571350"/>
              <a:gd name="T102" fmla="*/ 1479818 w 2535031"/>
              <a:gd name="T103" fmla="*/ 251738 h 1571350"/>
              <a:gd name="T104" fmla="*/ 1316259 w 2535031"/>
              <a:gd name="T105" fmla="*/ 250557 h 1571350"/>
              <a:gd name="T106" fmla="*/ 1140358 w 2535031"/>
              <a:gd name="T107" fmla="*/ 178659 h 1571350"/>
              <a:gd name="T108" fmla="*/ 1025257 w 2535031"/>
              <a:gd name="T109" fmla="*/ 170468 h 1571350"/>
              <a:gd name="T110" fmla="*/ 919362 w 2535031"/>
              <a:gd name="T111" fmla="*/ 160161 h 1571350"/>
              <a:gd name="T112" fmla="*/ 855651 w 2535031"/>
              <a:gd name="T113" fmla="*/ 120764 h 1571350"/>
              <a:gd name="T114" fmla="*/ 794845 w 2535031"/>
              <a:gd name="T115" fmla="*/ 28804 h 157135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535031"/>
              <a:gd name="T175" fmla="*/ 0 h 1571350"/>
              <a:gd name="T176" fmla="*/ 2535031 w 2535031"/>
              <a:gd name="T177" fmla="*/ 1571350 h 157135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535031" h="1571350">
                <a:moveTo>
                  <a:pt x="628763" y="66535"/>
                </a:moveTo>
                <a:cubicBezTo>
                  <a:pt x="611371" y="25793"/>
                  <a:pt x="530648" y="112911"/>
                  <a:pt x="505248" y="113969"/>
                </a:cubicBezTo>
                <a:cubicBezTo>
                  <a:pt x="479848" y="115027"/>
                  <a:pt x="376308" y="356838"/>
                  <a:pt x="342900" y="402872"/>
                </a:cubicBezTo>
                <a:cubicBezTo>
                  <a:pt x="309492" y="448906"/>
                  <a:pt x="317500" y="394405"/>
                  <a:pt x="304800" y="390172"/>
                </a:cubicBezTo>
                <a:lnTo>
                  <a:pt x="285750" y="383822"/>
                </a:lnTo>
                <a:cubicBezTo>
                  <a:pt x="266700" y="385939"/>
                  <a:pt x="246784" y="384111"/>
                  <a:pt x="228600" y="390172"/>
                </a:cubicBezTo>
                <a:cubicBezTo>
                  <a:pt x="214120" y="394999"/>
                  <a:pt x="204980" y="410745"/>
                  <a:pt x="190500" y="415572"/>
                </a:cubicBezTo>
                <a:lnTo>
                  <a:pt x="171450" y="421922"/>
                </a:lnTo>
                <a:cubicBezTo>
                  <a:pt x="165100" y="426155"/>
                  <a:pt x="159026" y="430836"/>
                  <a:pt x="152400" y="434622"/>
                </a:cubicBezTo>
                <a:cubicBezTo>
                  <a:pt x="144181" y="439318"/>
                  <a:pt x="132680" y="439749"/>
                  <a:pt x="127000" y="447322"/>
                </a:cubicBezTo>
                <a:cubicBezTo>
                  <a:pt x="118968" y="458032"/>
                  <a:pt x="118533" y="472722"/>
                  <a:pt x="114300" y="485422"/>
                </a:cubicBezTo>
                <a:cubicBezTo>
                  <a:pt x="111307" y="494402"/>
                  <a:pt x="106296" y="502603"/>
                  <a:pt x="101600" y="510822"/>
                </a:cubicBezTo>
                <a:cubicBezTo>
                  <a:pt x="62342" y="579523"/>
                  <a:pt x="125543" y="462207"/>
                  <a:pt x="63500" y="555272"/>
                </a:cubicBezTo>
                <a:cubicBezTo>
                  <a:pt x="52998" y="571024"/>
                  <a:pt x="48264" y="590100"/>
                  <a:pt x="38100" y="606072"/>
                </a:cubicBezTo>
                <a:cubicBezTo>
                  <a:pt x="29093" y="620225"/>
                  <a:pt x="13401" y="628888"/>
                  <a:pt x="0" y="637822"/>
                </a:cubicBezTo>
                <a:cubicBezTo>
                  <a:pt x="2117" y="699205"/>
                  <a:pt x="1386" y="760753"/>
                  <a:pt x="6350" y="821972"/>
                </a:cubicBezTo>
                <a:cubicBezTo>
                  <a:pt x="7761" y="839369"/>
                  <a:pt x="14817" y="855839"/>
                  <a:pt x="19050" y="872772"/>
                </a:cubicBezTo>
                <a:cubicBezTo>
                  <a:pt x="21167" y="881239"/>
                  <a:pt x="22640" y="889893"/>
                  <a:pt x="25400" y="898172"/>
                </a:cubicBezTo>
                <a:cubicBezTo>
                  <a:pt x="27517" y="904522"/>
                  <a:pt x="30127" y="910728"/>
                  <a:pt x="31750" y="917222"/>
                </a:cubicBezTo>
                <a:cubicBezTo>
                  <a:pt x="34368" y="927693"/>
                  <a:pt x="35482" y="938501"/>
                  <a:pt x="38100" y="948972"/>
                </a:cubicBezTo>
                <a:cubicBezTo>
                  <a:pt x="59314" y="1033828"/>
                  <a:pt x="27045" y="886523"/>
                  <a:pt x="50800" y="993422"/>
                </a:cubicBezTo>
                <a:cubicBezTo>
                  <a:pt x="55387" y="1014064"/>
                  <a:pt x="55644" y="1025892"/>
                  <a:pt x="63500" y="1044222"/>
                </a:cubicBezTo>
                <a:cubicBezTo>
                  <a:pt x="67229" y="1052923"/>
                  <a:pt x="71967" y="1061155"/>
                  <a:pt x="76200" y="1069622"/>
                </a:cubicBezTo>
                <a:cubicBezTo>
                  <a:pt x="78317" y="1080205"/>
                  <a:pt x="79932" y="1090901"/>
                  <a:pt x="82550" y="1101372"/>
                </a:cubicBezTo>
                <a:cubicBezTo>
                  <a:pt x="84173" y="1107866"/>
                  <a:pt x="87277" y="1113928"/>
                  <a:pt x="88900" y="1120422"/>
                </a:cubicBezTo>
                <a:cubicBezTo>
                  <a:pt x="91518" y="1130893"/>
                  <a:pt x="92410" y="1141759"/>
                  <a:pt x="95250" y="1152172"/>
                </a:cubicBezTo>
                <a:cubicBezTo>
                  <a:pt x="98772" y="1165087"/>
                  <a:pt x="103717" y="1177572"/>
                  <a:pt x="107950" y="1190272"/>
                </a:cubicBezTo>
                <a:cubicBezTo>
                  <a:pt x="110710" y="1198551"/>
                  <a:pt x="111902" y="1207281"/>
                  <a:pt x="114300" y="1215672"/>
                </a:cubicBezTo>
                <a:cubicBezTo>
                  <a:pt x="116139" y="1222108"/>
                  <a:pt x="117399" y="1228871"/>
                  <a:pt x="120650" y="1234722"/>
                </a:cubicBezTo>
                <a:cubicBezTo>
                  <a:pt x="128063" y="1248065"/>
                  <a:pt x="147933" y="1239718"/>
                  <a:pt x="146050" y="1272822"/>
                </a:cubicBezTo>
                <a:cubicBezTo>
                  <a:pt x="144167" y="1305926"/>
                  <a:pt x="110359" y="1383849"/>
                  <a:pt x="109350" y="1433348"/>
                </a:cubicBezTo>
                <a:cubicBezTo>
                  <a:pt x="108341" y="1482847"/>
                  <a:pt x="110463" y="1585070"/>
                  <a:pt x="139994" y="1569814"/>
                </a:cubicBezTo>
                <a:cubicBezTo>
                  <a:pt x="169525" y="1554558"/>
                  <a:pt x="247697" y="1400114"/>
                  <a:pt x="286536" y="1341814"/>
                </a:cubicBezTo>
                <a:cubicBezTo>
                  <a:pt x="325375" y="1283514"/>
                  <a:pt x="343518" y="1258534"/>
                  <a:pt x="373026" y="1220014"/>
                </a:cubicBezTo>
                <a:cubicBezTo>
                  <a:pt x="402534" y="1181494"/>
                  <a:pt x="428523" y="1147137"/>
                  <a:pt x="463586" y="1110695"/>
                </a:cubicBezTo>
                <a:cubicBezTo>
                  <a:pt x="498649" y="1074253"/>
                  <a:pt x="549940" y="1030551"/>
                  <a:pt x="583406" y="1001359"/>
                </a:cubicBezTo>
                <a:cubicBezTo>
                  <a:pt x="616872" y="972167"/>
                  <a:pt x="634721" y="959071"/>
                  <a:pt x="664379" y="935541"/>
                </a:cubicBezTo>
                <a:cubicBezTo>
                  <a:pt x="694037" y="912012"/>
                  <a:pt x="728410" y="882319"/>
                  <a:pt x="761353" y="860182"/>
                </a:cubicBezTo>
                <a:cubicBezTo>
                  <a:pt x="794296" y="838045"/>
                  <a:pt x="823652" y="823228"/>
                  <a:pt x="862037" y="802719"/>
                </a:cubicBezTo>
                <a:cubicBezTo>
                  <a:pt x="900422" y="782210"/>
                  <a:pt x="948134" y="756653"/>
                  <a:pt x="991663" y="737125"/>
                </a:cubicBezTo>
                <a:cubicBezTo>
                  <a:pt x="1035192" y="717597"/>
                  <a:pt x="1092033" y="707126"/>
                  <a:pt x="1123209" y="685549"/>
                </a:cubicBezTo>
                <a:cubicBezTo>
                  <a:pt x="1154385" y="663972"/>
                  <a:pt x="1208054" y="667286"/>
                  <a:pt x="1246950" y="658953"/>
                </a:cubicBezTo>
                <a:lnTo>
                  <a:pt x="1356586" y="635550"/>
                </a:lnTo>
                <a:cubicBezTo>
                  <a:pt x="1391099" y="628729"/>
                  <a:pt x="1393482" y="630835"/>
                  <a:pt x="1454030" y="618028"/>
                </a:cubicBezTo>
                <a:cubicBezTo>
                  <a:pt x="1514609" y="624857"/>
                  <a:pt x="1555233" y="610487"/>
                  <a:pt x="1635064" y="613710"/>
                </a:cubicBezTo>
                <a:cubicBezTo>
                  <a:pt x="1714895" y="616933"/>
                  <a:pt x="1882139" y="633697"/>
                  <a:pt x="1933019" y="637368"/>
                </a:cubicBezTo>
                <a:cubicBezTo>
                  <a:pt x="1983900" y="641039"/>
                  <a:pt x="1903220" y="634043"/>
                  <a:pt x="1945559" y="644390"/>
                </a:cubicBezTo>
                <a:cubicBezTo>
                  <a:pt x="1987898" y="654737"/>
                  <a:pt x="2128711" y="690686"/>
                  <a:pt x="2187662" y="716774"/>
                </a:cubicBezTo>
                <a:cubicBezTo>
                  <a:pt x="2251808" y="741699"/>
                  <a:pt x="2259838" y="750419"/>
                  <a:pt x="2317671" y="756418"/>
                </a:cubicBezTo>
                <a:cubicBezTo>
                  <a:pt x="2375504" y="762417"/>
                  <a:pt x="2549615" y="776522"/>
                  <a:pt x="2534052" y="735445"/>
                </a:cubicBezTo>
                <a:cubicBezTo>
                  <a:pt x="2518489" y="694368"/>
                  <a:pt x="2400463" y="590743"/>
                  <a:pt x="2224296" y="509957"/>
                </a:cubicBezTo>
                <a:cubicBezTo>
                  <a:pt x="2048129" y="429171"/>
                  <a:pt x="1628800" y="294128"/>
                  <a:pt x="1477050" y="250726"/>
                </a:cubicBezTo>
                <a:cubicBezTo>
                  <a:pt x="1325300" y="207324"/>
                  <a:pt x="1370270" y="261675"/>
                  <a:pt x="1313798" y="249545"/>
                </a:cubicBezTo>
                <a:cubicBezTo>
                  <a:pt x="1257326" y="237415"/>
                  <a:pt x="1186629" y="191240"/>
                  <a:pt x="1138220" y="177946"/>
                </a:cubicBezTo>
                <a:cubicBezTo>
                  <a:pt x="1089811" y="164652"/>
                  <a:pt x="1060109" y="172850"/>
                  <a:pt x="1023345" y="169778"/>
                </a:cubicBezTo>
                <a:cubicBezTo>
                  <a:pt x="986581" y="166707"/>
                  <a:pt x="945852" y="167767"/>
                  <a:pt x="917637" y="159517"/>
                </a:cubicBezTo>
                <a:cubicBezTo>
                  <a:pt x="889422" y="151268"/>
                  <a:pt x="874767" y="142086"/>
                  <a:pt x="854053" y="120281"/>
                </a:cubicBezTo>
                <a:cubicBezTo>
                  <a:pt x="833339" y="98476"/>
                  <a:pt x="742131" y="-64868"/>
                  <a:pt x="793354" y="28689"/>
                </a:cubicBezTo>
              </a:path>
            </a:pathLst>
          </a:custGeom>
          <a:solidFill>
            <a:schemeClr val="bg2">
              <a:lumMod val="75000"/>
            </a:schemeClr>
          </a:solidFill>
          <a:ln w="9525" cap="flat" cmpd="sng">
            <a:solidFill>
              <a:srgbClr val="000066"/>
            </a:solidFill>
            <a:prstDash val="solid"/>
            <a:round/>
            <a:headEnd type="none" w="med" len="med"/>
            <a:tailEnd type="none" w="med" len="med"/>
          </a:ln>
        </p:spPr>
        <p:txBody>
          <a:bodyPr/>
          <a:lstStyle/>
          <a:p>
            <a:endParaRPr lang="en-US"/>
          </a:p>
        </p:txBody>
      </p:sp>
      <p:pic>
        <p:nvPicPr>
          <p:cNvPr id="2560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34472">
            <a:off x="3004184" y="2387916"/>
            <a:ext cx="4951413" cy="3192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882629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601"/>
                                        </p:tgtEl>
                                        <p:attrNameLst>
                                          <p:attrName>style.visibility</p:attrName>
                                        </p:attrNameLst>
                                      </p:cBhvr>
                                      <p:to>
                                        <p:strVal val="visible"/>
                                      </p:to>
                                    </p:set>
                                    <p:animEffect transition="in" filter="fade">
                                      <p:cBhvr>
                                        <p:cTn id="7" dur="2000"/>
                                        <p:tgtEl>
                                          <p:spTgt spid="2560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1" grpId="0"/>
      <p:bldP spid="2" grpId="0" animBg="1"/>
      <p:bldP spid="3"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dirty="0"/>
              <a:t>5’</a:t>
            </a:r>
            <a:r>
              <a:rPr lang="en-US" altLang="ja-JP" dirty="0"/>
              <a:t>5</a:t>
            </a:r>
            <a:r>
              <a:rPr lang="ja-JP" altLang="en-US" dirty="0"/>
              <a:t>”</a:t>
            </a:r>
            <a:r>
              <a:rPr lang="en-US" altLang="ja-JP" dirty="0"/>
              <a:t> Player-7’ 8</a:t>
            </a:r>
            <a:r>
              <a:rPr lang="ja-JP" altLang="en-US" dirty="0"/>
              <a:t>”</a:t>
            </a:r>
            <a:r>
              <a:rPr lang="en-US" altLang="ja-JP" dirty="0"/>
              <a:t> Reach</a:t>
            </a:r>
            <a:endParaRPr lang="en-US" dirty="0"/>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b="45128"/>
          <a:stretch>
            <a:fillRect/>
          </a:stretch>
        </p:blipFill>
        <p:spPr bwMode="auto">
          <a:xfrm>
            <a:off x="4724400" y="1954213"/>
            <a:ext cx="3200400" cy="210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1" name="TextBox 7"/>
          <p:cNvSpPr txBox="1">
            <a:spLocks noChangeArrowheads="1"/>
          </p:cNvSpPr>
          <p:nvPr/>
        </p:nvSpPr>
        <p:spPr bwMode="auto">
          <a:xfrm>
            <a:off x="1752600" y="2209800"/>
            <a:ext cx="2392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a:t>15</a:t>
            </a:r>
            <a:r>
              <a:rPr lang="ja-JP" altLang="en-US"/>
              <a:t>’</a:t>
            </a:r>
            <a:r>
              <a:rPr lang="en-US" altLang="ja-JP"/>
              <a:t> From the Play</a:t>
            </a:r>
            <a:endParaRPr lang="en-US"/>
          </a:p>
        </p:txBody>
      </p:sp>
      <p:sp>
        <p:nvSpPr>
          <p:cNvPr id="16389" name="Freeform 1"/>
          <p:cNvSpPr>
            <a:spLocks/>
          </p:cNvSpPr>
          <p:nvPr/>
        </p:nvSpPr>
        <p:spPr bwMode="auto">
          <a:xfrm>
            <a:off x="4657725" y="1914525"/>
            <a:ext cx="877888" cy="639763"/>
          </a:xfrm>
          <a:custGeom>
            <a:avLst/>
            <a:gdLst>
              <a:gd name="T0" fmla="*/ 32649 w 878681"/>
              <a:gd name="T1" fmla="*/ 622544 h 640557"/>
              <a:gd name="T2" fmla="*/ 179588 w 878681"/>
              <a:gd name="T3" fmla="*/ 458227 h 640557"/>
              <a:gd name="T4" fmla="*/ 349847 w 878681"/>
              <a:gd name="T5" fmla="*/ 303171 h 640557"/>
              <a:gd name="T6" fmla="*/ 501447 w 878681"/>
              <a:gd name="T7" fmla="*/ 192085 h 640557"/>
              <a:gd name="T8" fmla="*/ 643717 w 878681"/>
              <a:gd name="T9" fmla="*/ 108771 h 640557"/>
              <a:gd name="T10" fmla="*/ 769663 w 878681"/>
              <a:gd name="T11" fmla="*/ 48600 h 640557"/>
              <a:gd name="T12" fmla="*/ 860622 w 878681"/>
              <a:gd name="T13" fmla="*/ 0 h 640557"/>
              <a:gd name="T14" fmla="*/ 0 w 878681"/>
              <a:gd name="T15" fmla="*/ 9251 h 640557"/>
              <a:gd name="T16" fmla="*/ 32649 w 878681"/>
              <a:gd name="T17" fmla="*/ 622544 h 6405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8681"/>
              <a:gd name="T28" fmla="*/ 0 h 640557"/>
              <a:gd name="T29" fmla="*/ 878681 w 878681"/>
              <a:gd name="T30" fmla="*/ 640557 h 6405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8681" h="640557">
                <a:moveTo>
                  <a:pt x="33338" y="640557"/>
                </a:moveTo>
                <a:cubicBezTo>
                  <a:pt x="83344" y="584201"/>
                  <a:pt x="121444" y="518319"/>
                  <a:pt x="183356" y="471488"/>
                </a:cubicBezTo>
                <a:cubicBezTo>
                  <a:pt x="234156" y="404019"/>
                  <a:pt x="299243" y="365125"/>
                  <a:pt x="357187" y="311944"/>
                </a:cubicBezTo>
                <a:lnTo>
                  <a:pt x="511969" y="197643"/>
                </a:lnTo>
                <a:cubicBezTo>
                  <a:pt x="562769" y="169068"/>
                  <a:pt x="594518" y="142876"/>
                  <a:pt x="657225" y="111919"/>
                </a:cubicBezTo>
                <a:cubicBezTo>
                  <a:pt x="700088" y="91282"/>
                  <a:pt x="723900" y="70645"/>
                  <a:pt x="785813" y="50007"/>
                </a:cubicBezTo>
                <a:cubicBezTo>
                  <a:pt x="816769" y="33338"/>
                  <a:pt x="838200" y="16669"/>
                  <a:pt x="878681" y="0"/>
                </a:cubicBezTo>
                <a:lnTo>
                  <a:pt x="0" y="9525"/>
                </a:lnTo>
                <a:lnTo>
                  <a:pt x="33338" y="640557"/>
                </a:lnTo>
                <a:close/>
              </a:path>
            </a:pathLst>
          </a:custGeom>
          <a:solidFill>
            <a:srgbClr val="000066"/>
          </a:solidFill>
          <a:ln w="9525" cap="flat" cmpd="sng">
            <a:solidFill>
              <a:srgbClr val="000066"/>
            </a:solidFill>
            <a:prstDash val="solid"/>
            <a:round/>
            <a:headEnd type="none" w="med" len="med"/>
            <a:tailEnd type="none" w="med" len="med"/>
          </a:ln>
        </p:spPr>
        <p:txBody>
          <a:bodyPr/>
          <a:lstStyle/>
          <a:p>
            <a:endParaRPr lang="en-US"/>
          </a:p>
        </p:txBody>
      </p:sp>
      <p:sp>
        <p:nvSpPr>
          <p:cNvPr id="16390" name="Freeform 2"/>
          <p:cNvSpPr>
            <a:spLocks/>
          </p:cNvSpPr>
          <p:nvPr/>
        </p:nvSpPr>
        <p:spPr bwMode="auto">
          <a:xfrm>
            <a:off x="7016750" y="1919288"/>
            <a:ext cx="936625" cy="752475"/>
          </a:xfrm>
          <a:custGeom>
            <a:avLst/>
            <a:gdLst>
              <a:gd name="T0" fmla="*/ 0 w 935831"/>
              <a:gd name="T1" fmla="*/ 0 h 752476"/>
              <a:gd name="T2" fmla="*/ 145689 w 935831"/>
              <a:gd name="T3" fmla="*/ 64294 h 752476"/>
              <a:gd name="T4" fmla="*/ 259812 w 935831"/>
              <a:gd name="T5" fmla="*/ 126207 h 752476"/>
              <a:gd name="T6" fmla="*/ 378792 w 935831"/>
              <a:gd name="T7" fmla="*/ 192882 h 752476"/>
              <a:gd name="T8" fmla="*/ 495344 w 935831"/>
              <a:gd name="T9" fmla="*/ 278607 h 752476"/>
              <a:gd name="T10" fmla="*/ 575474 w 935831"/>
              <a:gd name="T11" fmla="*/ 340520 h 752476"/>
              <a:gd name="T12" fmla="*/ 650745 w 935831"/>
              <a:gd name="T13" fmla="*/ 411934 h 752476"/>
              <a:gd name="T14" fmla="*/ 728446 w 935831"/>
              <a:gd name="T15" fmla="*/ 480990 h 752476"/>
              <a:gd name="T16" fmla="*/ 808575 w 935831"/>
              <a:gd name="T17" fmla="*/ 573859 h 752476"/>
              <a:gd name="T18" fmla="*/ 888703 w 935831"/>
              <a:gd name="T19" fmla="*/ 671490 h 752476"/>
              <a:gd name="T20" fmla="*/ 946980 w 935831"/>
              <a:gd name="T21" fmla="*/ 752453 h 752476"/>
              <a:gd name="T22" fmla="*/ 954264 w 935831"/>
              <a:gd name="T23" fmla="*/ 2382 h 752476"/>
              <a:gd name="T24" fmla="*/ 0 w 935831"/>
              <a:gd name="T25" fmla="*/ 0 h 7524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35831"/>
              <a:gd name="T40" fmla="*/ 0 h 752476"/>
              <a:gd name="T41" fmla="*/ 935831 w 935831"/>
              <a:gd name="T42" fmla="*/ 752476 h 7524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35831" h="752476">
                <a:moveTo>
                  <a:pt x="0" y="0"/>
                </a:moveTo>
                <a:lnTo>
                  <a:pt x="142875" y="64294"/>
                </a:lnTo>
                <a:cubicBezTo>
                  <a:pt x="180181" y="84932"/>
                  <a:pt x="217488" y="98425"/>
                  <a:pt x="254794" y="126207"/>
                </a:cubicBezTo>
                <a:lnTo>
                  <a:pt x="371475" y="192882"/>
                </a:lnTo>
                <a:lnTo>
                  <a:pt x="485775" y="278607"/>
                </a:lnTo>
                <a:lnTo>
                  <a:pt x="564356" y="340520"/>
                </a:lnTo>
                <a:lnTo>
                  <a:pt x="638175" y="411957"/>
                </a:lnTo>
                <a:lnTo>
                  <a:pt x="714375" y="481013"/>
                </a:lnTo>
                <a:lnTo>
                  <a:pt x="792956" y="573882"/>
                </a:lnTo>
                <a:lnTo>
                  <a:pt x="871537" y="671513"/>
                </a:lnTo>
                <a:lnTo>
                  <a:pt x="928687" y="752476"/>
                </a:lnTo>
                <a:cubicBezTo>
                  <a:pt x="931068" y="502445"/>
                  <a:pt x="933450" y="252413"/>
                  <a:pt x="935831" y="2382"/>
                </a:cubicBezTo>
                <a:lnTo>
                  <a:pt x="0" y="0"/>
                </a:lnTo>
                <a:close/>
              </a:path>
            </a:pathLst>
          </a:custGeom>
          <a:solidFill>
            <a:srgbClr val="000066"/>
          </a:solidFill>
          <a:ln w="9525" cap="flat" cmpd="sng">
            <a:solidFill>
              <a:srgbClr val="000066"/>
            </a:solidFill>
            <a:prstDash val="solid"/>
            <a:round/>
            <a:headEnd type="none" w="med" len="med"/>
            <a:tailEnd type="none" w="med" len="med"/>
          </a:ln>
        </p:spPr>
        <p:txBody>
          <a:bodyPr/>
          <a:lstStyle/>
          <a:p>
            <a:endParaRPr lang="en-US"/>
          </a:p>
        </p:txBody>
      </p:sp>
      <p:pic>
        <p:nvPicPr>
          <p:cNvPr id="2765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38134">
            <a:off x="2266950" y="2039938"/>
            <a:ext cx="6029325" cy="397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286547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649"/>
                                        </p:tgtEl>
                                        <p:attrNameLst>
                                          <p:attrName>style.visibility</p:attrName>
                                        </p:attrNameLst>
                                      </p:cBhvr>
                                      <p:to>
                                        <p:strVal val="visible"/>
                                      </p:to>
                                    </p:set>
                                    <p:animEffect transition="in" filter="fade">
                                      <p:cBhvr>
                                        <p:cTn id="7" dur="2000"/>
                                        <p:tgtEl>
                                          <p:spTgt spid="2764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39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6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9" grpId="0"/>
      <p:bldP spid="16389" grpId="0" animBg="1"/>
      <p:bldP spid="16390"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r>
              <a:rPr lang="en-US"/>
              <a:t>5</a:t>
            </a:r>
            <a:r>
              <a:rPr lang="ja-JP" altLang="en-US"/>
              <a:t>’</a:t>
            </a:r>
            <a:r>
              <a:rPr lang="en-US" altLang="ja-JP"/>
              <a:t> 5</a:t>
            </a:r>
            <a:r>
              <a:rPr lang="ja-JP" altLang="en-US"/>
              <a:t>”</a:t>
            </a:r>
            <a:r>
              <a:rPr lang="en-US" altLang="ja-JP"/>
              <a:t> Player-7</a:t>
            </a:r>
            <a:r>
              <a:rPr lang="ja-JP" altLang="en-US"/>
              <a:t>’</a:t>
            </a:r>
            <a:r>
              <a:rPr lang="en-US" altLang="ja-JP"/>
              <a:t> 8</a:t>
            </a:r>
            <a:r>
              <a:rPr lang="ja-JP" altLang="en-US"/>
              <a:t>”</a:t>
            </a:r>
            <a:r>
              <a:rPr lang="en-US" altLang="ja-JP"/>
              <a:t> Reach</a:t>
            </a:r>
            <a:endParaRPr lang="en-US"/>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b="45128"/>
          <a:stretch>
            <a:fillRect/>
          </a:stretch>
        </p:blipFill>
        <p:spPr bwMode="auto">
          <a:xfrm>
            <a:off x="4724400" y="1954213"/>
            <a:ext cx="3200400" cy="210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9" name="TextBox 7"/>
          <p:cNvSpPr txBox="1">
            <a:spLocks noChangeArrowheads="1"/>
          </p:cNvSpPr>
          <p:nvPr/>
        </p:nvSpPr>
        <p:spPr bwMode="auto">
          <a:xfrm>
            <a:off x="1752600" y="2209800"/>
            <a:ext cx="2392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a:t>18</a:t>
            </a:r>
            <a:r>
              <a:rPr lang="ja-JP" altLang="en-US"/>
              <a:t>’</a:t>
            </a:r>
            <a:r>
              <a:rPr lang="en-US" altLang="ja-JP"/>
              <a:t> From the Play</a:t>
            </a:r>
            <a:endParaRPr lang="en-US"/>
          </a:p>
        </p:txBody>
      </p:sp>
      <p:pic>
        <p:nvPicPr>
          <p:cNvPr id="2970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09893">
            <a:off x="1566863" y="1670050"/>
            <a:ext cx="7172325" cy="477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518030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697"/>
                                        </p:tgtEl>
                                        <p:attrNameLst>
                                          <p:attrName>style.visibility</p:attrName>
                                        </p:attrNameLst>
                                      </p:cBhvr>
                                      <p:to>
                                        <p:strVal val="visible"/>
                                      </p:to>
                                    </p:set>
                                    <p:animEffect transition="in" filter="fade">
                                      <p:cBhvr>
                                        <p:cTn id="7" dur="2000"/>
                                        <p:tgtEl>
                                          <p:spTgt spid="29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7" grpId="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5" name="Title 1"/>
          <p:cNvSpPr>
            <a:spLocks noGrp="1"/>
          </p:cNvSpPr>
          <p:nvPr>
            <p:ph type="title"/>
          </p:nvPr>
        </p:nvSpPr>
        <p:spPr>
          <a:xfrm>
            <a:off x="779463" y="0"/>
            <a:ext cx="4737417" cy="2113280"/>
          </a:xfrm>
        </p:spPr>
        <p:txBody>
          <a:bodyPr/>
          <a:lstStyle/>
          <a:p>
            <a:br>
              <a:rPr lang="en-US" dirty="0"/>
            </a:br>
            <a:r>
              <a:rPr lang="en-US" dirty="0"/>
              <a:t>6’</a:t>
            </a:r>
            <a:r>
              <a:rPr lang="en-US" altLang="ja-JP" dirty="0"/>
              <a:t> 2</a:t>
            </a:r>
            <a:r>
              <a:rPr lang="ja-JP" altLang="en-US" dirty="0"/>
              <a:t>”</a:t>
            </a:r>
            <a:r>
              <a:rPr lang="en-US" altLang="ja-JP" dirty="0"/>
              <a:t> Player</a:t>
            </a:r>
            <a:br>
              <a:rPr lang="en-US" altLang="ja-JP" dirty="0"/>
            </a:br>
            <a:r>
              <a:rPr lang="en-US" altLang="ja-JP" dirty="0"/>
              <a:t>10’1” Reach</a:t>
            </a:r>
            <a:endParaRPr lang="en-US" dirty="0"/>
          </a:p>
        </p:txBody>
      </p:sp>
      <p:sp>
        <p:nvSpPr>
          <p:cNvPr id="31746" name="TextBox 10"/>
          <p:cNvSpPr txBox="1">
            <a:spLocks noChangeArrowheads="1"/>
          </p:cNvSpPr>
          <p:nvPr/>
        </p:nvSpPr>
        <p:spPr bwMode="auto">
          <a:xfrm>
            <a:off x="1752600" y="2209800"/>
            <a:ext cx="2467292" cy="1200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endParaRPr lang="en-US" dirty="0"/>
          </a:p>
          <a:p>
            <a:pPr eaLnBrk="1" hangingPunct="1"/>
            <a:endParaRPr lang="en-US" dirty="0"/>
          </a:p>
          <a:p>
            <a:pPr eaLnBrk="1" hangingPunct="1"/>
            <a:r>
              <a:rPr lang="en-US" dirty="0"/>
              <a:t>12</a:t>
            </a:r>
            <a:r>
              <a:rPr lang="ja-JP" altLang="en-US" dirty="0"/>
              <a:t>’</a:t>
            </a:r>
            <a:r>
              <a:rPr lang="en-US" altLang="ja-JP" dirty="0"/>
              <a:t> From the Play</a:t>
            </a:r>
            <a:endParaRPr lang="en-US" dirty="0"/>
          </a:p>
        </p:txBody>
      </p:sp>
      <p:pic>
        <p:nvPicPr>
          <p:cNvPr id="31747" name="Picture 1"/>
          <p:cNvPicPr>
            <a:picLocks noChangeAspect="1"/>
          </p:cNvPicPr>
          <p:nvPr/>
        </p:nvPicPr>
        <p:blipFill>
          <a:blip r:embed="rId3">
            <a:extLst>
              <a:ext uri="{28A0092B-C50C-407E-A947-70E740481C1C}">
                <a14:useLocalDpi xmlns:a14="http://schemas.microsoft.com/office/drawing/2010/main" val="0"/>
              </a:ext>
            </a:extLst>
          </a:blip>
          <a:srcRect l="22697" t="27737" r="21005" b="15594"/>
          <a:stretch>
            <a:fillRect/>
          </a:stretch>
        </p:blipFill>
        <p:spPr bwMode="auto">
          <a:xfrm>
            <a:off x="5211763" y="1219200"/>
            <a:ext cx="2836862"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Freeform 2"/>
          <p:cNvSpPr>
            <a:spLocks/>
          </p:cNvSpPr>
          <p:nvPr/>
        </p:nvSpPr>
        <p:spPr bwMode="auto">
          <a:xfrm>
            <a:off x="5105400" y="1219200"/>
            <a:ext cx="3028950" cy="2011680"/>
          </a:xfrm>
          <a:custGeom>
            <a:avLst/>
            <a:gdLst>
              <a:gd name="T0" fmla="*/ 64453 w 3029300"/>
              <a:gd name="T1" fmla="*/ 2194449 h 2281545"/>
              <a:gd name="T2" fmla="*/ 100058 w 3029300"/>
              <a:gd name="T3" fmla="*/ 2173079 h 2281545"/>
              <a:gd name="T4" fmla="*/ 373700 w 3029300"/>
              <a:gd name="T5" fmla="*/ 1886179 h 2281545"/>
              <a:gd name="T6" fmla="*/ 798071 w 3029300"/>
              <a:gd name="T7" fmla="*/ 1572845 h 2281545"/>
              <a:gd name="T8" fmla="*/ 1128167 w 3029300"/>
              <a:gd name="T9" fmla="*/ 1445748 h 2281545"/>
              <a:gd name="T10" fmla="*/ 1209303 w 3029300"/>
              <a:gd name="T11" fmla="*/ 1429160 h 2281545"/>
              <a:gd name="T12" fmla="*/ 1352966 w 3029300"/>
              <a:gd name="T13" fmla="*/ 1403381 h 2281545"/>
              <a:gd name="T14" fmla="*/ 1561505 w 3029300"/>
              <a:gd name="T15" fmla="*/ 1387289 h 2281545"/>
              <a:gd name="T16" fmla="*/ 1844635 w 3029300"/>
              <a:gd name="T17" fmla="*/ 1419997 h 2281545"/>
              <a:gd name="T18" fmla="*/ 2085377 w 3029300"/>
              <a:gd name="T19" fmla="*/ 1477613 h 2281545"/>
              <a:gd name="T20" fmla="*/ 2317992 w 3029300"/>
              <a:gd name="T21" fmla="*/ 1584712 h 2281545"/>
              <a:gd name="T22" fmla="*/ 2533126 w 3029300"/>
              <a:gd name="T23" fmla="*/ 1732330 h 2281545"/>
              <a:gd name="T24" fmla="*/ 2639010 w 3029300"/>
              <a:gd name="T25" fmla="*/ 1816102 h 2281545"/>
              <a:gd name="T26" fmla="*/ 2679444 w 3029300"/>
              <a:gd name="T27" fmla="*/ 1859588 h 2281545"/>
              <a:gd name="T28" fmla="*/ 2926374 w 3029300"/>
              <a:gd name="T29" fmla="*/ 2186421 h 2281545"/>
              <a:gd name="T30" fmla="*/ 2990064 w 3029300"/>
              <a:gd name="T31" fmla="*/ 2274473 h 2281545"/>
              <a:gd name="T32" fmla="*/ 3021258 w 3029300"/>
              <a:gd name="T33" fmla="*/ 0 h 2281545"/>
              <a:gd name="T34" fmla="*/ 0 w 3029300"/>
              <a:gd name="T35" fmla="*/ 5587 h 2281545"/>
              <a:gd name="T36" fmla="*/ 64453 w 3029300"/>
              <a:gd name="T37" fmla="*/ 2194449 h 22815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29300"/>
              <a:gd name="T58" fmla="*/ 0 h 2281545"/>
              <a:gd name="T59" fmla="*/ 3029300 w 3029300"/>
              <a:gd name="T60" fmla="*/ 2281545 h 228154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29300" h="2281545">
                <a:moveTo>
                  <a:pt x="64614" y="2201268"/>
                </a:moveTo>
                <a:cubicBezTo>
                  <a:pt x="78108" y="2197299"/>
                  <a:pt x="48655" y="2231375"/>
                  <a:pt x="100334" y="2179837"/>
                </a:cubicBezTo>
                <a:cubicBezTo>
                  <a:pt x="152013" y="2128299"/>
                  <a:pt x="273712" y="1991148"/>
                  <a:pt x="374689" y="1892041"/>
                </a:cubicBezTo>
                <a:cubicBezTo>
                  <a:pt x="502235" y="1774572"/>
                  <a:pt x="644066" y="1669008"/>
                  <a:pt x="800187" y="1577732"/>
                </a:cubicBezTo>
                <a:cubicBezTo>
                  <a:pt x="910513" y="1535234"/>
                  <a:pt x="1020840" y="1485593"/>
                  <a:pt x="1131166" y="1450239"/>
                </a:cubicBezTo>
                <a:cubicBezTo>
                  <a:pt x="1159079" y="1445487"/>
                  <a:pt x="1184610" y="1438352"/>
                  <a:pt x="1212523" y="1433600"/>
                </a:cubicBezTo>
                <a:lnTo>
                  <a:pt x="1356567" y="1407742"/>
                </a:lnTo>
                <a:lnTo>
                  <a:pt x="1565664" y="1391600"/>
                </a:lnTo>
                <a:cubicBezTo>
                  <a:pt x="1660290" y="1402537"/>
                  <a:pt x="1754917" y="1401566"/>
                  <a:pt x="1849543" y="1424410"/>
                </a:cubicBezTo>
                <a:lnTo>
                  <a:pt x="2090928" y="1482204"/>
                </a:lnTo>
                <a:cubicBezTo>
                  <a:pt x="2174227" y="1520396"/>
                  <a:pt x="2250384" y="1551445"/>
                  <a:pt x="2324158" y="1589637"/>
                </a:cubicBezTo>
                <a:cubicBezTo>
                  <a:pt x="2399237" y="1638996"/>
                  <a:pt x="2483843" y="1676449"/>
                  <a:pt x="2539873" y="1737714"/>
                </a:cubicBezTo>
                <a:cubicBezTo>
                  <a:pt x="2573673" y="1768899"/>
                  <a:pt x="2612236" y="1790560"/>
                  <a:pt x="2646036" y="1821745"/>
                </a:cubicBezTo>
                <a:lnTo>
                  <a:pt x="2686575" y="1865366"/>
                </a:lnTo>
                <a:cubicBezTo>
                  <a:pt x="2769105" y="1974650"/>
                  <a:pt x="2877830" y="2060122"/>
                  <a:pt x="2934166" y="2193219"/>
                </a:cubicBezTo>
                <a:lnTo>
                  <a:pt x="2998022" y="2281545"/>
                </a:lnTo>
                <a:lnTo>
                  <a:pt x="3029300" y="0"/>
                </a:lnTo>
                <a:lnTo>
                  <a:pt x="0" y="5610"/>
                </a:lnTo>
                <a:lnTo>
                  <a:pt x="64614" y="2201268"/>
                </a:lnTo>
                <a:close/>
              </a:path>
            </a:pathLst>
          </a:custGeom>
          <a:solidFill>
            <a:srgbClr val="000066"/>
          </a:solidFill>
          <a:ln w="9525" cap="flat" cmpd="sng">
            <a:solidFill>
              <a:srgbClr val="000066"/>
            </a:solidFill>
            <a:prstDash val="solid"/>
            <a:round/>
            <a:headEnd type="none" w="med" len="med"/>
            <a:tailEnd type="none" w="med" len="med"/>
          </a:ln>
        </p:spPr>
        <p:txBody>
          <a:bodyPr/>
          <a:lstStyle/>
          <a:p>
            <a:endParaRPr lang="en-US"/>
          </a:p>
        </p:txBody>
      </p:sp>
      <p:pic>
        <p:nvPicPr>
          <p:cNvPr id="3174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05830">
            <a:off x="3321050" y="2660650"/>
            <a:ext cx="4951413" cy="3192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08732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745"/>
                                        </p:tgtEl>
                                        <p:attrNameLst>
                                          <p:attrName>style.visibility</p:attrName>
                                        </p:attrNameLst>
                                      </p:cBhvr>
                                      <p:to>
                                        <p:strVal val="visible"/>
                                      </p:to>
                                    </p:set>
                                    <p:animEffect transition="in" filter="fade">
                                      <p:cBhvr>
                                        <p:cTn id="7" dur="2000"/>
                                        <p:tgtEl>
                                          <p:spTgt spid="3174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5" grpId="0"/>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3" name="Title 1"/>
          <p:cNvSpPr>
            <a:spLocks noGrp="1"/>
          </p:cNvSpPr>
          <p:nvPr>
            <p:ph type="title"/>
          </p:nvPr>
        </p:nvSpPr>
        <p:spPr>
          <a:xfrm>
            <a:off x="779464" y="254000"/>
            <a:ext cx="5275896" cy="1955800"/>
          </a:xfrm>
        </p:spPr>
        <p:txBody>
          <a:bodyPr/>
          <a:lstStyle/>
          <a:p>
            <a:r>
              <a:rPr lang="en-US" dirty="0"/>
              <a:t>6’</a:t>
            </a:r>
            <a:r>
              <a:rPr lang="en-US" altLang="ja-JP" dirty="0"/>
              <a:t> 2</a:t>
            </a:r>
            <a:r>
              <a:rPr lang="ja-JP" altLang="en-US" dirty="0"/>
              <a:t>”</a:t>
            </a:r>
            <a:r>
              <a:rPr lang="en-US" altLang="ja-JP" dirty="0"/>
              <a:t> Player</a:t>
            </a:r>
            <a:br>
              <a:rPr lang="en-US" altLang="ja-JP" dirty="0"/>
            </a:br>
            <a:r>
              <a:rPr lang="en-US" altLang="ja-JP" dirty="0"/>
              <a:t>10’1</a:t>
            </a:r>
            <a:r>
              <a:rPr lang="ja-JP" altLang="en-US" dirty="0"/>
              <a:t>”</a:t>
            </a:r>
            <a:r>
              <a:rPr lang="en-US" altLang="ja-JP" dirty="0"/>
              <a:t> Reach</a:t>
            </a:r>
            <a:endParaRPr lang="en-US" dirty="0"/>
          </a:p>
        </p:txBody>
      </p:sp>
      <p:sp>
        <p:nvSpPr>
          <p:cNvPr id="33794" name="TextBox 10"/>
          <p:cNvSpPr txBox="1">
            <a:spLocks noChangeArrowheads="1"/>
          </p:cNvSpPr>
          <p:nvPr/>
        </p:nvSpPr>
        <p:spPr bwMode="auto">
          <a:xfrm>
            <a:off x="1391920" y="2209800"/>
            <a:ext cx="2753043" cy="1200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endParaRPr lang="en-US" dirty="0"/>
          </a:p>
          <a:p>
            <a:pPr eaLnBrk="1" hangingPunct="1"/>
            <a:endParaRPr lang="en-US" dirty="0"/>
          </a:p>
          <a:p>
            <a:pPr eaLnBrk="1" hangingPunct="1"/>
            <a:r>
              <a:rPr lang="en-US" dirty="0"/>
              <a:t>15</a:t>
            </a:r>
            <a:r>
              <a:rPr lang="ja-JP" altLang="en-US" dirty="0"/>
              <a:t>’</a:t>
            </a:r>
            <a:r>
              <a:rPr lang="en-US" altLang="ja-JP" dirty="0"/>
              <a:t> From the Play</a:t>
            </a:r>
            <a:endParaRPr lang="en-US" dirty="0"/>
          </a:p>
        </p:txBody>
      </p:sp>
      <p:pic>
        <p:nvPicPr>
          <p:cNvPr id="33795" name="Picture 1"/>
          <p:cNvPicPr>
            <a:picLocks noChangeAspect="1"/>
          </p:cNvPicPr>
          <p:nvPr/>
        </p:nvPicPr>
        <p:blipFill>
          <a:blip r:embed="rId3">
            <a:extLst>
              <a:ext uri="{28A0092B-C50C-407E-A947-70E740481C1C}">
                <a14:useLocalDpi xmlns:a14="http://schemas.microsoft.com/office/drawing/2010/main" val="0"/>
              </a:ext>
            </a:extLst>
          </a:blip>
          <a:srcRect l="22697" t="27737" r="21005" b="15594"/>
          <a:stretch>
            <a:fillRect/>
          </a:stretch>
        </p:blipFill>
        <p:spPr bwMode="auto">
          <a:xfrm>
            <a:off x="5199063" y="1219200"/>
            <a:ext cx="2836862"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Freeform 7"/>
          <p:cNvSpPr>
            <a:spLocks/>
          </p:cNvSpPr>
          <p:nvPr/>
        </p:nvSpPr>
        <p:spPr bwMode="auto">
          <a:xfrm>
            <a:off x="5097463" y="990600"/>
            <a:ext cx="3036887" cy="1811338"/>
          </a:xfrm>
          <a:custGeom>
            <a:avLst/>
            <a:gdLst>
              <a:gd name="T0" fmla="*/ 48012 w 3036280"/>
              <a:gd name="T1" fmla="*/ 1741620 h 1812075"/>
              <a:gd name="T2" fmla="*/ 100630 w 3036280"/>
              <a:gd name="T3" fmla="*/ 1713311 h 1812075"/>
              <a:gd name="T4" fmla="*/ 376250 w 3036280"/>
              <a:gd name="T5" fmla="*/ 1482456 h 1812075"/>
              <a:gd name="T6" fmla="*/ 856341 w 3036280"/>
              <a:gd name="T7" fmla="*/ 1234768 h 1812075"/>
              <a:gd name="T8" fmla="*/ 1196020 w 3036280"/>
              <a:gd name="T9" fmla="*/ 1146210 h 1812075"/>
              <a:gd name="T10" fmla="*/ 1460736 w 3036280"/>
              <a:gd name="T11" fmla="*/ 1118262 h 1812075"/>
              <a:gd name="T12" fmla="*/ 1687540 w 3036280"/>
              <a:gd name="T13" fmla="*/ 1121142 h 1812075"/>
              <a:gd name="T14" fmla="*/ 2112356 w 3036280"/>
              <a:gd name="T15" fmla="*/ 1203826 h 1812075"/>
              <a:gd name="T16" fmla="*/ 2339486 w 3036280"/>
              <a:gd name="T17" fmla="*/ 1281949 h 1812075"/>
              <a:gd name="T18" fmla="*/ 2544232 w 3036280"/>
              <a:gd name="T19" fmla="*/ 1390902 h 1812075"/>
              <a:gd name="T20" fmla="*/ 2701184 w 3036280"/>
              <a:gd name="T21" fmla="*/ 1493773 h 1812075"/>
              <a:gd name="T22" fmla="*/ 2978616 w 3036280"/>
              <a:gd name="T23" fmla="*/ 1731288 h 1812075"/>
              <a:gd name="T24" fmla="*/ 3045160 w 3036280"/>
              <a:gd name="T25" fmla="*/ 1795199 h 1812075"/>
              <a:gd name="T26" fmla="*/ 3050268 w 3036280"/>
              <a:gd name="T27" fmla="*/ 0 h 1812075"/>
              <a:gd name="T28" fmla="*/ 0 w 3036280"/>
              <a:gd name="T29" fmla="*/ 33209 h 1812075"/>
              <a:gd name="T30" fmla="*/ 48012 w 3036280"/>
              <a:gd name="T31" fmla="*/ 1741620 h 181207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36280"/>
              <a:gd name="T49" fmla="*/ 0 h 1812075"/>
              <a:gd name="T50" fmla="*/ 3036280 w 3036280"/>
              <a:gd name="T51" fmla="*/ 1812075 h 181207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36280" h="1812075">
                <a:moveTo>
                  <a:pt x="47782" y="1757992"/>
                </a:moveTo>
                <a:cubicBezTo>
                  <a:pt x="61276" y="1754023"/>
                  <a:pt x="45713" y="1773017"/>
                  <a:pt x="100170" y="1729417"/>
                </a:cubicBezTo>
                <a:cubicBezTo>
                  <a:pt x="154627" y="1685817"/>
                  <a:pt x="256879" y="1578830"/>
                  <a:pt x="374525" y="1496391"/>
                </a:cubicBezTo>
                <a:cubicBezTo>
                  <a:pt x="523502" y="1390828"/>
                  <a:pt x="660572" y="1316218"/>
                  <a:pt x="852411" y="1246374"/>
                </a:cubicBezTo>
                <a:cubicBezTo>
                  <a:pt x="962737" y="1203876"/>
                  <a:pt x="1073065" y="1182813"/>
                  <a:pt x="1190534" y="1156983"/>
                </a:cubicBezTo>
                <a:cubicBezTo>
                  <a:pt x="1292392" y="1142543"/>
                  <a:pt x="1381619" y="1138546"/>
                  <a:pt x="1454035" y="1128773"/>
                </a:cubicBezTo>
                <a:lnTo>
                  <a:pt x="1679800" y="1131680"/>
                </a:lnTo>
                <a:cubicBezTo>
                  <a:pt x="1794255" y="1139725"/>
                  <a:pt x="1998876" y="1180149"/>
                  <a:pt x="2102670" y="1215140"/>
                </a:cubicBezTo>
                <a:cubicBezTo>
                  <a:pt x="2195494" y="1246188"/>
                  <a:pt x="2252602" y="1262951"/>
                  <a:pt x="2328757" y="1293999"/>
                </a:cubicBezTo>
                <a:cubicBezTo>
                  <a:pt x="2403836" y="1343358"/>
                  <a:pt x="2455103" y="1352236"/>
                  <a:pt x="2532565" y="1403976"/>
                </a:cubicBezTo>
                <a:cubicBezTo>
                  <a:pt x="2593365" y="1434056"/>
                  <a:pt x="2612760" y="1450153"/>
                  <a:pt x="2688793" y="1507815"/>
                </a:cubicBezTo>
                <a:cubicBezTo>
                  <a:pt x="2818948" y="1598049"/>
                  <a:pt x="2844329" y="1626372"/>
                  <a:pt x="2964959" y="1747562"/>
                </a:cubicBezTo>
                <a:lnTo>
                  <a:pt x="3031196" y="1812075"/>
                </a:lnTo>
                <a:cubicBezTo>
                  <a:pt x="3032891" y="1208050"/>
                  <a:pt x="3034585" y="604025"/>
                  <a:pt x="3036280" y="0"/>
                </a:cubicBezTo>
                <a:lnTo>
                  <a:pt x="0" y="33531"/>
                </a:lnTo>
                <a:lnTo>
                  <a:pt x="47782" y="1757992"/>
                </a:lnTo>
                <a:close/>
              </a:path>
            </a:pathLst>
          </a:custGeom>
          <a:solidFill>
            <a:srgbClr val="000066"/>
          </a:solidFill>
          <a:ln w="9525" cap="flat" cmpd="sng">
            <a:solidFill>
              <a:srgbClr val="000066"/>
            </a:solidFill>
            <a:prstDash val="solid"/>
            <a:round/>
            <a:headEnd type="none" w="med" len="med"/>
            <a:tailEnd type="none" w="med" len="med"/>
          </a:ln>
        </p:spPr>
        <p:txBody>
          <a:bodyPr/>
          <a:lstStyle/>
          <a:p>
            <a:endParaRPr lang="en-US"/>
          </a:p>
        </p:txBody>
      </p:sp>
      <p:pic>
        <p:nvPicPr>
          <p:cNvPr id="3379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12299">
            <a:off x="2662238" y="2370138"/>
            <a:ext cx="5953125" cy="392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35418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793"/>
                                        </p:tgtEl>
                                        <p:attrNameLst>
                                          <p:attrName>style.visibility</p:attrName>
                                        </p:attrNameLst>
                                      </p:cBhvr>
                                      <p:to>
                                        <p:strVal val="visible"/>
                                      </p:to>
                                    </p:set>
                                    <p:animEffect transition="in" filter="fade">
                                      <p:cBhvr>
                                        <p:cTn id="7" dur="2000"/>
                                        <p:tgtEl>
                                          <p:spTgt spid="3379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3"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2" name="Rectangle 4"/>
          <p:cNvSpPr>
            <a:spLocks noGrp="1" noChangeArrowheads="1"/>
          </p:cNvSpPr>
          <p:nvPr>
            <p:ph type="title"/>
          </p:nvPr>
        </p:nvSpPr>
        <p:spPr>
          <a:xfrm>
            <a:off x="457200" y="381000"/>
            <a:ext cx="8229600" cy="1371600"/>
          </a:xfrm>
        </p:spPr>
        <p:txBody>
          <a:bodyPr/>
          <a:lstStyle/>
          <a:p>
            <a:pPr eaLnBrk="1" hangingPunct="1">
              <a:defRPr/>
            </a:pPr>
            <a:r>
              <a:rPr lang="en-US" sz="4000" dirty="0"/>
              <a:t>STANCE</a:t>
            </a:r>
          </a:p>
        </p:txBody>
      </p:sp>
      <p:sp>
        <p:nvSpPr>
          <p:cNvPr id="22533" name="Rectangle 5"/>
          <p:cNvSpPr>
            <a:spLocks noGrp="1" noChangeArrowheads="1"/>
          </p:cNvSpPr>
          <p:nvPr>
            <p:ph type="body" sz="half" idx="1"/>
          </p:nvPr>
        </p:nvSpPr>
        <p:spPr>
          <a:xfrm>
            <a:off x="457200" y="1676400"/>
            <a:ext cx="4038600" cy="3383905"/>
          </a:xfrm>
        </p:spPr>
        <p:txBody>
          <a:bodyPr/>
          <a:lstStyle/>
          <a:p>
            <a:pPr eaLnBrk="1" hangingPunct="1">
              <a:defRPr/>
            </a:pPr>
            <a:r>
              <a:rPr lang="en-US" sz="2800" dirty="0"/>
              <a:t>Bend at knees not at waist</a:t>
            </a:r>
          </a:p>
          <a:p>
            <a:pPr eaLnBrk="1" hangingPunct="1">
              <a:defRPr/>
            </a:pPr>
            <a:r>
              <a:rPr lang="en-US" sz="2800" dirty="0"/>
              <a:t>Knees over toes</a:t>
            </a:r>
          </a:p>
          <a:p>
            <a:pPr eaLnBrk="1" hangingPunct="1">
              <a:defRPr/>
            </a:pPr>
            <a:r>
              <a:rPr lang="en-US" sz="2800" dirty="0"/>
              <a:t>Slight Tilt Forward</a:t>
            </a:r>
          </a:p>
          <a:p>
            <a:pPr eaLnBrk="1" hangingPunct="1">
              <a:defRPr/>
            </a:pPr>
            <a:r>
              <a:rPr lang="en-US" sz="2800" dirty="0"/>
              <a:t>Rotate Head / Eyes to pitcher</a:t>
            </a:r>
          </a:p>
        </p:txBody>
      </p:sp>
      <p:pic>
        <p:nvPicPr>
          <p:cNvPr id="22535" name="Picture 7"/>
          <p:cNvPicPr>
            <a:picLocks noGrp="1" noChangeAspect="1" noChangeArrowheads="1"/>
          </p:cNvPicPr>
          <p:nvPr>
            <p:ph sz="half" idx="2"/>
          </p:nvPr>
        </p:nvPicPr>
        <p:blipFill>
          <a:blip r:embed="rId3" cstate="print"/>
          <a:srcRect/>
          <a:stretch>
            <a:fillRect/>
          </a:stretch>
        </p:blipFill>
        <p:spPr>
          <a:xfrm>
            <a:off x="4648200" y="1981200"/>
            <a:ext cx="4038600" cy="2524125"/>
          </a:xfrm>
          <a:noFill/>
        </p:spPr>
      </p:pic>
    </p:spTree>
    <p:extLst>
      <p:ext uri="{BB962C8B-B14F-4D97-AF65-F5344CB8AC3E}">
        <p14:creationId xmlns:p14="http://schemas.microsoft.com/office/powerpoint/2010/main" val="17194746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fade">
                                      <p:cBhvr>
                                        <p:cTn id="7" dur="2000"/>
                                        <p:tgtEl>
                                          <p:spTgt spid="22532"/>
                                        </p:tgtEl>
                                      </p:cBhvr>
                                    </p:animEffect>
                                  </p:childTnLst>
                                </p:cTn>
                              </p:par>
                              <p:par>
                                <p:cTn id="8" presetID="10" presetClass="entr" presetSubtype="0" fill="hold" nodeType="withEffect">
                                  <p:stCondLst>
                                    <p:cond delay="0"/>
                                  </p:stCondLst>
                                  <p:childTnLst>
                                    <p:set>
                                      <p:cBhvr>
                                        <p:cTn id="9" dur="1" fill="hold">
                                          <p:stCondLst>
                                            <p:cond delay="0"/>
                                          </p:stCondLst>
                                        </p:cTn>
                                        <p:tgtEl>
                                          <p:spTgt spid="22535"/>
                                        </p:tgtEl>
                                        <p:attrNameLst>
                                          <p:attrName>style.visibility</p:attrName>
                                        </p:attrNameLst>
                                      </p:cBhvr>
                                      <p:to>
                                        <p:strVal val="visible"/>
                                      </p:to>
                                    </p:set>
                                    <p:animEffect transition="in" filter="fade">
                                      <p:cBhvr>
                                        <p:cTn id="10" dur="2000"/>
                                        <p:tgtEl>
                                          <p:spTgt spid="22535"/>
                                        </p:tgtEl>
                                      </p:cBhvr>
                                    </p:animEffect>
                                  </p:childTnLst>
                                </p:cTn>
                              </p:par>
                              <p:par>
                                <p:cTn id="11" presetID="1" presetClass="entr" presetSubtype="0" fill="hold" nodeType="withEffect">
                                  <p:stCondLst>
                                    <p:cond delay="0"/>
                                  </p:stCondLst>
                                  <p:childTnLst>
                                    <p:set>
                                      <p:cBhvr>
                                        <p:cTn id="12" dur="1" fill="hold">
                                          <p:stCondLst>
                                            <p:cond delay="0"/>
                                          </p:stCondLst>
                                        </p:cTn>
                                        <p:tgtEl>
                                          <p:spTgt spid="2253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53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53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53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1"/>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1" name="Title 1"/>
          <p:cNvSpPr>
            <a:spLocks noGrp="1"/>
          </p:cNvSpPr>
          <p:nvPr>
            <p:ph type="title"/>
          </p:nvPr>
        </p:nvSpPr>
        <p:spPr>
          <a:xfrm>
            <a:off x="779464" y="381000"/>
            <a:ext cx="4432300" cy="1742440"/>
          </a:xfrm>
        </p:spPr>
        <p:txBody>
          <a:bodyPr/>
          <a:lstStyle/>
          <a:p>
            <a:r>
              <a:rPr lang="en-US" dirty="0"/>
              <a:t>6’ </a:t>
            </a:r>
            <a:r>
              <a:rPr lang="en-US" altLang="ja-JP" dirty="0"/>
              <a:t>2</a:t>
            </a:r>
            <a:r>
              <a:rPr lang="ja-JP" altLang="en-US" dirty="0"/>
              <a:t>”</a:t>
            </a:r>
            <a:r>
              <a:rPr lang="en-US" altLang="ja-JP" dirty="0"/>
              <a:t> Player</a:t>
            </a:r>
            <a:br>
              <a:rPr lang="en-US" altLang="ja-JP" dirty="0"/>
            </a:br>
            <a:r>
              <a:rPr lang="en-US" altLang="ja-JP" dirty="0"/>
              <a:t>10’ 1</a:t>
            </a:r>
            <a:r>
              <a:rPr lang="ja-JP" altLang="en-US" dirty="0"/>
              <a:t>”</a:t>
            </a:r>
            <a:r>
              <a:rPr lang="en-US" altLang="ja-JP" dirty="0"/>
              <a:t> Reach</a:t>
            </a:r>
            <a:endParaRPr lang="en-US" dirty="0"/>
          </a:p>
        </p:txBody>
      </p:sp>
      <p:sp>
        <p:nvSpPr>
          <p:cNvPr id="35842" name="TextBox 10"/>
          <p:cNvSpPr txBox="1">
            <a:spLocks noChangeArrowheads="1"/>
          </p:cNvSpPr>
          <p:nvPr/>
        </p:nvSpPr>
        <p:spPr bwMode="auto">
          <a:xfrm>
            <a:off x="1752600" y="2209800"/>
            <a:ext cx="246729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endParaRPr lang="en-US" dirty="0"/>
          </a:p>
          <a:p>
            <a:pPr eaLnBrk="1" hangingPunct="1"/>
            <a:r>
              <a:rPr lang="en-US" dirty="0"/>
              <a:t>18</a:t>
            </a:r>
            <a:r>
              <a:rPr lang="ja-JP" altLang="en-US" dirty="0"/>
              <a:t>’</a:t>
            </a:r>
            <a:r>
              <a:rPr lang="en-US" altLang="ja-JP" dirty="0"/>
              <a:t> From the Play</a:t>
            </a:r>
            <a:endParaRPr lang="en-US" dirty="0"/>
          </a:p>
        </p:txBody>
      </p:sp>
      <p:pic>
        <p:nvPicPr>
          <p:cNvPr id="35843" name="Picture 1"/>
          <p:cNvPicPr>
            <a:picLocks noChangeAspect="1"/>
          </p:cNvPicPr>
          <p:nvPr/>
        </p:nvPicPr>
        <p:blipFill>
          <a:blip r:embed="rId3">
            <a:extLst>
              <a:ext uri="{28A0092B-C50C-407E-A947-70E740481C1C}">
                <a14:useLocalDpi xmlns:a14="http://schemas.microsoft.com/office/drawing/2010/main" val="0"/>
              </a:ext>
            </a:extLst>
          </a:blip>
          <a:srcRect l="22697" t="27737" r="21005" b="15594"/>
          <a:stretch>
            <a:fillRect/>
          </a:stretch>
        </p:blipFill>
        <p:spPr bwMode="auto">
          <a:xfrm>
            <a:off x="5211763" y="1219200"/>
            <a:ext cx="2836862"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5" name="Freeform 6"/>
          <p:cNvSpPr>
            <a:spLocks/>
          </p:cNvSpPr>
          <p:nvPr/>
        </p:nvSpPr>
        <p:spPr bwMode="auto">
          <a:xfrm>
            <a:off x="5119688" y="1000125"/>
            <a:ext cx="3011487" cy="1217613"/>
          </a:xfrm>
          <a:custGeom>
            <a:avLst/>
            <a:gdLst>
              <a:gd name="T0" fmla="*/ 40299 w 3012405"/>
              <a:gd name="T1" fmla="*/ 1205319 h 1218132"/>
              <a:gd name="T2" fmla="*/ 85222 w 3012405"/>
              <a:gd name="T3" fmla="*/ 1177023 h 1218132"/>
              <a:gd name="T4" fmla="*/ 466431 w 3012405"/>
              <a:gd name="T5" fmla="*/ 943908 h 1218132"/>
              <a:gd name="T6" fmla="*/ 846395 w 3012405"/>
              <a:gd name="T7" fmla="*/ 797729 h 1218132"/>
              <a:gd name="T8" fmla="*/ 1167974 w 3012405"/>
              <a:gd name="T9" fmla="*/ 725713 h 1218132"/>
              <a:gd name="T10" fmla="*/ 1531308 w 3012405"/>
              <a:gd name="T11" fmla="*/ 695421 h 1218132"/>
              <a:gd name="T12" fmla="*/ 1819851 w 3012405"/>
              <a:gd name="T13" fmla="*/ 716642 h 1218132"/>
              <a:gd name="T14" fmla="*/ 2255683 w 3012405"/>
              <a:gd name="T15" fmla="*/ 804802 h 1218132"/>
              <a:gd name="T16" fmla="*/ 2476983 w 3012405"/>
              <a:gd name="T17" fmla="*/ 887767 h 1218132"/>
              <a:gd name="T18" fmla="*/ 2672315 w 3012405"/>
              <a:gd name="T19" fmla="*/ 988234 h 1218132"/>
              <a:gd name="T20" fmla="*/ 2913449 w 3012405"/>
              <a:gd name="T21" fmla="*/ 1140755 h 1218132"/>
              <a:gd name="T22" fmla="*/ 2986318 w 3012405"/>
              <a:gd name="T23" fmla="*/ 1188133 h 1218132"/>
              <a:gd name="T24" fmla="*/ 2991365 w 3012405"/>
              <a:gd name="T25" fmla="*/ 37564 h 1218132"/>
              <a:gd name="T26" fmla="*/ 0 w 3012405"/>
              <a:gd name="T27" fmla="*/ 0 h 1218132"/>
              <a:gd name="T28" fmla="*/ 40299 w 3012405"/>
              <a:gd name="T29" fmla="*/ 1205319 h 12181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12405"/>
              <a:gd name="T46" fmla="*/ 0 h 1218132"/>
              <a:gd name="T47" fmla="*/ 3012405 w 3012405"/>
              <a:gd name="T48" fmla="*/ 1218132 h 12181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12405" h="1218132">
                <a:moveTo>
                  <a:pt x="40575" y="1217191"/>
                </a:moveTo>
                <a:cubicBezTo>
                  <a:pt x="54069" y="1213222"/>
                  <a:pt x="14297" y="1232613"/>
                  <a:pt x="85820" y="1188616"/>
                </a:cubicBezTo>
                <a:cubicBezTo>
                  <a:pt x="157343" y="1144619"/>
                  <a:pt x="313966" y="1021359"/>
                  <a:pt x="469712" y="953207"/>
                </a:cubicBezTo>
                <a:cubicBezTo>
                  <a:pt x="652027" y="864313"/>
                  <a:pt x="684321" y="868287"/>
                  <a:pt x="852348" y="805586"/>
                </a:cubicBezTo>
                <a:cubicBezTo>
                  <a:pt x="972199" y="767851"/>
                  <a:pt x="1058713" y="756309"/>
                  <a:pt x="1176183" y="732862"/>
                </a:cubicBezTo>
                <a:cubicBezTo>
                  <a:pt x="1293520" y="713262"/>
                  <a:pt x="1469662" y="712044"/>
                  <a:pt x="1542078" y="702271"/>
                </a:cubicBezTo>
                <a:lnTo>
                  <a:pt x="1832648" y="723701"/>
                </a:lnTo>
                <a:cubicBezTo>
                  <a:pt x="1986091" y="741471"/>
                  <a:pt x="2118101" y="773529"/>
                  <a:pt x="2271544" y="812729"/>
                </a:cubicBezTo>
                <a:cubicBezTo>
                  <a:pt x="2365673" y="847800"/>
                  <a:pt x="2409797" y="847153"/>
                  <a:pt x="2494402" y="896512"/>
                </a:cubicBezTo>
                <a:cubicBezTo>
                  <a:pt x="2565917" y="923417"/>
                  <a:pt x="2605552" y="958962"/>
                  <a:pt x="2691111" y="997970"/>
                </a:cubicBezTo>
                <a:cubicBezTo>
                  <a:pt x="2830791" y="1090585"/>
                  <a:pt x="2801404" y="1056994"/>
                  <a:pt x="2933940" y="1151991"/>
                </a:cubicBezTo>
                <a:lnTo>
                  <a:pt x="3007320" y="1199836"/>
                </a:lnTo>
                <a:cubicBezTo>
                  <a:pt x="3009809" y="783960"/>
                  <a:pt x="3009916" y="453808"/>
                  <a:pt x="3012405" y="37932"/>
                </a:cubicBezTo>
                <a:lnTo>
                  <a:pt x="0" y="0"/>
                </a:lnTo>
                <a:lnTo>
                  <a:pt x="40575" y="1217191"/>
                </a:lnTo>
                <a:close/>
              </a:path>
            </a:pathLst>
          </a:custGeom>
          <a:solidFill>
            <a:srgbClr val="000066"/>
          </a:solidFill>
          <a:ln w="9525" cap="flat" cmpd="sng">
            <a:solidFill>
              <a:srgbClr val="000066"/>
            </a:solidFill>
            <a:prstDash val="solid"/>
            <a:round/>
            <a:headEnd type="none" w="med" len="med"/>
            <a:tailEnd type="none" w="med" len="med"/>
          </a:ln>
        </p:spPr>
        <p:txBody>
          <a:bodyPr/>
          <a:lstStyle/>
          <a:p>
            <a:endParaRPr lang="en-US"/>
          </a:p>
        </p:txBody>
      </p:sp>
      <p:pic>
        <p:nvPicPr>
          <p:cNvPr id="3584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11780">
            <a:off x="1906588" y="1998663"/>
            <a:ext cx="7172325" cy="477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347587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841"/>
                                        </p:tgtEl>
                                        <p:attrNameLst>
                                          <p:attrName>style.visibility</p:attrName>
                                        </p:attrNameLst>
                                      </p:cBhvr>
                                      <p:to>
                                        <p:strVal val="visible"/>
                                      </p:to>
                                    </p:set>
                                    <p:animEffect transition="in" filter="fade">
                                      <p:cBhvr>
                                        <p:cTn id="7" dur="2000"/>
                                        <p:tgtEl>
                                          <p:spTgt spid="3584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1" grpId="0"/>
      <p:bldP spid="20485"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127690"/>
            <a:ext cx="7772400" cy="1204967"/>
          </a:xfrm>
        </p:spPr>
        <p:txBody>
          <a:bodyPr/>
          <a:lstStyle/>
          <a:p>
            <a:pPr algn="ctr">
              <a:defRPr/>
            </a:pPr>
            <a:r>
              <a:rPr lang="en-US" sz="4800" dirty="0">
                <a:ea typeface="+mj-ea"/>
                <a:cs typeface="+mj-cs"/>
              </a:rPr>
              <a:t>Primary Positioning</a:t>
            </a:r>
          </a:p>
        </p:txBody>
      </p:sp>
    </p:spTree>
    <p:extLst>
      <p:ext uri="{BB962C8B-B14F-4D97-AF65-F5344CB8AC3E}">
        <p14:creationId xmlns:p14="http://schemas.microsoft.com/office/powerpoint/2010/main" val="33547628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949679"/>
            <a:ext cx="7583487" cy="1052657"/>
          </a:xfrm>
        </p:spPr>
        <p:txBody>
          <a:bodyPr/>
          <a:lstStyle/>
          <a:p>
            <a:r>
              <a:rPr lang="en-US" dirty="0"/>
              <a:t>What is a primary position?</a:t>
            </a:r>
          </a:p>
        </p:txBody>
      </p:sp>
      <p:sp>
        <p:nvSpPr>
          <p:cNvPr id="3" name="Text Placeholder 2"/>
          <p:cNvSpPr>
            <a:spLocks noGrp="1"/>
          </p:cNvSpPr>
          <p:nvPr>
            <p:ph type="body" idx="1"/>
          </p:nvPr>
        </p:nvSpPr>
        <p:spPr>
          <a:xfrm>
            <a:off x="779463" y="2196848"/>
            <a:ext cx="7583487" cy="3718624"/>
          </a:xfrm>
        </p:spPr>
        <p:txBody>
          <a:bodyPr/>
          <a:lstStyle/>
          <a:p>
            <a:r>
              <a:rPr lang="en-US" dirty="0">
                <a:solidFill>
                  <a:schemeClr val="tx1"/>
                </a:solidFill>
              </a:rPr>
              <a:t>Initial location used by an umpire to rule on a play as the base runner approaches a base or as a play develops.</a:t>
            </a:r>
          </a:p>
          <a:p>
            <a:pPr marL="342900" indent="-342900">
              <a:buFont typeface="Arial"/>
              <a:buChar char="•"/>
            </a:pPr>
            <a:r>
              <a:rPr lang="en-US" dirty="0"/>
              <a:t>Primary positions are determined by the prospect of a traditional play.</a:t>
            </a:r>
          </a:p>
          <a:p>
            <a:endParaRPr lang="en-US" dirty="0"/>
          </a:p>
          <a:p>
            <a:pPr marL="342900" indent="-342900">
              <a:buFont typeface="Arial"/>
              <a:buChar char="•"/>
            </a:pPr>
            <a:r>
              <a:rPr lang="en-US" dirty="0"/>
              <a:t>The umpire’s line of vision forms a 90-degree angle perpendicular to:</a:t>
            </a:r>
          </a:p>
          <a:p>
            <a:pPr marL="1257300" lvl="2" indent="-342900">
              <a:buFont typeface="Arial"/>
              <a:buChar char="•"/>
            </a:pPr>
            <a:r>
              <a:rPr lang="en-US" dirty="0"/>
              <a:t>The path of the base runner on a tag into the base.</a:t>
            </a:r>
          </a:p>
          <a:p>
            <a:pPr marL="1257300" lvl="2" indent="-342900">
              <a:buFont typeface="Arial"/>
              <a:buChar char="•"/>
            </a:pPr>
            <a:r>
              <a:rPr lang="en-US" dirty="0"/>
              <a:t>The application of a tag on a tag play not involving a base.</a:t>
            </a:r>
          </a:p>
          <a:p>
            <a:pPr marL="1257300" lvl="2" indent="-342900">
              <a:buFont typeface="Arial"/>
              <a:buChar char="•"/>
            </a:pPr>
            <a:r>
              <a:rPr lang="en-US" dirty="0"/>
              <a:t>The path of the flight of the ball on force play.</a:t>
            </a:r>
          </a:p>
        </p:txBody>
      </p:sp>
    </p:spTree>
    <p:extLst>
      <p:ext uri="{BB962C8B-B14F-4D97-AF65-F5344CB8AC3E}">
        <p14:creationId xmlns:p14="http://schemas.microsoft.com/office/powerpoint/2010/main" val="16365265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additive="base">
                                        <p:cTn id="3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additive="base">
                                        <p:cTn id="4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49" name="Title 1"/>
          <p:cNvSpPr>
            <a:spLocks noGrp="1"/>
          </p:cNvSpPr>
          <p:nvPr>
            <p:ph type="title"/>
          </p:nvPr>
        </p:nvSpPr>
        <p:spPr>
          <a:xfrm>
            <a:off x="838200" y="152400"/>
            <a:ext cx="7315200" cy="1143000"/>
          </a:xfrm>
        </p:spPr>
        <p:txBody>
          <a:bodyPr/>
          <a:lstStyle/>
          <a:p>
            <a:r>
              <a:rPr lang="en-US" dirty="0">
                <a:solidFill>
                  <a:schemeClr val="tx1"/>
                </a:solidFill>
              </a:rPr>
              <a:t>Force outs and Plays at 1B</a:t>
            </a:r>
          </a:p>
        </p:txBody>
      </p:sp>
      <p:sp>
        <p:nvSpPr>
          <p:cNvPr id="3" name="Content Placeholder 2"/>
          <p:cNvSpPr>
            <a:spLocks noGrp="1"/>
          </p:cNvSpPr>
          <p:nvPr>
            <p:ph idx="1"/>
          </p:nvPr>
        </p:nvSpPr>
        <p:spPr>
          <a:xfrm>
            <a:off x="685800" y="1752600"/>
            <a:ext cx="7772400" cy="4419600"/>
          </a:xfrm>
        </p:spPr>
        <p:txBody>
          <a:bodyPr/>
          <a:lstStyle/>
          <a:p>
            <a:pPr>
              <a:buFont typeface="Arial"/>
              <a:buChar char="•"/>
            </a:pPr>
            <a:r>
              <a:rPr lang="en-US" sz="4000" dirty="0"/>
              <a:t>90 degrees from the throw</a:t>
            </a:r>
          </a:p>
          <a:p>
            <a:pPr>
              <a:buFontTx/>
              <a:buNone/>
            </a:pPr>
            <a:r>
              <a:rPr lang="en-US" sz="3600" dirty="0"/>
              <a:t>  15’</a:t>
            </a:r>
            <a:r>
              <a:rPr lang="en-US" altLang="ja-JP" sz="3600" dirty="0"/>
              <a:t>-18’ feet on a force</a:t>
            </a:r>
          </a:p>
          <a:p>
            <a:pPr>
              <a:buFontTx/>
              <a:buNone/>
            </a:pPr>
            <a:r>
              <a:rPr lang="en-US" sz="3600" dirty="0"/>
              <a:t> </a:t>
            </a:r>
          </a:p>
          <a:p>
            <a:pPr>
              <a:buFont typeface="Arial"/>
              <a:buChar char="•"/>
            </a:pPr>
            <a:r>
              <a:rPr lang="en-US" sz="4000" dirty="0"/>
              <a:t>No further than a 45</a:t>
            </a:r>
            <a:r>
              <a:rPr lang="en-US" sz="4000" baseline="30000" dirty="0"/>
              <a:t>o</a:t>
            </a:r>
            <a:r>
              <a:rPr lang="en-US" sz="4000" dirty="0"/>
              <a:t> angle from the foul line at 1B</a:t>
            </a:r>
          </a:p>
        </p:txBody>
      </p:sp>
      <p:sp>
        <p:nvSpPr>
          <p:cNvPr id="8" name="L-Shape 7"/>
          <p:cNvSpPr/>
          <p:nvPr/>
        </p:nvSpPr>
        <p:spPr bwMode="auto">
          <a:xfrm>
            <a:off x="7391400" y="2079625"/>
            <a:ext cx="685800" cy="1022350"/>
          </a:xfrm>
          <a:prstGeom prst="corner">
            <a:avLst>
              <a:gd name="adj1" fmla="val 2098"/>
              <a:gd name="adj2" fmla="val 2821"/>
            </a:avLst>
          </a:prstGeom>
          <a:solidFill>
            <a:srgbClr val="FFFF00"/>
          </a:solidFill>
          <a:ln w="9525" cap="flat" cmpd="sng" algn="ctr">
            <a:solidFill>
              <a:srgbClr val="EDFC28"/>
            </a:solidFill>
            <a:prstDash val="solid"/>
            <a:round/>
            <a:headEnd type="none" w="med" len="med"/>
            <a:tailEnd type="none" w="med" len="med"/>
          </a:ln>
          <a:effectLst/>
        </p:spPr>
        <p:txBody>
          <a:bodyPr/>
          <a:lstStyle/>
          <a:p>
            <a:pPr eaLnBrk="0" hangingPunct="0">
              <a:defRPr/>
            </a:pPr>
            <a:endParaRPr lang="en-US">
              <a:latin typeface="Times" pitchFamily="18" charset="0"/>
              <a:ea typeface="+mn-ea"/>
              <a:cs typeface="Arial" pitchFamily="34" charset="0"/>
            </a:endParaRP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851025"/>
            <a:ext cx="1524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2863850"/>
            <a:ext cx="287338" cy="47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8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4013" y="5016500"/>
            <a:ext cx="1754187" cy="123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9222" name="Straight Arrow Connector 14"/>
          <p:cNvCxnSpPr>
            <a:cxnSpLocks noChangeShapeType="1"/>
          </p:cNvCxnSpPr>
          <p:nvPr/>
        </p:nvCxnSpPr>
        <p:spPr bwMode="auto">
          <a:xfrm flipV="1">
            <a:off x="6553200" y="5259388"/>
            <a:ext cx="838200" cy="684212"/>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9223" name="Straight Arrow Connector 15"/>
          <p:cNvCxnSpPr>
            <a:cxnSpLocks noChangeShapeType="1"/>
          </p:cNvCxnSpPr>
          <p:nvPr/>
        </p:nvCxnSpPr>
        <p:spPr bwMode="auto">
          <a:xfrm>
            <a:off x="6553200" y="5943600"/>
            <a:ext cx="1066800" cy="1588"/>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pic>
        <p:nvPicPr>
          <p:cNvPr id="1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21622">
            <a:off x="7399338" y="4992688"/>
            <a:ext cx="231775" cy="385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366569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649"/>
                                        </p:tgtEl>
                                        <p:attrNameLst>
                                          <p:attrName>style.visibility</p:attrName>
                                        </p:attrNameLst>
                                      </p:cBhvr>
                                      <p:to>
                                        <p:strVal val="visible"/>
                                      </p:to>
                                    </p:set>
                                    <p:animEffect transition="in" filter="fade">
                                      <p:cBhvr>
                                        <p:cTn id="7" dur="2000"/>
                                        <p:tgtEl>
                                          <p:spTgt spid="276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par>
                                <p:cTn id="22" presetID="22" presetClass="entr" presetSubtype="1" fill="hold" nodeType="withEffect">
                                  <p:stCondLst>
                                    <p:cond delay="30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900"/>
                                        <p:tgtEl>
                                          <p:spTgt spid="8"/>
                                        </p:tgtEl>
                                      </p:cBhvr>
                                    </p:animEffect>
                                  </p:childTnLst>
                                </p:cTn>
                              </p:par>
                              <p:par>
                                <p:cTn id="25" presetID="1" presetClass="entr" presetSubtype="0" fill="hold" nodeType="withEffect">
                                  <p:stCondLst>
                                    <p:cond delay="110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222"/>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0"/>
                                  </p:stCondLst>
                                  <p:childTnLst>
                                    <p:set>
                                      <p:cBhvr>
                                        <p:cTn id="37" dur="1" fill="hold">
                                          <p:stCondLst>
                                            <p:cond delay="0"/>
                                          </p:stCondLst>
                                        </p:cTn>
                                        <p:tgtEl>
                                          <p:spTgt spid="9223"/>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nodeType="afterEffect">
                                  <p:stCondLst>
                                    <p:cond delay="0"/>
                                  </p:stCondLst>
                                  <p:childTnLst>
                                    <p:set>
                                      <p:cBhvr>
                                        <p:cTn id="43" dur="1" fill="hold">
                                          <p:stCondLst>
                                            <p:cond delay="0"/>
                                          </p:stCondLst>
                                        </p:cTn>
                                        <p:tgtEl>
                                          <p:spTgt spid="808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9" grpId="0"/>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7" name="Title 1"/>
          <p:cNvSpPr>
            <a:spLocks noGrp="1"/>
          </p:cNvSpPr>
          <p:nvPr>
            <p:ph type="title"/>
          </p:nvPr>
        </p:nvSpPr>
        <p:spPr>
          <a:xfrm>
            <a:off x="457200" y="533400"/>
            <a:ext cx="8229600" cy="762000"/>
          </a:xfrm>
        </p:spPr>
        <p:txBody>
          <a:bodyPr/>
          <a:lstStyle/>
          <a:p>
            <a:r>
              <a:rPr lang="en-US" dirty="0">
                <a:solidFill>
                  <a:srgbClr val="0070C0"/>
                </a:solidFill>
              </a:rPr>
              <a:t>Tag Plays</a:t>
            </a:r>
          </a:p>
        </p:txBody>
      </p:sp>
      <p:sp>
        <p:nvSpPr>
          <p:cNvPr id="8195" name="Content Placeholder 2"/>
          <p:cNvSpPr>
            <a:spLocks noGrp="1"/>
          </p:cNvSpPr>
          <p:nvPr>
            <p:ph idx="1"/>
          </p:nvPr>
        </p:nvSpPr>
        <p:spPr>
          <a:xfrm>
            <a:off x="685800" y="1295400"/>
            <a:ext cx="7772400" cy="4724400"/>
          </a:xfrm>
        </p:spPr>
        <p:txBody>
          <a:bodyPr/>
          <a:lstStyle/>
          <a:p>
            <a:r>
              <a:rPr lang="en-US" dirty="0"/>
              <a:t>Primary Position:</a:t>
            </a:r>
          </a:p>
          <a:p>
            <a:pPr lvl="1"/>
            <a:r>
              <a:rPr lang="en-US" dirty="0"/>
              <a:t>90 degrees to the path of the runner </a:t>
            </a:r>
          </a:p>
          <a:p>
            <a:pPr lvl="1"/>
            <a:r>
              <a:rPr lang="en-US" dirty="0"/>
              <a:t>6’</a:t>
            </a:r>
            <a:r>
              <a:rPr lang="en-US" altLang="ja-JP" dirty="0"/>
              <a:t>-10’ from the base they are trying to reach</a:t>
            </a:r>
          </a:p>
          <a:p>
            <a:r>
              <a:rPr lang="en-US" dirty="0"/>
              <a:t>Secondary Position:</a:t>
            </a:r>
          </a:p>
          <a:p>
            <a:pPr lvl="1"/>
            <a:r>
              <a:rPr lang="en-US" dirty="0"/>
              <a:t>Move as necessary to get an unobstructed view of the play</a:t>
            </a:r>
          </a:p>
          <a:p>
            <a:pPr lvl="1"/>
            <a:r>
              <a:rPr lang="en-US" dirty="0"/>
              <a:t>Best angle is 90 degrees to the tag</a:t>
            </a:r>
          </a:p>
          <a:p>
            <a:pPr marL="577850" lvl="2" indent="0">
              <a:buNone/>
            </a:pPr>
            <a:r>
              <a:rPr lang="en-US" dirty="0"/>
              <a:t>  This allows you to see thru the tag</a:t>
            </a:r>
          </a:p>
        </p:txBody>
      </p:sp>
    </p:spTree>
    <p:extLst>
      <p:ext uri="{BB962C8B-B14F-4D97-AF65-F5344CB8AC3E}">
        <p14:creationId xmlns:p14="http://schemas.microsoft.com/office/powerpoint/2010/main" val="8626950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697"/>
                                        </p:tgtEl>
                                        <p:attrNameLst>
                                          <p:attrName>style.visibility</p:attrName>
                                        </p:attrNameLst>
                                      </p:cBhvr>
                                      <p:to>
                                        <p:strVal val="visible"/>
                                      </p:to>
                                    </p:set>
                                    <p:animEffect transition="in" filter="fade">
                                      <p:cBhvr>
                                        <p:cTn id="7" dur="2000"/>
                                        <p:tgtEl>
                                          <p:spTgt spid="2969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195">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195">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195">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81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7" grpId="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214880"/>
            <a:ext cx="7772400" cy="1645921"/>
          </a:xfrm>
        </p:spPr>
        <p:txBody>
          <a:bodyPr/>
          <a:lstStyle/>
          <a:p>
            <a:pPr algn="ctr">
              <a:defRPr/>
            </a:pPr>
            <a:r>
              <a:rPr lang="en-US" sz="4800" dirty="0">
                <a:ea typeface="+mj-ea"/>
                <a:cs typeface="+mj-cs"/>
              </a:rPr>
              <a:t>Visual indicators for alignment at 1B</a:t>
            </a:r>
          </a:p>
        </p:txBody>
      </p:sp>
    </p:spTree>
    <p:extLst>
      <p:ext uri="{BB962C8B-B14F-4D97-AF65-F5344CB8AC3E}">
        <p14:creationId xmlns:p14="http://schemas.microsoft.com/office/powerpoint/2010/main" val="34477263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324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3488" y="790575"/>
            <a:ext cx="6767512" cy="603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0" name="Title 1"/>
          <p:cNvSpPr>
            <a:spLocks noGrp="1"/>
          </p:cNvSpPr>
          <p:nvPr>
            <p:ph type="title"/>
          </p:nvPr>
        </p:nvSpPr>
        <p:spPr>
          <a:xfrm>
            <a:off x="883444" y="176214"/>
            <a:ext cx="7467600" cy="866775"/>
          </a:xfrm>
        </p:spPr>
        <p:txBody>
          <a:bodyPr>
            <a:scene3d>
              <a:camera prst="orthographicFront"/>
              <a:lightRig rig="balanced" dir="t">
                <a:rot lat="0" lon="0" rev="2100000"/>
              </a:lightRig>
            </a:scene3d>
            <a:sp3d extrusionH="57150" prstMaterial="metal">
              <a:bevelT w="38100" h="25400"/>
              <a:contourClr>
                <a:schemeClr val="bg2"/>
              </a:contourClr>
            </a:sp3d>
          </a:bodyPr>
          <a:lstStyle/>
          <a:p>
            <a:r>
              <a:rPr lang="en-US" sz="2400" b="1" dirty="0">
                <a:ln w="50800"/>
                <a:solidFill>
                  <a:schemeClr val="bg1">
                    <a:shade val="50000"/>
                  </a:schemeClr>
                </a:solidFill>
              </a:rPr>
              <a:t>                  </a:t>
            </a:r>
            <a:r>
              <a:rPr lang="en-US" sz="2400" b="1" dirty="0">
                <a:ln w="50800"/>
                <a:solidFill>
                  <a:srgbClr val="0070C0"/>
                </a:solidFill>
              </a:rPr>
              <a:t> 90 degrees to the throw</a:t>
            </a:r>
          </a:p>
        </p:txBody>
      </p:sp>
      <p:pic>
        <p:nvPicPr>
          <p:cNvPr id="460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5410200"/>
            <a:ext cx="157163"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4167188"/>
            <a:ext cx="65088" cy="65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843635">
            <a:off x="4266407" y="1316831"/>
            <a:ext cx="157162"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L-Shape 10"/>
          <p:cNvSpPr/>
          <p:nvPr/>
        </p:nvSpPr>
        <p:spPr bwMode="auto">
          <a:xfrm rot="20511238">
            <a:off x="5062538" y="1203325"/>
            <a:ext cx="1152525" cy="4805363"/>
          </a:xfrm>
          <a:prstGeom prst="corner">
            <a:avLst>
              <a:gd name="adj1" fmla="val 2098"/>
              <a:gd name="adj2" fmla="val 2821"/>
            </a:avLst>
          </a:prstGeom>
          <a:solidFill>
            <a:srgbClr val="FFFF00"/>
          </a:solidFill>
          <a:ln w="9525" cap="flat" cmpd="sng" algn="ctr">
            <a:solidFill>
              <a:srgbClr val="EDFC28"/>
            </a:solidFill>
            <a:prstDash val="solid"/>
            <a:round/>
            <a:headEnd type="none" w="med" len="med"/>
            <a:tailEnd type="none" w="med" len="med"/>
          </a:ln>
          <a:effectLst/>
        </p:spPr>
        <p:txBody>
          <a:bodyPr/>
          <a:lstStyle/>
          <a:p>
            <a:pPr eaLnBrk="0" hangingPunct="0">
              <a:defRPr/>
            </a:pPr>
            <a:endParaRPr lang="en-US">
              <a:latin typeface="Times" pitchFamily="18" charset="0"/>
              <a:ea typeface="+mn-ea"/>
              <a:cs typeface="Arial" pitchFamily="34" charset="0"/>
            </a:endParaRPr>
          </a:p>
        </p:txBody>
      </p:sp>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6275" y="6153150"/>
            <a:ext cx="119063" cy="198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793477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250"/>
                                        </p:tgtEl>
                                        <p:attrNameLst>
                                          <p:attrName>style.visibility</p:attrName>
                                        </p:attrNameLst>
                                      </p:cBhvr>
                                      <p:to>
                                        <p:strVal val="visible"/>
                                      </p:to>
                                    </p:set>
                                    <p:animEffect transition="in" filter="fade">
                                      <p:cBhvr>
                                        <p:cTn id="7" dur="2000"/>
                                        <p:tgtEl>
                                          <p:spTgt spid="53250"/>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2.22222E-6 1.48148E-6 L -0.20416 0.27129 L 0.04028 -0.3882 " pathEditMode="relative" rAng="0" ptsTypes="AAA">
                                      <p:cBhvr>
                                        <p:cTn id="11" dur="4300" fill="hold"/>
                                        <p:tgtEl>
                                          <p:spTgt spid="46085"/>
                                        </p:tgtEl>
                                        <p:attrNameLst>
                                          <p:attrName>ppt_x</p:attrName>
                                          <p:attrName>ppt_y</p:attrName>
                                        </p:attrNameLst>
                                      </p:cBhvr>
                                      <p:rCtr x="-8194" y="-5856"/>
                                    </p:animMotion>
                                  </p:childTnLst>
                                </p:cTn>
                              </p:par>
                              <p:par>
                                <p:cTn id="12" presetID="0" presetClass="path" presetSubtype="0" accel="50000" decel="50000" fill="hold" nodeType="withEffect">
                                  <p:stCondLst>
                                    <p:cond delay="1700"/>
                                  </p:stCondLst>
                                  <p:childTnLst>
                                    <p:animMotion origin="layout" path="M 8.05556E-6 6.66667E-6 L -0.08124 0.06667 " pathEditMode="relative" ptsTypes="AA">
                                      <p:cBhvr>
                                        <p:cTn id="13" dur="2700" fill="hold"/>
                                        <p:tgtEl>
                                          <p:spTgt spid="46083"/>
                                        </p:tgtEl>
                                        <p:attrNameLst>
                                          <p:attrName>ppt_x</p:attrName>
                                          <p:attrName>ppt_y</p:attrName>
                                        </p:attrNameLst>
                                      </p:cBhvr>
                                    </p:animMotion>
                                  </p:childTnLst>
                                </p:cTn>
                              </p:par>
                              <p:par>
                                <p:cTn id="14" presetID="8" presetClass="emph" presetSubtype="0" fill="hold" nodeType="withEffect">
                                  <p:stCondLst>
                                    <p:cond delay="2100"/>
                                  </p:stCondLst>
                                  <p:childTnLst>
                                    <p:animRot by="5400000">
                                      <p:cBhvr>
                                        <p:cTn id="15" dur="2200" fill="hold"/>
                                        <p:tgtEl>
                                          <p:spTgt spid="46083"/>
                                        </p:tgtEl>
                                        <p:attrNameLst>
                                          <p:attrName>r</p:attrName>
                                        </p:attrNameLst>
                                      </p:cBhvr>
                                    </p:animRot>
                                  </p:childTnLst>
                                </p:cTn>
                              </p:par>
                              <p:par>
                                <p:cTn id="16" presetID="1" presetClass="exit" presetSubtype="0" fill="hold" nodeType="withEffect">
                                  <p:stCondLst>
                                    <p:cond delay="4200"/>
                                  </p:stCondLst>
                                  <p:childTnLst>
                                    <p:set>
                                      <p:cBhvr>
                                        <p:cTn id="17" dur="1" fill="hold">
                                          <p:stCondLst>
                                            <p:cond delay="0"/>
                                          </p:stCondLst>
                                        </p:cTn>
                                        <p:tgtEl>
                                          <p:spTgt spid="46085"/>
                                        </p:tgtEl>
                                        <p:attrNameLst>
                                          <p:attrName>style.visibility</p:attrName>
                                        </p:attrNameLst>
                                      </p:cBhvr>
                                      <p:to>
                                        <p:strVal val="hidden"/>
                                      </p:to>
                                    </p:set>
                                  </p:childTnLst>
                                </p:cTn>
                              </p:par>
                              <p:par>
                                <p:cTn id="18" presetID="22" presetClass="entr" presetSubtype="1" fill="hold" nodeType="withEffect">
                                  <p:stCondLst>
                                    <p:cond delay="420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900"/>
                                        <p:tgtEl>
                                          <p:spTgt spid="11"/>
                                        </p:tgtEl>
                                      </p:cBhvr>
                                    </p:animEffect>
                                  </p:childTnLst>
                                </p:cTn>
                              </p:par>
                              <p:par>
                                <p:cTn id="21" presetID="0" presetClass="path" presetSubtype="0" accel="50000" decel="50000" fill="hold" nodeType="withEffect">
                                  <p:stCondLst>
                                    <p:cond delay="2000"/>
                                  </p:stCondLst>
                                  <p:childTnLst>
                                    <p:animMotion origin="layout" path="M 3.61111E-6 -2.24433E-6 C 0.00034 -0.00555 -0.01268 -0.07658 -0.01233 -0.08214 " pathEditMode="relative" rAng="0" ptsTypes="ff">
                                      <p:cBhvr>
                                        <p:cTn id="22" dur="2000" fill="hold"/>
                                        <p:tgtEl>
                                          <p:spTgt spid="8"/>
                                        </p:tgtEl>
                                        <p:attrNameLst>
                                          <p:attrName>ppt_x</p:attrName>
                                          <p:attrName>ppt_y</p:attrName>
                                        </p:attrNameLst>
                                      </p:cBhvr>
                                      <p:rCtr x="-625" y="-4118"/>
                                    </p:animMotion>
                                  </p:childTnLst>
                                </p:cTn>
                              </p:par>
                              <p:par>
                                <p:cTn id="23" presetID="8" presetClass="emph" presetSubtype="0" fill="hold" nodeType="withEffect">
                                  <p:stCondLst>
                                    <p:cond delay="2000"/>
                                  </p:stCondLst>
                                  <p:childTnLst>
                                    <p:animRot by="1500000">
                                      <p:cBhvr>
                                        <p:cTn id="24" dur="800" fill="hold"/>
                                        <p:tgtEl>
                                          <p:spTgt spid="8"/>
                                        </p:tgtEl>
                                        <p:attrNameLst>
                                          <p:attrName>r</p:attrName>
                                        </p:attrNameLst>
                                      </p:cBhvr>
                                    </p:animRot>
                                  </p:childTnLst>
                                </p:cTn>
                              </p:par>
                              <p:par>
                                <p:cTn id="25" presetID="8" presetClass="emph" presetSubtype="0" fill="hold" nodeType="withEffect">
                                  <p:stCondLst>
                                    <p:cond delay="4200"/>
                                  </p:stCondLst>
                                  <p:childTnLst>
                                    <p:animRot by="-2850000">
                                      <p:cBhvr>
                                        <p:cTn id="26" dur="8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7" name="Title 3"/>
          <p:cNvSpPr>
            <a:spLocks noGrp="1"/>
          </p:cNvSpPr>
          <p:nvPr>
            <p:ph type="title"/>
          </p:nvPr>
        </p:nvSpPr>
        <p:spPr>
          <a:xfrm>
            <a:off x="779463" y="762000"/>
            <a:ext cx="7583487" cy="663388"/>
          </a:xfrm>
        </p:spPr>
        <p:txBody>
          <a:bodyPr/>
          <a:lstStyle/>
          <a:p>
            <a:r>
              <a:rPr lang="en-US" sz="3600" dirty="0"/>
              <a:t>Helpful Hints for Proper Angle at 1B</a:t>
            </a:r>
          </a:p>
        </p:txBody>
      </p:sp>
      <p:sp>
        <p:nvSpPr>
          <p:cNvPr id="5" name="Content Placeholder 4"/>
          <p:cNvSpPr>
            <a:spLocks noGrp="1"/>
          </p:cNvSpPr>
          <p:nvPr>
            <p:ph idx="1"/>
          </p:nvPr>
        </p:nvSpPr>
        <p:spPr>
          <a:xfrm>
            <a:off x="381000" y="1767840"/>
            <a:ext cx="8610600" cy="3464560"/>
          </a:xfrm>
        </p:spPr>
        <p:txBody>
          <a:bodyPr/>
          <a:lstStyle/>
          <a:p>
            <a:r>
              <a:rPr lang="en-US" sz="3100" dirty="0"/>
              <a:t>What is a 45 degree angle from 1B line?</a:t>
            </a:r>
          </a:p>
          <a:p>
            <a:pPr marL="282575" lvl="1" indent="0">
              <a:buNone/>
            </a:pPr>
            <a:endParaRPr lang="en-US" sz="3100" dirty="0"/>
          </a:p>
          <a:p>
            <a:pPr marL="282575" lvl="1" indent="0">
              <a:buNone/>
            </a:pPr>
            <a:r>
              <a:rPr lang="en-US" sz="3100" dirty="0"/>
              <a:t>The front outside corner to the back inside corner of the white portion of 1B makes a 45 degree angle.</a:t>
            </a:r>
          </a:p>
        </p:txBody>
      </p:sp>
    </p:spTree>
    <p:extLst>
      <p:ext uri="{BB962C8B-B14F-4D97-AF65-F5344CB8AC3E}">
        <p14:creationId xmlns:p14="http://schemas.microsoft.com/office/powerpoint/2010/main" val="863902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5297"/>
                                        </p:tgtEl>
                                        <p:attrNameLst>
                                          <p:attrName>style.visibility</p:attrName>
                                        </p:attrNameLst>
                                      </p:cBhvr>
                                      <p:to>
                                        <p:strVal val="visible"/>
                                      </p:to>
                                    </p:set>
                                    <p:animEffect transition="in" filter="fade">
                                      <p:cBhvr>
                                        <p:cTn id="7" dur="2000"/>
                                        <p:tgtEl>
                                          <p:spTgt spid="552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7" grpId="0"/>
      <p:bldP spid="5"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838200" y="76200"/>
            <a:ext cx="7467600" cy="1143000"/>
          </a:xfrm>
        </p:spPr>
        <p:txBody>
          <a:bodyPr lIns="0" tIns="0" rIns="0" bIns="0"/>
          <a:lstStyle/>
          <a:p>
            <a:pPr defTabSz="914400" eaLnBrk="1">
              <a:defRPr/>
            </a:pPr>
            <a:r>
              <a:rPr lang="en-US" sz="2800" dirty="0">
                <a:latin typeface="Trebuchet MS" charset="0"/>
                <a:cs typeface="Trebuchet MS" charset="0"/>
                <a:sym typeface="Trebuchet MS" charset="0"/>
              </a:rPr>
              <a:t>	     45 Degree Angle at 1B</a:t>
            </a:r>
            <a:endParaRPr lang="en-US" dirty="0"/>
          </a:p>
        </p:txBody>
      </p:sp>
      <p:pic>
        <p:nvPicPr>
          <p:cNvPr id="37890" name="Picture 2" descr="image2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7213" y="1557338"/>
            <a:ext cx="8128000" cy="48720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7891" name="AutoShape 3"/>
          <p:cNvSpPr>
            <a:spLocks/>
          </p:cNvSpPr>
          <p:nvPr/>
        </p:nvSpPr>
        <p:spPr bwMode="auto">
          <a:xfrm>
            <a:off x="557213" y="5099050"/>
            <a:ext cx="8128000" cy="725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C86C12"/>
          </a:solidFill>
          <a:ln w="9525" cap="flat" cmpd="sng">
            <a:solidFill>
              <a:srgbClr val="FBBE18"/>
            </a:solidFill>
            <a:prstDash val="solid"/>
            <a:round/>
            <a:headEnd/>
            <a:tailEnd/>
          </a:ln>
          <a:effectLst>
            <a:outerShdw blurRad="38100" dist="23000" dir="5400000" algn="ctr" rotWithShape="0">
              <a:srgbClr val="000000">
                <a:alpha val="34999"/>
              </a:srgbClr>
            </a:outerShdw>
          </a:effectLst>
        </p:spPr>
        <p:txBody>
          <a:bodyPr lIns="0" tIns="0" rIns="0" bIns="0" anchor="ctr"/>
          <a:lstStyle/>
          <a:p>
            <a:pPr algn="ctr">
              <a:defRPr/>
            </a:pPr>
            <a:endParaRPr lang="en-US">
              <a:solidFill>
                <a:srgbClr val="FFFFFF"/>
              </a:solidFill>
              <a:cs typeface="Trebuchet MS" charset="0"/>
            </a:endParaRPr>
          </a:p>
        </p:txBody>
      </p:sp>
      <p:pic>
        <p:nvPicPr>
          <p:cNvPr id="37892" name="Picture 4" descr="pasted-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7213" y="5106988"/>
            <a:ext cx="5299075" cy="7223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7893" name="Picture 5" descr="pasted-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97213" y="5668963"/>
            <a:ext cx="5588000" cy="7604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7894" name="Picture 6" descr="pasted-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4800" y="5106988"/>
            <a:ext cx="5840413" cy="7969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614255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889"/>
                                        </p:tgtEl>
                                        <p:attrNameLst>
                                          <p:attrName>style.visibility</p:attrName>
                                        </p:attrNameLst>
                                      </p:cBhvr>
                                      <p:to>
                                        <p:strVal val="visible"/>
                                      </p:to>
                                    </p:set>
                                    <p:animEffect transition="in" filter="fade">
                                      <p:cBhvr>
                                        <p:cTn id="7" dur="2000"/>
                                        <p:tgtEl>
                                          <p:spTgt spid="378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9" grpId="0"/>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5" name="Title 1"/>
          <p:cNvSpPr>
            <a:spLocks noGrp="1"/>
          </p:cNvSpPr>
          <p:nvPr>
            <p:ph type="title"/>
          </p:nvPr>
        </p:nvSpPr>
        <p:spPr>
          <a:xfrm>
            <a:off x="838200" y="228600"/>
            <a:ext cx="7467600" cy="1143000"/>
          </a:xfrm>
        </p:spPr>
        <p:txBody>
          <a:bodyPr/>
          <a:lstStyle/>
          <a:p>
            <a:r>
              <a:rPr lang="en-US" sz="4000" dirty="0"/>
              <a:t>Guideline to keep proper depth</a:t>
            </a:r>
          </a:p>
        </p:txBody>
      </p:sp>
      <p:pic>
        <p:nvPicPr>
          <p:cNvPr id="5222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70000"/>
            <a:ext cx="7467600" cy="559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a:cxnSpLocks noChangeShapeType="1"/>
          </p:cNvCxnSpPr>
          <p:nvPr/>
        </p:nvCxnSpPr>
        <p:spPr bwMode="auto">
          <a:xfrm flipH="1" flipV="1">
            <a:off x="5963920" y="1701800"/>
            <a:ext cx="1292544" cy="4419600"/>
          </a:xfrm>
          <a:prstGeom prst="line">
            <a:avLst/>
          </a:prstGeom>
          <a:noFill/>
          <a:ln w="38100">
            <a:solidFill>
              <a:srgbClr val="000000"/>
            </a:solidFill>
            <a:prstDash val="sysDash"/>
            <a:round/>
            <a:headEnd/>
            <a:tailEnd/>
          </a:ln>
          <a:extLst>
            <a:ext uri="{909E8E84-426E-40dd-AFC4-6F175D3DCCD1}">
              <a14:hiddenFill xmlns:a14="http://schemas.microsoft.com/office/drawing/2010/main" xmlns="">
                <a:noFill/>
              </a14:hiddenFill>
            </a:ext>
          </a:extLst>
        </p:spPr>
      </p:cxnSp>
      <p:pic>
        <p:nvPicPr>
          <p:cNvPr id="7066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6138" y="6126163"/>
            <a:ext cx="119062" cy="198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550917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2225"/>
                                        </p:tgtEl>
                                        <p:attrNameLst>
                                          <p:attrName>style.visibility</p:attrName>
                                        </p:attrNameLst>
                                      </p:cBhvr>
                                      <p:to>
                                        <p:strVal val="visible"/>
                                      </p:to>
                                    </p:set>
                                    <p:animEffect transition="in" filter="fade">
                                      <p:cBhvr>
                                        <p:cTn id="7" dur="2000"/>
                                        <p:tgtEl>
                                          <p:spTgt spid="5222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8" presetClass="emph" presetSubtype="0" fill="hold" nodeType="withEffect">
                                  <p:stCondLst>
                                    <p:cond delay="0"/>
                                  </p:stCondLst>
                                  <p:childTnLst>
                                    <p:animRot by="4500000">
                                      <p:cBhvr>
                                        <p:cTn id="13" dur="700" fill="hold"/>
                                        <p:tgtEl>
                                          <p:spTgt spid="70664"/>
                                        </p:tgtEl>
                                        <p:attrNameLst>
                                          <p:attrName>r</p:attrName>
                                        </p:attrNameLst>
                                      </p:cBhvr>
                                    </p:animRot>
                                  </p:childTnLst>
                                </p:cTn>
                              </p:par>
                              <p:par>
                                <p:cTn id="14" presetID="0" presetClass="path" presetSubtype="0" accel="50000" decel="50000" fill="hold" nodeType="withEffect">
                                  <p:stCondLst>
                                    <p:cond delay="0"/>
                                  </p:stCondLst>
                                  <p:childTnLst>
                                    <p:animMotion origin="layout" path="M -0.00087 -0.00093 C -0.00538 -0.03658 -0.01597 -0.11088 -0.02048 -0.14653 " pathEditMode="relative" rAng="0" ptsTypes="ff">
                                      <p:cBhvr>
                                        <p:cTn id="15" dur="2000" fill="hold"/>
                                        <p:tgtEl>
                                          <p:spTgt spid="70664"/>
                                        </p:tgtEl>
                                        <p:attrNameLst>
                                          <p:attrName>ppt_x</p:attrName>
                                          <p:attrName>ppt_y</p:attrName>
                                        </p:attrNameLst>
                                      </p:cBhvr>
                                      <p:rCtr x="-990" y="-7292"/>
                                    </p:animMotion>
                                  </p:childTnLst>
                                </p:cTn>
                              </p:par>
                              <p:par>
                                <p:cTn id="16" presetID="8" presetClass="emph" presetSubtype="0" fill="hold" nodeType="withEffect">
                                  <p:stCondLst>
                                    <p:cond delay="1800"/>
                                  </p:stCondLst>
                                  <p:childTnLst>
                                    <p:animRot by="-6840000">
                                      <p:cBhvr>
                                        <p:cTn id="17" dur="1300" fill="hold"/>
                                        <p:tgtEl>
                                          <p:spTgt spid="7066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5"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p:txBody>
          <a:bodyPr/>
          <a:lstStyle/>
          <a:p>
            <a:pPr eaLnBrk="1" hangingPunct="1">
              <a:defRPr/>
            </a:pPr>
            <a:r>
              <a:rPr lang="en-US" sz="4000" dirty="0"/>
              <a:t>SET POSITION</a:t>
            </a:r>
          </a:p>
        </p:txBody>
      </p:sp>
      <p:sp>
        <p:nvSpPr>
          <p:cNvPr id="25605" name="Rectangle 5"/>
          <p:cNvSpPr>
            <a:spLocks noGrp="1" noChangeArrowheads="1"/>
          </p:cNvSpPr>
          <p:nvPr>
            <p:ph type="body" sz="half" idx="1"/>
          </p:nvPr>
        </p:nvSpPr>
        <p:spPr>
          <a:xfrm>
            <a:off x="457200" y="1408711"/>
            <a:ext cx="4038600" cy="2895600"/>
          </a:xfrm>
        </p:spPr>
        <p:txBody>
          <a:bodyPr/>
          <a:lstStyle/>
          <a:p>
            <a:pPr eaLnBrk="1" hangingPunct="1">
              <a:defRPr/>
            </a:pPr>
            <a:r>
              <a:rPr lang="en-US" sz="2800" dirty="0"/>
              <a:t>Start in slot</a:t>
            </a:r>
          </a:p>
          <a:p>
            <a:pPr eaLnBrk="1" hangingPunct="1">
              <a:defRPr/>
            </a:pPr>
            <a:r>
              <a:rPr lang="en-US" sz="2800" dirty="0"/>
              <a:t>Go to just inside the inside edge of plate</a:t>
            </a:r>
          </a:p>
          <a:p>
            <a:pPr eaLnBrk="1" hangingPunct="1">
              <a:defRPr/>
            </a:pPr>
            <a:r>
              <a:rPr lang="en-US" sz="2800" dirty="0"/>
              <a:t>Remain out of the perimeter of strike zone</a:t>
            </a:r>
          </a:p>
        </p:txBody>
      </p:sp>
      <p:pic>
        <p:nvPicPr>
          <p:cNvPr id="25607" name="Picture 7"/>
          <p:cNvPicPr>
            <a:picLocks noGrp="1" noChangeAspect="1" noChangeArrowheads="1"/>
          </p:cNvPicPr>
          <p:nvPr>
            <p:ph sz="half" idx="2"/>
          </p:nvPr>
        </p:nvPicPr>
        <p:blipFill>
          <a:blip r:embed="rId3" cstate="print"/>
          <a:srcRect/>
          <a:stretch>
            <a:fillRect/>
          </a:stretch>
        </p:blipFill>
        <p:spPr>
          <a:xfrm>
            <a:off x="4648200" y="1316966"/>
            <a:ext cx="4038600" cy="2524125"/>
          </a:xfrm>
          <a:noFill/>
        </p:spPr>
      </p:pic>
      <p:sp>
        <p:nvSpPr>
          <p:cNvPr id="9" name="Rectangle 4">
            <a:extLst>
              <a:ext uri="{FF2B5EF4-FFF2-40B4-BE49-F238E27FC236}">
                <a16:creationId xmlns:a16="http://schemas.microsoft.com/office/drawing/2014/main" id="{B45EE02E-F746-40F3-B171-66F280FB5398}"/>
              </a:ext>
            </a:extLst>
          </p:cNvPr>
          <p:cNvSpPr txBox="1">
            <a:spLocks noChangeArrowheads="1"/>
          </p:cNvSpPr>
          <p:nvPr/>
        </p:nvSpPr>
        <p:spPr bwMode="auto">
          <a:xfrm>
            <a:off x="457200" y="4114800"/>
            <a:ext cx="4038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eaLnBrk="1" hangingPunct="1">
              <a:defRPr/>
            </a:pPr>
            <a:r>
              <a:rPr lang="en-US" sz="2800" kern="0" dirty="0"/>
              <a:t>GPA = Good Pelvic Alignment</a:t>
            </a:r>
          </a:p>
          <a:p>
            <a:pPr eaLnBrk="1" hangingPunct="1">
              <a:defRPr/>
            </a:pPr>
            <a:r>
              <a:rPr lang="en-US" sz="2800" kern="0" dirty="0"/>
              <a:t>Open to outside pitch</a:t>
            </a:r>
          </a:p>
          <a:p>
            <a:pPr eaLnBrk="1" hangingPunct="1">
              <a:defRPr/>
            </a:pPr>
            <a:r>
              <a:rPr lang="en-US" sz="2800" kern="0" dirty="0"/>
              <a:t>Allows you to track the pitch to glove</a:t>
            </a:r>
          </a:p>
        </p:txBody>
      </p:sp>
      <p:pic>
        <p:nvPicPr>
          <p:cNvPr id="10" name="Picture 6">
            <a:extLst>
              <a:ext uri="{FF2B5EF4-FFF2-40B4-BE49-F238E27FC236}">
                <a16:creationId xmlns:a16="http://schemas.microsoft.com/office/drawing/2014/main" id="{7C999AA8-EE4B-487A-9027-1DAE1FF86224}"/>
              </a:ext>
            </a:extLst>
          </p:cNvPr>
          <p:cNvPicPr>
            <a:picLocks noChangeAspect="1" noChangeArrowheads="1"/>
          </p:cNvPicPr>
          <p:nvPr/>
        </p:nvPicPr>
        <p:blipFill>
          <a:blip r:embed="rId4" cstate="print"/>
          <a:srcRect/>
          <a:stretch>
            <a:fillRect/>
          </a:stretch>
        </p:blipFill>
        <p:spPr bwMode="auto">
          <a:xfrm>
            <a:off x="4648200" y="4038600"/>
            <a:ext cx="40386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23138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5604"/>
                                        </p:tgtEl>
                                        <p:attrNameLst>
                                          <p:attrName>style.visibility</p:attrName>
                                        </p:attrNameLst>
                                      </p:cBhvr>
                                      <p:to>
                                        <p:strVal val="visible"/>
                                      </p:to>
                                    </p:set>
                                    <p:animEffect transition="in" filter="fade">
                                      <p:cBhvr>
                                        <p:cTn id="7" dur="2000"/>
                                        <p:tgtEl>
                                          <p:spTgt spid="25604"/>
                                        </p:tgtEl>
                                      </p:cBhvr>
                                    </p:animEffect>
                                  </p:childTnLst>
                                </p:cTn>
                              </p:par>
                              <p:par>
                                <p:cTn id="8" presetID="10" presetClass="entr" presetSubtype="0" fill="hold" nodeType="withEffect">
                                  <p:stCondLst>
                                    <p:cond delay="0"/>
                                  </p:stCondLst>
                                  <p:childTnLst>
                                    <p:set>
                                      <p:cBhvr>
                                        <p:cTn id="9" dur="1" fill="hold">
                                          <p:stCondLst>
                                            <p:cond delay="0"/>
                                          </p:stCondLst>
                                        </p:cTn>
                                        <p:tgtEl>
                                          <p:spTgt spid="25607"/>
                                        </p:tgtEl>
                                        <p:attrNameLst>
                                          <p:attrName>style.visibility</p:attrName>
                                        </p:attrNameLst>
                                      </p:cBhvr>
                                      <p:to>
                                        <p:strVal val="visible"/>
                                      </p:to>
                                    </p:set>
                                    <p:animEffect transition="in" filter="fade">
                                      <p:cBhvr>
                                        <p:cTn id="10" dur="2000"/>
                                        <p:tgtEl>
                                          <p:spTgt spid="25607"/>
                                        </p:tgtEl>
                                      </p:cBhvr>
                                    </p:animEffect>
                                  </p:childTnLst>
                                </p:cTn>
                              </p:par>
                              <p:par>
                                <p:cTn id="11" presetID="1" presetClass="entr" presetSubtype="0" fill="hold" nodeType="withEffect">
                                  <p:stCondLst>
                                    <p:cond delay="0"/>
                                  </p:stCondLst>
                                  <p:childTnLst>
                                    <p:set>
                                      <p:cBhvr>
                                        <p:cTn id="12" dur="1" fill="hold">
                                          <p:stCondLst>
                                            <p:cond delay="0"/>
                                          </p:stCondLst>
                                        </p:cTn>
                                        <p:tgtEl>
                                          <p:spTgt spid="2560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60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605">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000"/>
                                        <p:tgtEl>
                                          <p:spTgt spid="10"/>
                                        </p:tgtEl>
                                      </p:cBhvr>
                                    </p:animEffect>
                                  </p:childTnLst>
                                </p:cTn>
                              </p:par>
                              <p:par>
                                <p:cTn id="26" presetID="1" presetClass="entr" presetSubtype="0" fill="hold" nodeType="with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1"/>
    </p:bld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124365"/>
            <a:ext cx="7772400" cy="1258454"/>
          </a:xfrm>
        </p:spPr>
        <p:txBody>
          <a:bodyPr/>
          <a:lstStyle/>
          <a:p>
            <a:pPr algn="ctr">
              <a:defRPr/>
            </a:pPr>
            <a:r>
              <a:rPr lang="en-US" sz="4800" dirty="0">
                <a:ea typeface="+mj-ea"/>
                <a:cs typeface="+mj-cs"/>
              </a:rPr>
              <a:t>Plays at 1B</a:t>
            </a:r>
          </a:p>
        </p:txBody>
      </p:sp>
    </p:spTree>
    <p:extLst>
      <p:ext uri="{BB962C8B-B14F-4D97-AF65-F5344CB8AC3E}">
        <p14:creationId xmlns:p14="http://schemas.microsoft.com/office/powerpoint/2010/main" val="2445445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7" name="Title 1"/>
          <p:cNvSpPr>
            <a:spLocks noGrp="1"/>
          </p:cNvSpPr>
          <p:nvPr>
            <p:ph type="title"/>
          </p:nvPr>
        </p:nvSpPr>
        <p:spPr>
          <a:xfrm>
            <a:off x="838200" y="349250"/>
            <a:ext cx="6705600" cy="654050"/>
          </a:xfrm>
        </p:spPr>
        <p:txBody>
          <a:bodyPr/>
          <a:lstStyle/>
          <a:p>
            <a:r>
              <a:rPr lang="en-US" sz="4000" dirty="0"/>
              <a:t>Throw from 2B</a:t>
            </a:r>
          </a:p>
        </p:txBody>
      </p:sp>
      <p:pic>
        <p:nvPicPr>
          <p:cNvPr id="5529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58850"/>
            <a:ext cx="7467600" cy="5903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a:cxnSpLocks noChangeShapeType="1"/>
          </p:cNvCxnSpPr>
          <p:nvPr/>
        </p:nvCxnSpPr>
        <p:spPr bwMode="auto">
          <a:xfrm flipH="1" flipV="1">
            <a:off x="6037263" y="1701800"/>
            <a:ext cx="1219200" cy="4419600"/>
          </a:xfrm>
          <a:prstGeom prst="line">
            <a:avLst/>
          </a:prstGeom>
          <a:noFill/>
          <a:ln w="38100">
            <a:solidFill>
              <a:srgbClr val="000000"/>
            </a:solidFill>
            <a:prstDash val="sysDash"/>
            <a:round/>
            <a:headEnd/>
            <a:tailEnd/>
          </a:ln>
          <a:extLst>
            <a:ext uri="{909E8E84-426E-40dd-AFC4-6F175D3DCCD1}">
              <a14:hiddenFill xmlns:a14="http://schemas.microsoft.com/office/drawing/2010/main" xmlns="">
                <a:noFill/>
              </a14:hiddenFill>
            </a:ext>
          </a:extLst>
        </p:spPr>
      </p:cxnSp>
      <p:sp>
        <p:nvSpPr>
          <p:cNvPr id="11" name="L-Shape 10"/>
          <p:cNvSpPr/>
          <p:nvPr/>
        </p:nvSpPr>
        <p:spPr bwMode="auto">
          <a:xfrm>
            <a:off x="5922963" y="2209800"/>
            <a:ext cx="1273175" cy="3810000"/>
          </a:xfrm>
          <a:prstGeom prst="corner">
            <a:avLst>
              <a:gd name="adj1" fmla="val 2559"/>
              <a:gd name="adj2" fmla="val 2821"/>
            </a:avLst>
          </a:prstGeom>
          <a:solidFill>
            <a:srgbClr val="FFFF00"/>
          </a:solidFill>
          <a:ln w="9525" cap="flat" cmpd="sng" algn="ctr">
            <a:solidFill>
              <a:srgbClr val="EDFC28"/>
            </a:solidFill>
            <a:prstDash val="solid"/>
            <a:round/>
            <a:headEnd type="none" w="med" len="med"/>
            <a:tailEnd type="none" w="med" len="med"/>
          </a:ln>
          <a:effectLst/>
        </p:spPr>
        <p:txBody>
          <a:bodyPr/>
          <a:lstStyle/>
          <a:p>
            <a:pPr eaLnBrk="0" hangingPunct="0">
              <a:defRPr/>
            </a:pPr>
            <a:endParaRPr lang="en-US">
              <a:latin typeface="Times" pitchFamily="18" charset="0"/>
              <a:ea typeface="+mn-ea"/>
              <a:cs typeface="Arial" pitchFamily="34" charset="0"/>
            </a:endParaRPr>
          </a:p>
        </p:txBody>
      </p:sp>
      <p:graphicFrame>
        <p:nvGraphicFramePr>
          <p:cNvPr id="12" name="Content Placeholder 11"/>
          <p:cNvGraphicFramePr>
            <a:graphicFrameLocks noGrp="1"/>
          </p:cNvGraphicFramePr>
          <p:nvPr>
            <p:ph idx="1"/>
            <p:extLst/>
          </p:nvPr>
        </p:nvGraphicFramePr>
        <p:xfrm>
          <a:off x="228600" y="1219200"/>
          <a:ext cx="5257800" cy="1285900"/>
        </p:xfrm>
        <a:graphic>
          <a:graphicData uri="http://schemas.openxmlformats.org/drawingml/2006/table">
            <a:tbl>
              <a:tblPr/>
              <a:tblGrid>
                <a:gridCol w="16002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tblGrid>
              <a:tr h="9144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Tahoma" charset="0"/>
                          <a:ea typeface="ＭＳ Ｐゴシック" charset="0"/>
                          <a:cs typeface="Arial" charset="0"/>
                        </a:rPr>
                        <a:t>Distance from Base</a:t>
                      </a:r>
                    </a:p>
                  </a:txBody>
                  <a:tcPr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Tahoma" charset="0"/>
                          <a:ea typeface="ＭＳ Ｐゴシック" charset="0"/>
                          <a:cs typeface="Arial" charset="0"/>
                        </a:rPr>
                        <a:t>Distance from starting Position</a:t>
                      </a:r>
                    </a:p>
                  </a:txBody>
                  <a:tcPr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Tahoma" charset="0"/>
                          <a:ea typeface="ＭＳ Ｐゴシック" charset="0"/>
                          <a:cs typeface="Arial" charset="0"/>
                        </a:rPr>
                        <a:t>Steps into field</a:t>
                      </a:r>
                    </a:p>
                  </a:txBody>
                  <a:tcPr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4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3366"/>
                          </a:solidFill>
                          <a:effectLst/>
                          <a:latin typeface="Tahoma" charset="0"/>
                          <a:ea typeface="ＭＳ Ｐゴシック" charset="0"/>
                          <a:cs typeface="Arial" charset="0"/>
                        </a:rPr>
                        <a:t>18 Feet</a:t>
                      </a:r>
                    </a:p>
                  </a:txBody>
                  <a:tcPr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3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3366"/>
                          </a:solidFill>
                          <a:effectLst/>
                          <a:latin typeface="Tahoma" charset="0"/>
                          <a:ea typeface="ＭＳ Ｐゴシック" charset="0"/>
                          <a:cs typeface="Arial" charset="0"/>
                        </a:rPr>
                        <a:t>3</a:t>
                      </a:r>
                      <a:r>
                        <a:rPr kumimoji="0" lang="ja-JP" altLang="en-US" sz="1800" b="0" i="0" u="none" strike="noStrike" cap="none" normalizeH="0" baseline="0">
                          <a:ln>
                            <a:noFill/>
                          </a:ln>
                          <a:solidFill>
                            <a:srgbClr val="003366"/>
                          </a:solidFill>
                          <a:effectLst/>
                          <a:latin typeface="Tahoma" charset="0"/>
                          <a:ea typeface="ＭＳ Ｐゴシック" charset="0"/>
                          <a:cs typeface="Arial" charset="0"/>
                        </a:rPr>
                        <a:t>’</a:t>
                      </a:r>
                      <a:endParaRPr kumimoji="0" lang="en-US" sz="1800" b="0" i="0" u="none" strike="noStrike" cap="none" normalizeH="0" baseline="0">
                        <a:ln>
                          <a:noFill/>
                        </a:ln>
                        <a:solidFill>
                          <a:srgbClr val="003366"/>
                        </a:solidFill>
                        <a:effectLst/>
                        <a:latin typeface="Tahoma" charset="0"/>
                        <a:ea typeface="ＭＳ Ｐゴシック" charset="0"/>
                        <a:cs typeface="Arial" charset="0"/>
                      </a:endParaRPr>
                    </a:p>
                  </a:txBody>
                  <a:tcPr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3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3366"/>
                          </a:solidFill>
                          <a:effectLst/>
                          <a:latin typeface="Tahoma" charset="0"/>
                          <a:ea typeface="ＭＳ Ｐゴシック" charset="0"/>
                          <a:cs typeface="Arial" charset="0"/>
                        </a:rPr>
                        <a:t>1 Steps</a:t>
                      </a:r>
                    </a:p>
                  </a:txBody>
                  <a:tcPr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3EC"/>
                    </a:solidFill>
                  </a:tcPr>
                </a:tc>
                <a:extLst>
                  <a:ext uri="{0D108BD9-81ED-4DB2-BD59-A6C34878D82A}">
                    <a16:rowId xmlns:a16="http://schemas.microsoft.com/office/drawing/2014/main" val="10001"/>
                  </a:ext>
                </a:extLst>
              </a:tr>
            </a:tbl>
          </a:graphicData>
        </a:graphic>
      </p:graphicFrame>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057400"/>
            <a:ext cx="128588" cy="128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316" name="Rectangle 1"/>
          <p:cNvSpPr>
            <a:spLocks noChangeArrowheads="1"/>
          </p:cNvSpPr>
          <p:nvPr/>
        </p:nvSpPr>
        <p:spPr bwMode="auto">
          <a:xfrm>
            <a:off x="7239000" y="6248400"/>
            <a:ext cx="76200" cy="46038"/>
          </a:xfrm>
          <a:prstGeom prst="rect">
            <a:avLst/>
          </a:prstGeom>
          <a:solidFill>
            <a:srgbClr val="000000"/>
          </a:solidFill>
          <a:ln w="9525">
            <a:solidFill>
              <a:srgbClr val="000000"/>
            </a:solidFill>
            <a:round/>
            <a:headEnd/>
            <a:tailEnd/>
          </a:ln>
        </p:spPr>
        <p:txBody>
          <a:bodyPr/>
          <a:lstStyle/>
          <a:p>
            <a:pPr eaLnBrk="0" hangingPunct="0"/>
            <a:endParaRPr lang="en-US"/>
          </a:p>
        </p:txBody>
      </p:sp>
      <p:pic>
        <p:nvPicPr>
          <p:cNvPr id="7066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6138" y="6126163"/>
            <a:ext cx="119062" cy="198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03157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5297"/>
                                        </p:tgtEl>
                                        <p:attrNameLst>
                                          <p:attrName>style.visibility</p:attrName>
                                        </p:attrNameLst>
                                      </p:cBhvr>
                                      <p:to>
                                        <p:strVal val="visible"/>
                                      </p:to>
                                    </p:set>
                                    <p:animEffect transition="in" filter="fade">
                                      <p:cBhvr>
                                        <p:cTn id="7" dur="2000"/>
                                        <p:tgtEl>
                                          <p:spTgt spid="552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par>
                          <p:cTn id="17" fill="hold" nodeType="afterGroup">
                            <p:stCondLst>
                              <p:cond delay="0"/>
                            </p:stCondLst>
                            <p:childTnLst>
                              <p:par>
                                <p:cTn id="18" presetID="26" presetClass="emph" presetSubtype="0" repeatCount="2000" fill="hold" nodeType="afterEffect">
                                  <p:stCondLst>
                                    <p:cond delay="0"/>
                                  </p:stCondLst>
                                  <p:childTnLst>
                                    <p:animEffect transition="out" filter="fade">
                                      <p:cBhvr>
                                        <p:cTn id="19" dur="500" tmFilter="0, 0; .2, .5; .8, .5; 1, 0"/>
                                        <p:tgtEl>
                                          <p:spTgt spid="8"/>
                                        </p:tgtEl>
                                      </p:cBhvr>
                                    </p:animEffect>
                                    <p:animScale>
                                      <p:cBhvr>
                                        <p:cTn id="20" dur="250" autoRev="1" fill="hold"/>
                                        <p:tgtEl>
                                          <p:spTgt spid="8"/>
                                        </p:tgtEl>
                                      </p:cBhvr>
                                      <p:by x="105000" y="105000"/>
                                    </p:animScale>
                                  </p:childTnLst>
                                </p:cTn>
                              </p:par>
                            </p:childTnLst>
                          </p:cTn>
                        </p:par>
                        <p:par>
                          <p:cTn id="21" fill="hold" nodeType="afterGroup">
                            <p:stCondLst>
                              <p:cond delay="1000"/>
                            </p:stCondLst>
                            <p:childTnLst>
                              <p:par>
                                <p:cTn id="22" presetID="1"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childTnLst>
                                </p:cTn>
                              </p:par>
                              <p:par>
                                <p:cTn id="24" presetID="22" presetClass="exit" presetSubtype="4" fill="hold" nodeType="withEffect">
                                  <p:stCondLst>
                                    <p:cond delay="900"/>
                                  </p:stCondLst>
                                  <p:childTnLst>
                                    <p:animEffect transition="out" filter="wipe(down)">
                                      <p:cBhvr>
                                        <p:cTn id="25" dur="1400"/>
                                        <p:tgtEl>
                                          <p:spTgt spid="5"/>
                                        </p:tgtEl>
                                      </p:cBhvr>
                                    </p:animEffect>
                                    <p:set>
                                      <p:cBhvr>
                                        <p:cTn id="26" dur="1" fill="hold">
                                          <p:stCondLst>
                                            <p:cond delay="1399"/>
                                          </p:stCondLst>
                                        </p:cTn>
                                        <p:tgtEl>
                                          <p:spTgt spid="5"/>
                                        </p:tgtEl>
                                        <p:attrNameLst>
                                          <p:attrName>style.visibility</p:attrName>
                                        </p:attrNameLst>
                                      </p:cBhvr>
                                      <p:to>
                                        <p:strVal val="hidden"/>
                                      </p:to>
                                    </p:set>
                                  </p:childTnLst>
                                </p:cTn>
                              </p:par>
                              <p:par>
                                <p:cTn id="27" presetID="1" presetClass="exit" presetSubtype="0" fill="hold" nodeType="withEffect">
                                  <p:stCondLst>
                                    <p:cond delay="2300"/>
                                  </p:stCondLst>
                                  <p:childTnLst>
                                    <p:set>
                                      <p:cBhvr>
                                        <p:cTn id="28" dur="1" fill="hold">
                                          <p:stCondLst>
                                            <p:cond delay="0"/>
                                          </p:stCondLst>
                                        </p:cTn>
                                        <p:tgtEl>
                                          <p:spTgt spid="8"/>
                                        </p:tgtEl>
                                        <p:attrNameLst>
                                          <p:attrName>style.visibility</p:attrName>
                                        </p:attrNameLst>
                                      </p:cBhvr>
                                      <p:to>
                                        <p:strVal val="hidden"/>
                                      </p:to>
                                    </p:set>
                                  </p:childTnLst>
                                </p:cTn>
                              </p:par>
                              <p:par>
                                <p:cTn id="29" presetID="0" presetClass="path" presetSubtype="0" accel="50000" decel="50000" fill="hold" nodeType="withEffect">
                                  <p:stCondLst>
                                    <p:cond delay="0"/>
                                  </p:stCondLst>
                                  <p:childTnLst>
                                    <p:animMotion origin="layout" path="M -2.77778E-6 1.11111E-6 C 0.00035 -0.00556 0.00087 -0.0257 0.00122 -0.03125 " pathEditMode="relative" rAng="0" ptsTypes="ff">
                                      <p:cBhvr>
                                        <p:cTn id="30" dur="1400" fill="hold"/>
                                        <p:tgtEl>
                                          <p:spTgt spid="70664"/>
                                        </p:tgtEl>
                                        <p:attrNameLst>
                                          <p:attrName>ppt_x</p:attrName>
                                          <p:attrName>ppt_y</p:attrName>
                                        </p:attrNameLst>
                                      </p:cBhvr>
                                      <p:rCtr x="52" y="-1574"/>
                                    </p:animMotion>
                                  </p:childTnLst>
                                </p:cTn>
                              </p:par>
                              <p:par>
                                <p:cTn id="31" presetID="8" presetClass="emph" presetSubtype="0" fill="hold" nodeType="withEffect">
                                  <p:stCondLst>
                                    <p:cond delay="0"/>
                                  </p:stCondLst>
                                  <p:childTnLst>
                                    <p:animRot by="5400000">
                                      <p:cBhvr>
                                        <p:cTn id="32" dur="700" fill="hold"/>
                                        <p:tgtEl>
                                          <p:spTgt spid="70664"/>
                                        </p:tgtEl>
                                        <p:attrNameLst>
                                          <p:attrName>r</p:attrName>
                                        </p:attrNameLst>
                                      </p:cBhvr>
                                    </p:animRot>
                                  </p:childTnLst>
                                </p:cTn>
                              </p:par>
                            </p:childTnLst>
                          </p:cTn>
                        </p:par>
                        <p:par>
                          <p:cTn id="33" fill="hold" nodeType="afterGroup">
                            <p:stCondLst>
                              <p:cond delay="3300"/>
                            </p:stCondLst>
                            <p:childTnLst>
                              <p:par>
                                <p:cTn id="34" presetID="22" presetClass="entr" presetSubtype="1"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up)">
                                      <p:cBhvr>
                                        <p:cTn id="36" dur="700"/>
                                        <p:tgtEl>
                                          <p:spTgt spid="11"/>
                                        </p:tgtEl>
                                      </p:cBhvr>
                                    </p:animEffect>
                                  </p:childTnLst>
                                </p:cTn>
                              </p:par>
                              <p:par>
                                <p:cTn id="37" presetID="8" presetClass="emph" presetSubtype="0" fill="hold" nodeType="withEffect">
                                  <p:stCondLst>
                                    <p:cond delay="0"/>
                                  </p:stCondLst>
                                  <p:childTnLst>
                                    <p:animRot by="-5400000">
                                      <p:cBhvr>
                                        <p:cTn id="38" dur="500" fill="hold"/>
                                        <p:tgtEl>
                                          <p:spTgt spid="7066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7" grpId="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5" name="Title 1"/>
          <p:cNvSpPr>
            <a:spLocks noGrp="1"/>
          </p:cNvSpPr>
          <p:nvPr>
            <p:ph type="title"/>
          </p:nvPr>
        </p:nvSpPr>
        <p:spPr>
          <a:xfrm>
            <a:off x="823993" y="322541"/>
            <a:ext cx="7315200" cy="678511"/>
          </a:xfrm>
        </p:spPr>
        <p:txBody>
          <a:bodyPr/>
          <a:lstStyle/>
          <a:p>
            <a:r>
              <a:rPr lang="en-US" sz="4000" dirty="0"/>
              <a:t>Throw from Short Stop Area</a:t>
            </a:r>
          </a:p>
        </p:txBody>
      </p:sp>
      <p:pic>
        <p:nvPicPr>
          <p:cNvPr id="5734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58850"/>
            <a:ext cx="7467600" cy="5903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a:cxnSpLocks noChangeShapeType="1"/>
          </p:cNvCxnSpPr>
          <p:nvPr/>
        </p:nvCxnSpPr>
        <p:spPr bwMode="auto">
          <a:xfrm flipH="1" flipV="1">
            <a:off x="6037263" y="1701800"/>
            <a:ext cx="1219200" cy="4419600"/>
          </a:xfrm>
          <a:prstGeom prst="line">
            <a:avLst/>
          </a:prstGeom>
          <a:noFill/>
          <a:ln w="38100">
            <a:solidFill>
              <a:srgbClr val="000000"/>
            </a:solidFill>
            <a:prstDash val="sysDash"/>
            <a:round/>
            <a:headEnd/>
            <a:tailEnd/>
          </a:ln>
          <a:extLst>
            <a:ext uri="{909E8E84-426E-40dd-AFC4-6F175D3DCCD1}">
              <a14:hiddenFill xmlns:a14="http://schemas.microsoft.com/office/drawing/2010/main" xmlns="">
                <a:noFill/>
              </a14:hiddenFill>
            </a:ext>
          </a:extLst>
        </p:spPr>
      </p:cxnSp>
      <p:sp>
        <p:nvSpPr>
          <p:cNvPr id="11" name="L-Shape 10"/>
          <p:cNvSpPr/>
          <p:nvPr/>
        </p:nvSpPr>
        <p:spPr bwMode="auto">
          <a:xfrm rot="19916497">
            <a:off x="4935538" y="2239963"/>
            <a:ext cx="1274762" cy="3810000"/>
          </a:xfrm>
          <a:prstGeom prst="corner">
            <a:avLst>
              <a:gd name="adj1" fmla="val 2559"/>
              <a:gd name="adj2" fmla="val 2821"/>
            </a:avLst>
          </a:prstGeom>
          <a:solidFill>
            <a:srgbClr val="FFFF00"/>
          </a:solidFill>
          <a:ln w="9525" cap="flat" cmpd="sng" algn="ctr">
            <a:solidFill>
              <a:srgbClr val="EDFC28"/>
            </a:solidFill>
            <a:prstDash val="solid"/>
            <a:round/>
            <a:headEnd type="none" w="med" len="med"/>
            <a:tailEnd type="none" w="med" len="med"/>
          </a:ln>
          <a:effectLst/>
        </p:spPr>
        <p:txBody>
          <a:bodyPr/>
          <a:lstStyle/>
          <a:p>
            <a:pPr eaLnBrk="0" hangingPunct="0">
              <a:defRPr/>
            </a:pPr>
            <a:endParaRPr lang="en-US">
              <a:latin typeface="Times" pitchFamily="18" charset="0"/>
              <a:ea typeface="+mn-ea"/>
              <a:cs typeface="Arial" pitchFamily="34" charset="0"/>
            </a:endParaRPr>
          </a:p>
        </p:txBody>
      </p:sp>
      <p:graphicFrame>
        <p:nvGraphicFramePr>
          <p:cNvPr id="8" name="Content Placeholder 11"/>
          <p:cNvGraphicFramePr>
            <a:graphicFrameLocks noGrp="1"/>
          </p:cNvGraphicFramePr>
          <p:nvPr>
            <p:extLst/>
          </p:nvPr>
        </p:nvGraphicFramePr>
        <p:xfrm>
          <a:off x="497841" y="958850"/>
          <a:ext cx="5171439" cy="1407820"/>
        </p:xfrm>
        <a:graphic>
          <a:graphicData uri="http://schemas.openxmlformats.org/drawingml/2006/table">
            <a:tbl>
              <a:tblPr/>
              <a:tblGrid>
                <a:gridCol w="1518257">
                  <a:extLst>
                    <a:ext uri="{9D8B030D-6E8A-4147-A177-3AD203B41FA5}">
                      <a16:colId xmlns:a16="http://schemas.microsoft.com/office/drawing/2014/main" val="20000"/>
                    </a:ext>
                  </a:extLst>
                </a:gridCol>
                <a:gridCol w="1735151">
                  <a:extLst>
                    <a:ext uri="{9D8B030D-6E8A-4147-A177-3AD203B41FA5}">
                      <a16:colId xmlns:a16="http://schemas.microsoft.com/office/drawing/2014/main" val="20001"/>
                    </a:ext>
                  </a:extLst>
                </a:gridCol>
                <a:gridCol w="1918031">
                  <a:extLst>
                    <a:ext uri="{9D8B030D-6E8A-4147-A177-3AD203B41FA5}">
                      <a16:colId xmlns:a16="http://schemas.microsoft.com/office/drawing/2014/main" val="20002"/>
                    </a:ext>
                  </a:extLst>
                </a:gridCol>
              </a:tblGrid>
              <a:tr h="100113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Tahoma" charset="0"/>
                          <a:ea typeface="ＭＳ Ｐゴシック" charset="0"/>
                          <a:cs typeface="Arial" charset="0"/>
                        </a:rPr>
                        <a:t>Distance from Base</a:t>
                      </a:r>
                    </a:p>
                  </a:txBody>
                  <a:tcPr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Tahoma" charset="0"/>
                          <a:ea typeface="ＭＳ Ｐゴシック" charset="0"/>
                          <a:cs typeface="Arial" charset="0"/>
                        </a:rPr>
                        <a:t>Distance from starting Position</a:t>
                      </a:r>
                    </a:p>
                  </a:txBody>
                  <a:tcPr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Tahoma" charset="0"/>
                          <a:ea typeface="ＭＳ Ｐゴシック" charset="0"/>
                          <a:cs typeface="Arial" charset="0"/>
                        </a:rPr>
                        <a:t>Steps into field</a:t>
                      </a:r>
                    </a:p>
                  </a:txBody>
                  <a:tcPr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066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3366"/>
                          </a:solidFill>
                          <a:effectLst/>
                          <a:latin typeface="Tahoma" charset="0"/>
                          <a:ea typeface="ＭＳ Ｐゴシック" charset="0"/>
                          <a:cs typeface="Arial" charset="0"/>
                        </a:rPr>
                        <a:t>18</a:t>
                      </a:r>
                      <a:r>
                        <a:rPr kumimoji="0" lang="ja-JP" altLang="en-US" sz="1800" b="0" i="0" u="none" strike="noStrike" cap="none" normalizeH="0" baseline="0">
                          <a:ln>
                            <a:noFill/>
                          </a:ln>
                          <a:solidFill>
                            <a:srgbClr val="003366"/>
                          </a:solidFill>
                          <a:effectLst/>
                          <a:latin typeface="Tahoma" charset="0"/>
                          <a:ea typeface="ＭＳ Ｐゴシック" charset="0"/>
                          <a:cs typeface="Arial" charset="0"/>
                        </a:rPr>
                        <a:t>’</a:t>
                      </a:r>
                      <a:endParaRPr kumimoji="0" lang="en-US" sz="1800" b="0" i="0" u="none" strike="noStrike" cap="none" normalizeH="0" baseline="0">
                        <a:ln>
                          <a:noFill/>
                        </a:ln>
                        <a:solidFill>
                          <a:srgbClr val="003366"/>
                        </a:solidFill>
                        <a:effectLst/>
                        <a:latin typeface="Tahoma" charset="0"/>
                        <a:ea typeface="ＭＳ Ｐゴシック" charset="0"/>
                        <a:cs typeface="Arial" charset="0"/>
                      </a:endParaRPr>
                    </a:p>
                  </a:txBody>
                  <a:tcPr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3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3366"/>
                          </a:solidFill>
                          <a:effectLst/>
                          <a:latin typeface="Tahoma" charset="0"/>
                          <a:ea typeface="ＭＳ Ｐゴシック" charset="0"/>
                          <a:cs typeface="Arial" charset="0"/>
                        </a:rPr>
                        <a:t>8</a:t>
                      </a:r>
                      <a:r>
                        <a:rPr kumimoji="0" lang="ja-JP" altLang="en-US" sz="1800" b="0" i="0" u="none" strike="noStrike" cap="none" normalizeH="0" baseline="0">
                          <a:ln>
                            <a:noFill/>
                          </a:ln>
                          <a:solidFill>
                            <a:srgbClr val="003366"/>
                          </a:solidFill>
                          <a:effectLst/>
                          <a:latin typeface="Tahoma" charset="0"/>
                          <a:ea typeface="ＭＳ Ｐゴシック" charset="0"/>
                          <a:cs typeface="Arial" charset="0"/>
                        </a:rPr>
                        <a:t>’</a:t>
                      </a:r>
                      <a:r>
                        <a:rPr kumimoji="0" lang="en-US" sz="1800" b="0" i="0" u="none" strike="noStrike" cap="none" normalizeH="0" baseline="0">
                          <a:ln>
                            <a:noFill/>
                          </a:ln>
                          <a:solidFill>
                            <a:srgbClr val="003366"/>
                          </a:solidFill>
                          <a:effectLst/>
                          <a:latin typeface="Tahoma" charset="0"/>
                          <a:ea typeface="ＭＳ Ｐゴシック" charset="0"/>
                          <a:cs typeface="Arial" charset="0"/>
                        </a:rPr>
                        <a:t> 10</a:t>
                      </a:r>
                      <a:r>
                        <a:rPr kumimoji="0" lang="ja-JP" altLang="en-US" sz="1800" b="0" i="0" u="none" strike="noStrike" cap="none" normalizeH="0" baseline="0">
                          <a:ln>
                            <a:noFill/>
                          </a:ln>
                          <a:solidFill>
                            <a:srgbClr val="003366"/>
                          </a:solidFill>
                          <a:effectLst/>
                          <a:latin typeface="Tahoma" charset="0"/>
                          <a:ea typeface="ＭＳ Ｐゴシック" charset="0"/>
                          <a:cs typeface="Arial" charset="0"/>
                        </a:rPr>
                        <a:t>”</a:t>
                      </a:r>
                      <a:endParaRPr kumimoji="0" lang="en-US" sz="1800" b="0" i="0" u="none" strike="noStrike" cap="none" normalizeH="0" baseline="0">
                        <a:ln>
                          <a:noFill/>
                        </a:ln>
                        <a:solidFill>
                          <a:srgbClr val="003366"/>
                        </a:solidFill>
                        <a:effectLst/>
                        <a:latin typeface="Tahoma" charset="0"/>
                        <a:ea typeface="ＭＳ Ｐゴシック" charset="0"/>
                        <a:cs typeface="Arial" charset="0"/>
                      </a:endParaRPr>
                    </a:p>
                  </a:txBody>
                  <a:tcPr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3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3366"/>
                          </a:solidFill>
                          <a:effectLst/>
                          <a:latin typeface="Tahoma" charset="0"/>
                          <a:ea typeface="ＭＳ Ｐゴシック" charset="0"/>
                          <a:cs typeface="Arial" charset="0"/>
                        </a:rPr>
                        <a:t>2-2.5 Steps</a:t>
                      </a:r>
                    </a:p>
                  </a:txBody>
                  <a:tcPr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3EC"/>
                    </a:solidFill>
                  </a:tcPr>
                </a:tc>
                <a:extLst>
                  <a:ext uri="{0D108BD9-81ED-4DB2-BD59-A6C34878D82A}">
                    <a16:rowId xmlns:a16="http://schemas.microsoft.com/office/drawing/2014/main" val="10001"/>
                  </a:ext>
                </a:extLst>
              </a:tr>
            </a:tbl>
          </a:graphicData>
        </a:graphic>
      </p:graphicFrame>
      <p:pic>
        <p:nvPicPr>
          <p:cNvPr id="716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6213" y="2438400"/>
            <a:ext cx="128587" cy="128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64" name="Rectangle 9"/>
          <p:cNvSpPr>
            <a:spLocks noChangeArrowheads="1"/>
          </p:cNvSpPr>
          <p:nvPr/>
        </p:nvSpPr>
        <p:spPr bwMode="auto">
          <a:xfrm>
            <a:off x="7239000" y="6248400"/>
            <a:ext cx="76200" cy="46038"/>
          </a:xfrm>
          <a:prstGeom prst="rect">
            <a:avLst/>
          </a:prstGeom>
          <a:solidFill>
            <a:srgbClr val="000000"/>
          </a:solidFill>
          <a:ln w="9525">
            <a:solidFill>
              <a:srgbClr val="000000"/>
            </a:solidFill>
            <a:round/>
            <a:headEnd/>
            <a:tailEnd/>
          </a:ln>
        </p:spPr>
        <p:txBody>
          <a:bodyPr/>
          <a:lstStyle/>
          <a:p>
            <a:pPr eaLnBrk="0" hangingPunct="0"/>
            <a:endParaRPr lang="en-US"/>
          </a:p>
        </p:txBody>
      </p:sp>
      <p:pic>
        <p:nvPicPr>
          <p:cNvPr id="7066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6138" y="6126163"/>
            <a:ext cx="119062" cy="198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4449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345"/>
                                        </p:tgtEl>
                                        <p:attrNameLst>
                                          <p:attrName>style.visibility</p:attrName>
                                        </p:attrNameLst>
                                      </p:cBhvr>
                                      <p:to>
                                        <p:strVal val="visible"/>
                                      </p:to>
                                    </p:set>
                                    <p:animEffect transition="in" filter="fade">
                                      <p:cBhvr>
                                        <p:cTn id="7" dur="2000"/>
                                        <p:tgtEl>
                                          <p:spTgt spid="5734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1682"/>
                                        </p:tgtEl>
                                        <p:attrNameLst>
                                          <p:attrName>style.visibility</p:attrName>
                                        </p:attrNameLst>
                                      </p:cBhvr>
                                      <p:to>
                                        <p:strVal val="visible"/>
                                      </p:to>
                                    </p:set>
                                  </p:childTnLst>
                                </p:cTn>
                              </p:par>
                            </p:childTnLst>
                          </p:cTn>
                        </p:par>
                        <p:par>
                          <p:cTn id="16" fill="hold">
                            <p:stCondLst>
                              <p:cond delay="0"/>
                            </p:stCondLst>
                            <p:childTnLst>
                              <p:par>
                                <p:cTn id="17" presetID="26" presetClass="emph" presetSubtype="0" repeatCount="3000" fill="hold" nodeType="afterEffect">
                                  <p:stCondLst>
                                    <p:cond delay="0"/>
                                  </p:stCondLst>
                                  <p:childTnLst>
                                    <p:animEffect transition="out" filter="fade">
                                      <p:cBhvr>
                                        <p:cTn id="18" dur="500" tmFilter="0, 0; .2, .5; .8, .5; 1, 0"/>
                                        <p:tgtEl>
                                          <p:spTgt spid="71682"/>
                                        </p:tgtEl>
                                      </p:cBhvr>
                                    </p:animEffect>
                                    <p:animScale>
                                      <p:cBhvr>
                                        <p:cTn id="19" dur="250" autoRev="1" fill="hold"/>
                                        <p:tgtEl>
                                          <p:spTgt spid="71682"/>
                                        </p:tgtEl>
                                      </p:cBhvr>
                                      <p:by x="105000" y="105000"/>
                                    </p:animScale>
                                  </p:childTnLst>
                                </p:cTn>
                              </p:par>
                              <p:par>
                                <p:cTn id="20" presetID="1" presetClass="entr" presetSubtype="0" fill="hold" nodeType="withEffect">
                                  <p:stCondLst>
                                    <p:cond delay="200"/>
                                  </p:stCondLst>
                                  <p:childTnLst>
                                    <p:set>
                                      <p:cBhvr>
                                        <p:cTn id="21" dur="1" fill="hold">
                                          <p:stCondLst>
                                            <p:cond delay="0"/>
                                          </p:stCondLst>
                                        </p:cTn>
                                        <p:tgtEl>
                                          <p:spTgt spid="5"/>
                                        </p:tgtEl>
                                        <p:attrNameLst>
                                          <p:attrName>style.visibility</p:attrName>
                                        </p:attrNameLst>
                                      </p:cBhvr>
                                      <p:to>
                                        <p:strVal val="visible"/>
                                      </p:to>
                                    </p:set>
                                  </p:childTnLst>
                                </p:cTn>
                              </p:par>
                              <p:par>
                                <p:cTn id="22" presetID="0" presetClass="path" presetSubtype="0" accel="50000" decel="50000" fill="hold" nodeType="withEffect">
                                  <p:stCondLst>
                                    <p:cond delay="0"/>
                                  </p:stCondLst>
                                  <p:childTnLst>
                                    <p:animMotion origin="layout" path="M -2.77778E-6 1.16408E-6 C 0.00035 -0.00556 -0.0158 -0.10576 -0.01545 -0.11132 " pathEditMode="relative" rAng="0" ptsTypes="ff">
                                      <p:cBhvr>
                                        <p:cTn id="23" dur="2000" fill="hold"/>
                                        <p:tgtEl>
                                          <p:spTgt spid="70664"/>
                                        </p:tgtEl>
                                        <p:attrNameLst>
                                          <p:attrName>ppt_x</p:attrName>
                                          <p:attrName>ppt_y</p:attrName>
                                        </p:attrNameLst>
                                      </p:cBhvr>
                                      <p:rCtr x="-781" y="-5577"/>
                                    </p:animMotion>
                                  </p:childTnLst>
                                </p:cTn>
                              </p:par>
                              <p:par>
                                <p:cTn id="24" presetID="8" presetClass="emph" presetSubtype="0" fill="hold" nodeType="withEffect">
                                  <p:stCondLst>
                                    <p:cond delay="0"/>
                                  </p:stCondLst>
                                  <p:childTnLst>
                                    <p:animRot by="2100000">
                                      <p:cBhvr>
                                        <p:cTn id="25" dur="900" fill="hold"/>
                                        <p:tgtEl>
                                          <p:spTgt spid="70664"/>
                                        </p:tgtEl>
                                        <p:attrNameLst>
                                          <p:attrName>r</p:attrName>
                                        </p:attrNameLst>
                                      </p:cBhvr>
                                    </p:animRot>
                                  </p:childTnLst>
                                </p:cTn>
                              </p:par>
                              <p:par>
                                <p:cTn id="26" presetID="22" presetClass="exit" presetSubtype="4" fill="hold" nodeType="withEffect">
                                  <p:stCondLst>
                                    <p:cond delay="800"/>
                                  </p:stCondLst>
                                  <p:childTnLst>
                                    <p:animEffect transition="out" filter="wipe(down)">
                                      <p:cBhvr>
                                        <p:cTn id="27" dur="1600"/>
                                        <p:tgtEl>
                                          <p:spTgt spid="5"/>
                                        </p:tgtEl>
                                      </p:cBhvr>
                                    </p:animEffect>
                                    <p:set>
                                      <p:cBhvr>
                                        <p:cTn id="28" dur="1" fill="hold">
                                          <p:stCondLst>
                                            <p:cond delay="1599"/>
                                          </p:stCondLst>
                                        </p:cTn>
                                        <p:tgtEl>
                                          <p:spTgt spid="5"/>
                                        </p:tgtEl>
                                        <p:attrNameLst>
                                          <p:attrName>style.visibility</p:attrName>
                                        </p:attrNameLst>
                                      </p:cBhvr>
                                      <p:to>
                                        <p:strVal val="hidden"/>
                                      </p:to>
                                    </p:set>
                                  </p:childTnLst>
                                </p:cTn>
                              </p:par>
                              <p:par>
                                <p:cTn id="29" presetID="1" presetClass="exit" presetSubtype="0" fill="hold" nodeType="withEffect">
                                  <p:stCondLst>
                                    <p:cond delay="2000"/>
                                  </p:stCondLst>
                                  <p:childTnLst>
                                    <p:set>
                                      <p:cBhvr>
                                        <p:cTn id="30" dur="1" fill="hold">
                                          <p:stCondLst>
                                            <p:cond delay="0"/>
                                          </p:stCondLst>
                                        </p:cTn>
                                        <p:tgtEl>
                                          <p:spTgt spid="71682"/>
                                        </p:tgtEl>
                                        <p:attrNameLst>
                                          <p:attrName>style.visibility</p:attrName>
                                        </p:attrNameLst>
                                      </p:cBhvr>
                                      <p:to>
                                        <p:strVal val="hidden"/>
                                      </p:to>
                                    </p:set>
                                  </p:childTnLst>
                                </p:cTn>
                              </p:par>
                              <p:par>
                                <p:cTn id="31" presetID="22" presetClass="entr" presetSubtype="1" fill="hold" nodeType="withEffect">
                                  <p:stCondLst>
                                    <p:cond delay="2000"/>
                                  </p:stCondLst>
                                  <p:childTnLst>
                                    <p:set>
                                      <p:cBhvr>
                                        <p:cTn id="32" dur="1" fill="hold">
                                          <p:stCondLst>
                                            <p:cond delay="0"/>
                                          </p:stCondLst>
                                        </p:cTn>
                                        <p:tgtEl>
                                          <p:spTgt spid="11"/>
                                        </p:tgtEl>
                                        <p:attrNameLst>
                                          <p:attrName>style.visibility</p:attrName>
                                        </p:attrNameLst>
                                      </p:cBhvr>
                                      <p:to>
                                        <p:strVal val="visible"/>
                                      </p:to>
                                    </p:set>
                                    <p:animEffect transition="in" filter="wipe(up)">
                                      <p:cBhvr>
                                        <p:cTn id="33" dur="900"/>
                                        <p:tgtEl>
                                          <p:spTgt spid="11"/>
                                        </p:tgtEl>
                                      </p:cBhvr>
                                    </p:animEffect>
                                  </p:childTnLst>
                                </p:cTn>
                              </p:par>
                              <p:par>
                                <p:cTn id="34" presetID="8" presetClass="emph" presetSubtype="0" fill="hold" nodeType="withEffect">
                                  <p:stCondLst>
                                    <p:cond delay="2000"/>
                                  </p:stCondLst>
                                  <p:childTnLst>
                                    <p:animRot by="-3600000">
                                      <p:cBhvr>
                                        <p:cTn id="35" dur="500" fill="hold"/>
                                        <p:tgtEl>
                                          <p:spTgt spid="7066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5" grpId="0"/>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3" name="Title 1"/>
          <p:cNvSpPr>
            <a:spLocks noGrp="1"/>
          </p:cNvSpPr>
          <p:nvPr>
            <p:ph type="title"/>
          </p:nvPr>
        </p:nvSpPr>
        <p:spPr>
          <a:xfrm>
            <a:off x="838200" y="333186"/>
            <a:ext cx="6705600" cy="645663"/>
          </a:xfrm>
        </p:spPr>
        <p:txBody>
          <a:bodyPr/>
          <a:lstStyle/>
          <a:p>
            <a:r>
              <a:rPr lang="en-US" sz="4000" dirty="0"/>
              <a:t>Throw From 3B Area</a:t>
            </a:r>
          </a:p>
        </p:txBody>
      </p:sp>
      <p:pic>
        <p:nvPicPr>
          <p:cNvPr id="5939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58850"/>
            <a:ext cx="7467600" cy="5903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a:cxnSpLocks noChangeShapeType="1"/>
          </p:cNvCxnSpPr>
          <p:nvPr/>
        </p:nvCxnSpPr>
        <p:spPr bwMode="auto">
          <a:xfrm flipH="1" flipV="1">
            <a:off x="6037263" y="1701800"/>
            <a:ext cx="1219200" cy="4419600"/>
          </a:xfrm>
          <a:prstGeom prst="line">
            <a:avLst/>
          </a:prstGeom>
          <a:noFill/>
          <a:ln w="38100">
            <a:solidFill>
              <a:srgbClr val="000000"/>
            </a:solidFill>
            <a:prstDash val="sysDash"/>
            <a:round/>
            <a:headEnd/>
            <a:tailEnd/>
          </a:ln>
          <a:extLst>
            <a:ext uri="{909E8E84-426E-40dd-AFC4-6F175D3DCCD1}">
              <a14:hiddenFill xmlns:a14="http://schemas.microsoft.com/office/drawing/2010/main" xmlns="">
                <a:noFill/>
              </a14:hiddenFill>
            </a:ext>
          </a:extLst>
        </p:spPr>
      </p:cxnSp>
      <p:sp>
        <p:nvSpPr>
          <p:cNvPr id="11" name="L-Shape 10"/>
          <p:cNvSpPr/>
          <p:nvPr/>
        </p:nvSpPr>
        <p:spPr bwMode="auto">
          <a:xfrm rot="18877409">
            <a:off x="3740150" y="954088"/>
            <a:ext cx="1471613" cy="5487987"/>
          </a:xfrm>
          <a:prstGeom prst="corner">
            <a:avLst>
              <a:gd name="adj1" fmla="val 2559"/>
              <a:gd name="adj2" fmla="val 2821"/>
            </a:avLst>
          </a:prstGeom>
          <a:solidFill>
            <a:srgbClr val="FFFF00"/>
          </a:solidFill>
          <a:ln w="9525" cap="flat" cmpd="sng" algn="ctr">
            <a:solidFill>
              <a:srgbClr val="EDFC28"/>
            </a:solidFill>
            <a:prstDash val="solid"/>
            <a:round/>
            <a:headEnd type="none" w="med" len="med"/>
            <a:tailEnd type="none" w="med" len="med"/>
          </a:ln>
          <a:effectLst/>
        </p:spPr>
        <p:txBody>
          <a:bodyPr/>
          <a:lstStyle/>
          <a:p>
            <a:pPr eaLnBrk="0" hangingPunct="0">
              <a:defRPr/>
            </a:pPr>
            <a:endParaRPr lang="en-US">
              <a:latin typeface="Times" pitchFamily="18" charset="0"/>
              <a:ea typeface="+mn-ea"/>
              <a:cs typeface="Arial" pitchFamily="34" charset="0"/>
            </a:endParaRPr>
          </a:p>
        </p:txBody>
      </p:sp>
      <p:sp>
        <p:nvSpPr>
          <p:cNvPr id="4" name="Isosceles Triangle 3"/>
          <p:cNvSpPr>
            <a:spLocks noChangeArrowheads="1"/>
          </p:cNvSpPr>
          <p:nvPr/>
        </p:nvSpPr>
        <p:spPr bwMode="auto">
          <a:xfrm>
            <a:off x="1658938" y="1752600"/>
            <a:ext cx="4360862" cy="4368800"/>
          </a:xfrm>
          <a:prstGeom prst="triangle">
            <a:avLst>
              <a:gd name="adj" fmla="val 528"/>
            </a:avLst>
          </a:prstGeom>
          <a:solidFill>
            <a:srgbClr val="FF0000"/>
          </a:solidFill>
          <a:ln w="9525">
            <a:solidFill>
              <a:srgbClr val="FF0000"/>
            </a:solidFill>
            <a:round/>
            <a:headEnd/>
            <a:tailEnd/>
          </a:ln>
        </p:spPr>
        <p:txBody>
          <a:bodyPr/>
          <a:lstStyle/>
          <a:p>
            <a:pPr eaLnBrk="0" hangingPunct="0"/>
            <a:endParaRPr lang="en-US"/>
          </a:p>
        </p:txBody>
      </p:sp>
      <p:graphicFrame>
        <p:nvGraphicFramePr>
          <p:cNvPr id="10" name="Content Placeholder 11"/>
          <p:cNvGraphicFramePr>
            <a:graphicFrameLocks noGrp="1"/>
          </p:cNvGraphicFramePr>
          <p:nvPr>
            <p:extLst/>
          </p:nvPr>
        </p:nvGraphicFramePr>
        <p:xfrm>
          <a:off x="304800" y="1066800"/>
          <a:ext cx="5257800" cy="1285900"/>
        </p:xfrm>
        <a:graphic>
          <a:graphicData uri="http://schemas.openxmlformats.org/drawingml/2006/table">
            <a:tbl>
              <a:tblPr/>
              <a:tblGrid>
                <a:gridCol w="16002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tblGrid>
              <a:tr h="9144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Tahoma" charset="0"/>
                          <a:ea typeface="ＭＳ Ｐゴシック" charset="0"/>
                          <a:cs typeface="Arial" charset="0"/>
                        </a:rPr>
                        <a:t>Distance from Base</a:t>
                      </a:r>
                    </a:p>
                  </a:txBody>
                  <a:tcPr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Tahoma" charset="0"/>
                          <a:ea typeface="ＭＳ Ｐゴシック" charset="0"/>
                          <a:cs typeface="Arial" charset="0"/>
                        </a:rPr>
                        <a:t>Distance from starting Position</a:t>
                      </a:r>
                    </a:p>
                  </a:txBody>
                  <a:tcPr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Tahoma" charset="0"/>
                          <a:ea typeface="ＭＳ Ｐゴシック" charset="0"/>
                          <a:cs typeface="Arial" charset="0"/>
                        </a:rPr>
                        <a:t>Steps into field</a:t>
                      </a:r>
                    </a:p>
                  </a:txBody>
                  <a:tcPr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4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3366"/>
                          </a:solidFill>
                          <a:effectLst/>
                          <a:latin typeface="Tahoma" charset="0"/>
                          <a:ea typeface="ＭＳ Ｐゴシック" charset="0"/>
                          <a:cs typeface="Arial" charset="0"/>
                        </a:rPr>
                        <a:t>20</a:t>
                      </a:r>
                      <a:r>
                        <a:rPr kumimoji="0" lang="ja-JP" altLang="en-US" sz="1800" b="0" i="0" u="none" strike="noStrike" cap="none" normalizeH="0" baseline="0">
                          <a:ln>
                            <a:noFill/>
                          </a:ln>
                          <a:solidFill>
                            <a:srgbClr val="003366"/>
                          </a:solidFill>
                          <a:effectLst/>
                          <a:latin typeface="Tahoma" charset="0"/>
                          <a:ea typeface="ＭＳ Ｐゴシック" charset="0"/>
                          <a:cs typeface="Arial" charset="0"/>
                        </a:rPr>
                        <a:t>’</a:t>
                      </a:r>
                      <a:r>
                        <a:rPr kumimoji="0" lang="en-US" sz="1800" b="0" i="0" u="none" strike="noStrike" cap="none" normalizeH="0" baseline="0">
                          <a:ln>
                            <a:noFill/>
                          </a:ln>
                          <a:solidFill>
                            <a:srgbClr val="003366"/>
                          </a:solidFill>
                          <a:effectLst/>
                          <a:latin typeface="Tahoma" charset="0"/>
                          <a:ea typeface="ＭＳ Ｐゴシック" charset="0"/>
                          <a:cs typeface="Arial" charset="0"/>
                        </a:rPr>
                        <a:t> </a:t>
                      </a:r>
                    </a:p>
                  </a:txBody>
                  <a:tcPr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3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3366"/>
                          </a:solidFill>
                          <a:effectLst/>
                          <a:latin typeface="Tahoma" charset="0"/>
                          <a:ea typeface="ＭＳ Ｐゴシック" charset="0"/>
                          <a:cs typeface="Arial" charset="0"/>
                        </a:rPr>
                        <a:t>15</a:t>
                      </a:r>
                      <a:r>
                        <a:rPr kumimoji="0" lang="ja-JP" altLang="en-US" sz="1800" b="0" i="0" u="none" strike="noStrike" cap="none" normalizeH="0" baseline="0">
                          <a:ln>
                            <a:noFill/>
                          </a:ln>
                          <a:solidFill>
                            <a:srgbClr val="003366"/>
                          </a:solidFill>
                          <a:effectLst/>
                          <a:latin typeface="Tahoma" charset="0"/>
                          <a:ea typeface="ＭＳ Ｐゴシック" charset="0"/>
                          <a:cs typeface="Arial" charset="0"/>
                        </a:rPr>
                        <a:t>’</a:t>
                      </a:r>
                      <a:r>
                        <a:rPr kumimoji="0" lang="en-US" sz="1800" b="0" i="0" u="none" strike="noStrike" cap="none" normalizeH="0" baseline="0">
                          <a:ln>
                            <a:noFill/>
                          </a:ln>
                          <a:solidFill>
                            <a:srgbClr val="003366"/>
                          </a:solidFill>
                          <a:effectLst/>
                          <a:latin typeface="Tahoma" charset="0"/>
                          <a:ea typeface="ＭＳ Ｐゴシック" charset="0"/>
                          <a:cs typeface="Arial" charset="0"/>
                        </a:rPr>
                        <a:t> 5</a:t>
                      </a:r>
                      <a:r>
                        <a:rPr kumimoji="0" lang="ja-JP" altLang="en-US" sz="1800" b="0" i="0" u="none" strike="noStrike" cap="none" normalizeH="0" baseline="0">
                          <a:ln>
                            <a:noFill/>
                          </a:ln>
                          <a:solidFill>
                            <a:srgbClr val="003366"/>
                          </a:solidFill>
                          <a:effectLst/>
                          <a:latin typeface="Tahoma" charset="0"/>
                          <a:ea typeface="ＭＳ Ｐゴシック" charset="0"/>
                          <a:cs typeface="Arial" charset="0"/>
                        </a:rPr>
                        <a:t>”</a:t>
                      </a:r>
                      <a:endParaRPr kumimoji="0" lang="en-US" sz="1800" b="0" i="0" u="none" strike="noStrike" cap="none" normalizeH="0" baseline="0">
                        <a:ln>
                          <a:noFill/>
                        </a:ln>
                        <a:solidFill>
                          <a:srgbClr val="003366"/>
                        </a:solidFill>
                        <a:effectLst/>
                        <a:latin typeface="Tahoma" charset="0"/>
                        <a:ea typeface="ＭＳ Ｐゴシック" charset="0"/>
                        <a:cs typeface="Arial" charset="0"/>
                      </a:endParaRPr>
                    </a:p>
                  </a:txBody>
                  <a:tcPr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3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3366"/>
                          </a:solidFill>
                          <a:effectLst/>
                          <a:latin typeface="Tahoma" charset="0"/>
                          <a:ea typeface="ＭＳ Ｐゴシック" charset="0"/>
                          <a:cs typeface="Arial" charset="0"/>
                        </a:rPr>
                        <a:t>3 Steps</a:t>
                      </a:r>
                    </a:p>
                  </a:txBody>
                  <a:tcPr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3EC"/>
                    </a:solidFill>
                  </a:tcPr>
                </a:tc>
                <a:extLst>
                  <a:ext uri="{0D108BD9-81ED-4DB2-BD59-A6C34878D82A}">
                    <a16:rowId xmlns:a16="http://schemas.microsoft.com/office/drawing/2014/main" val="10001"/>
                  </a:ext>
                </a:extLst>
              </a:tr>
            </a:tbl>
          </a:graphicData>
        </a:graphic>
      </p:graphicFrame>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905000"/>
            <a:ext cx="128588" cy="128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413" name="Rectangle 12"/>
          <p:cNvSpPr>
            <a:spLocks noChangeArrowheads="1"/>
          </p:cNvSpPr>
          <p:nvPr/>
        </p:nvSpPr>
        <p:spPr bwMode="auto">
          <a:xfrm>
            <a:off x="7239000" y="6248400"/>
            <a:ext cx="76200" cy="46038"/>
          </a:xfrm>
          <a:prstGeom prst="rect">
            <a:avLst/>
          </a:prstGeom>
          <a:solidFill>
            <a:srgbClr val="000000"/>
          </a:solidFill>
          <a:ln w="9525">
            <a:solidFill>
              <a:srgbClr val="000000"/>
            </a:solidFill>
            <a:round/>
            <a:headEnd/>
            <a:tailEnd/>
          </a:ln>
        </p:spPr>
        <p:txBody>
          <a:bodyPr/>
          <a:lstStyle/>
          <a:p>
            <a:pPr eaLnBrk="0" hangingPunct="0"/>
            <a:endParaRPr lang="en-US"/>
          </a:p>
        </p:txBody>
      </p:sp>
      <p:pic>
        <p:nvPicPr>
          <p:cNvPr id="7066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6138" y="6126163"/>
            <a:ext cx="119062" cy="198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615051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9393"/>
                                        </p:tgtEl>
                                        <p:attrNameLst>
                                          <p:attrName>style.visibility</p:attrName>
                                        </p:attrNameLst>
                                      </p:cBhvr>
                                      <p:to>
                                        <p:strVal val="visible"/>
                                      </p:to>
                                    </p:set>
                                    <p:animEffect transition="in" filter="fade">
                                      <p:cBhvr>
                                        <p:cTn id="7" dur="2000"/>
                                        <p:tgtEl>
                                          <p:spTgt spid="5939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0" presetClass="path" presetSubtype="0" accel="50000" decel="50000" fill="hold" nodeType="withEffect">
                                  <p:stCondLst>
                                    <p:cond delay="0"/>
                                  </p:stCondLst>
                                  <p:childTnLst>
                                    <p:animMotion origin="layout" path="M -2.77778E-6 1.11985E-6 C 0.00035 -0.00555 -0.02847 -0.1652 -0.02812 -0.17076 " pathEditMode="relative" rAng="0" ptsTypes="ff">
                                      <p:cBhvr>
                                        <p:cTn id="20" dur="2000" fill="hold"/>
                                        <p:tgtEl>
                                          <p:spTgt spid="70664"/>
                                        </p:tgtEl>
                                        <p:attrNameLst>
                                          <p:attrName>ppt_x</p:attrName>
                                          <p:attrName>ppt_y</p:attrName>
                                        </p:attrNameLst>
                                      </p:cBhvr>
                                      <p:rCtr x="-1406" y="-8538"/>
                                    </p:animMotion>
                                  </p:childTnLst>
                                </p:cTn>
                              </p:par>
                              <p:par>
                                <p:cTn id="21" presetID="8" presetClass="emph" presetSubtype="0" fill="hold" nodeType="withEffect">
                                  <p:stCondLst>
                                    <p:cond delay="0"/>
                                  </p:stCondLst>
                                  <p:childTnLst>
                                    <p:animRot by="1500000">
                                      <p:cBhvr>
                                        <p:cTn id="22" dur="600" fill="hold"/>
                                        <p:tgtEl>
                                          <p:spTgt spid="70664"/>
                                        </p:tgtEl>
                                        <p:attrNameLst>
                                          <p:attrName>r</p:attrName>
                                        </p:attrNameLst>
                                      </p:cBhvr>
                                    </p:animRot>
                                  </p:childTnLst>
                                </p:cTn>
                              </p:par>
                              <p:par>
                                <p:cTn id="23" presetID="22" presetClass="exit" presetSubtype="4" fill="hold" nodeType="withEffect">
                                  <p:stCondLst>
                                    <p:cond delay="600"/>
                                  </p:stCondLst>
                                  <p:childTnLst>
                                    <p:animEffect transition="out" filter="wipe(down)">
                                      <p:cBhvr>
                                        <p:cTn id="24" dur="2200"/>
                                        <p:tgtEl>
                                          <p:spTgt spid="5"/>
                                        </p:tgtEl>
                                      </p:cBhvr>
                                    </p:animEffect>
                                    <p:set>
                                      <p:cBhvr>
                                        <p:cTn id="25" dur="1" fill="hold">
                                          <p:stCondLst>
                                            <p:cond delay="2199"/>
                                          </p:stCondLst>
                                        </p:cTn>
                                        <p:tgtEl>
                                          <p:spTgt spid="5"/>
                                        </p:tgtEl>
                                        <p:attrNameLst>
                                          <p:attrName>style.visibility</p:attrName>
                                        </p:attrNameLst>
                                      </p:cBhvr>
                                      <p:to>
                                        <p:strVal val="hidden"/>
                                      </p:to>
                                    </p:set>
                                  </p:childTnLst>
                                </p:cTn>
                              </p:par>
                              <p:par>
                                <p:cTn id="26" presetID="1" presetClass="exit" presetSubtype="0" fill="hold" nodeType="withEffect">
                                  <p:stCondLst>
                                    <p:cond delay="2800"/>
                                  </p:stCondLst>
                                  <p:childTnLst>
                                    <p:set>
                                      <p:cBhvr>
                                        <p:cTn id="27" dur="1" fill="hold">
                                          <p:stCondLst>
                                            <p:cond delay="0"/>
                                          </p:stCondLst>
                                        </p:cTn>
                                        <p:tgtEl>
                                          <p:spTgt spid="12"/>
                                        </p:tgtEl>
                                        <p:attrNameLst>
                                          <p:attrName>style.visibility</p:attrName>
                                        </p:attrNameLst>
                                      </p:cBhvr>
                                      <p:to>
                                        <p:strVal val="hidden"/>
                                      </p:to>
                                    </p:set>
                                  </p:childTnLst>
                                </p:cTn>
                              </p:par>
                            </p:childTnLst>
                          </p:cTn>
                        </p:par>
                        <p:par>
                          <p:cTn id="28" fill="hold">
                            <p:stCondLst>
                              <p:cond delay="2800"/>
                            </p:stCondLst>
                            <p:childTnLst>
                              <p:par>
                                <p:cTn id="29" presetID="22" presetClass="entr" presetSubtype="1"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1300"/>
                                        <p:tgtEl>
                                          <p:spTgt spid="11"/>
                                        </p:tgtEl>
                                      </p:cBhvr>
                                    </p:animEffect>
                                  </p:childTnLst>
                                </p:cTn>
                              </p:par>
                              <p:par>
                                <p:cTn id="32" presetID="8" presetClass="emph" presetSubtype="0" fill="hold" nodeType="withEffect">
                                  <p:stCondLst>
                                    <p:cond delay="0"/>
                                  </p:stCondLst>
                                  <p:childTnLst>
                                    <p:animRot by="-4020000">
                                      <p:cBhvr>
                                        <p:cTn id="33" dur="900" fill="hold"/>
                                        <p:tgtEl>
                                          <p:spTgt spid="70664"/>
                                        </p:tgtEl>
                                        <p:attrNameLst>
                                          <p:attrName>r</p:attrName>
                                        </p:attrNameLst>
                                      </p:cBhvr>
                                    </p:animRo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3" grpId="0"/>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1916546"/>
            <a:ext cx="7772400" cy="1570181"/>
          </a:xfrm>
        </p:spPr>
        <p:txBody>
          <a:bodyPr/>
          <a:lstStyle/>
          <a:p>
            <a:pPr algn="ctr">
              <a:defRPr/>
            </a:pPr>
            <a:r>
              <a:rPr lang="en-US" sz="4800" dirty="0">
                <a:ea typeface="+mj-ea"/>
                <a:cs typeface="+mj-cs"/>
              </a:rPr>
              <a:t>Tag Plays</a:t>
            </a:r>
          </a:p>
        </p:txBody>
      </p:sp>
    </p:spTree>
    <p:extLst>
      <p:ext uri="{BB962C8B-B14F-4D97-AF65-F5344CB8AC3E}">
        <p14:creationId xmlns:p14="http://schemas.microsoft.com/office/powerpoint/2010/main" val="29085702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5" name="Title 1"/>
          <p:cNvSpPr>
            <a:spLocks noGrp="1"/>
          </p:cNvSpPr>
          <p:nvPr>
            <p:ph type="title"/>
          </p:nvPr>
        </p:nvSpPr>
        <p:spPr>
          <a:xfrm>
            <a:off x="779463" y="381000"/>
            <a:ext cx="7583487" cy="757238"/>
          </a:xfrm>
        </p:spPr>
        <p:txBody>
          <a:bodyPr/>
          <a:lstStyle/>
          <a:p>
            <a:r>
              <a:rPr lang="en-US" sz="4000" dirty="0"/>
              <a:t>Steal at 2B</a:t>
            </a:r>
          </a:p>
        </p:txBody>
      </p:sp>
      <p:pic>
        <p:nvPicPr>
          <p:cNvPr id="6758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8325" y="1138238"/>
            <a:ext cx="5467350" cy="458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0" y="1138238"/>
            <a:ext cx="7550150" cy="523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L-Shape 5"/>
          <p:cNvSpPr/>
          <p:nvPr/>
        </p:nvSpPr>
        <p:spPr bwMode="auto">
          <a:xfrm rot="5400000">
            <a:off x="4087019" y="1572419"/>
            <a:ext cx="1274762" cy="3810000"/>
          </a:xfrm>
          <a:prstGeom prst="corner">
            <a:avLst>
              <a:gd name="adj1" fmla="val 2559"/>
              <a:gd name="adj2" fmla="val 2821"/>
            </a:avLst>
          </a:prstGeom>
          <a:solidFill>
            <a:srgbClr val="FFFF00"/>
          </a:solidFill>
          <a:ln w="9525" cap="flat" cmpd="sng" algn="ctr">
            <a:solidFill>
              <a:srgbClr val="EDFC28"/>
            </a:solidFill>
            <a:prstDash val="solid"/>
            <a:round/>
            <a:headEnd type="none" w="med" len="med"/>
            <a:tailEnd type="none" w="med" len="med"/>
          </a:ln>
          <a:effectLst/>
        </p:spPr>
        <p:txBody>
          <a:bodyPr/>
          <a:lstStyle/>
          <a:p>
            <a:pPr eaLnBrk="0" hangingPunct="0">
              <a:defRPr/>
            </a:pPr>
            <a:endParaRPr lang="en-US">
              <a:latin typeface="Times" pitchFamily="18" charset="0"/>
              <a:ea typeface="+mn-ea"/>
              <a:cs typeface="Arial" pitchFamily="34" charset="0"/>
            </a:endParaRPr>
          </a:p>
        </p:txBody>
      </p:sp>
    </p:spTree>
    <p:extLst>
      <p:ext uri="{BB962C8B-B14F-4D97-AF65-F5344CB8AC3E}">
        <p14:creationId xmlns:p14="http://schemas.microsoft.com/office/powerpoint/2010/main" val="10960296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7585"/>
                                        </p:tgtEl>
                                        <p:attrNameLst>
                                          <p:attrName>style.visibility</p:attrName>
                                        </p:attrNameLst>
                                      </p:cBhvr>
                                      <p:to>
                                        <p:strVal val="visible"/>
                                      </p:to>
                                    </p:set>
                                    <p:animEffect transition="in" filter="fade">
                                      <p:cBhvr>
                                        <p:cTn id="7" dur="2000"/>
                                        <p:tgtEl>
                                          <p:spTgt spid="6758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5" grpId="0"/>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391362"/>
            <a:ext cx="7772400" cy="1464565"/>
          </a:xfrm>
        </p:spPr>
        <p:txBody>
          <a:bodyPr/>
          <a:lstStyle/>
          <a:p>
            <a:pPr algn="ctr">
              <a:defRPr/>
            </a:pPr>
            <a:r>
              <a:rPr lang="en-US" sz="4800" dirty="0">
                <a:ea typeface="+mj-ea"/>
                <a:cs typeface="+mj-cs"/>
              </a:rPr>
              <a:t>Views from </a:t>
            </a:r>
            <a:br>
              <a:rPr lang="en-US" sz="4800" dirty="0">
                <a:ea typeface="+mj-ea"/>
                <a:cs typeface="+mj-cs"/>
              </a:rPr>
            </a:br>
            <a:r>
              <a:rPr lang="en-US" sz="4800" dirty="0">
                <a:ea typeface="+mj-ea"/>
                <a:cs typeface="+mj-cs"/>
              </a:rPr>
              <a:t>Different Angles</a:t>
            </a:r>
          </a:p>
        </p:txBody>
      </p:sp>
    </p:spTree>
    <p:extLst>
      <p:ext uri="{BB962C8B-B14F-4D97-AF65-F5344CB8AC3E}">
        <p14:creationId xmlns:p14="http://schemas.microsoft.com/office/powerpoint/2010/main" val="2416198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7" name="Title 1"/>
          <p:cNvSpPr>
            <a:spLocks noGrp="1"/>
          </p:cNvSpPr>
          <p:nvPr>
            <p:ph type="title"/>
          </p:nvPr>
        </p:nvSpPr>
        <p:spPr>
          <a:xfrm>
            <a:off x="609600" y="358949"/>
            <a:ext cx="6705600" cy="643722"/>
          </a:xfrm>
        </p:spPr>
        <p:txBody>
          <a:bodyPr/>
          <a:lstStyle/>
          <a:p>
            <a:r>
              <a:rPr lang="en-US" sz="4000" dirty="0"/>
              <a:t>Throw from 3B</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069976"/>
            <a:ext cx="7315200" cy="5240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79246" y="1029073"/>
            <a:ext cx="6299573" cy="5630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3"/>
          <p:cNvSpPr txBox="1">
            <a:spLocks noChangeArrowheads="1"/>
          </p:cNvSpPr>
          <p:nvPr/>
        </p:nvSpPr>
        <p:spPr bwMode="auto">
          <a:xfrm>
            <a:off x="8677275" y="6059488"/>
            <a:ext cx="4079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b="1">
                <a:solidFill>
                  <a:srgbClr val="FF0000"/>
                </a:solidFill>
              </a:rPr>
              <a:t>A</a:t>
            </a:r>
          </a:p>
        </p:txBody>
      </p:sp>
      <p:sp>
        <p:nvSpPr>
          <p:cNvPr id="7" name="TextBox 5"/>
          <p:cNvSpPr txBox="1">
            <a:spLocks noChangeArrowheads="1"/>
          </p:cNvSpPr>
          <p:nvPr/>
        </p:nvSpPr>
        <p:spPr bwMode="auto">
          <a:xfrm>
            <a:off x="8661400" y="5029200"/>
            <a:ext cx="39052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b="1">
                <a:solidFill>
                  <a:srgbClr val="00B050"/>
                </a:solidFill>
              </a:rPr>
              <a:t>B</a:t>
            </a:r>
          </a:p>
        </p:txBody>
      </p:sp>
    </p:spTree>
    <p:extLst>
      <p:ext uri="{BB962C8B-B14F-4D97-AF65-F5344CB8AC3E}">
        <p14:creationId xmlns:p14="http://schemas.microsoft.com/office/powerpoint/2010/main" val="1757772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897"/>
                                        </p:tgtEl>
                                        <p:attrNameLst>
                                          <p:attrName>style.visibility</p:attrName>
                                        </p:attrNameLst>
                                      </p:cBhvr>
                                      <p:to>
                                        <p:strVal val="visible"/>
                                      </p:to>
                                    </p:set>
                                    <p:animEffect transition="in" filter="fade">
                                      <p:cBhvr>
                                        <p:cTn id="7" dur="2000"/>
                                        <p:tgtEl>
                                          <p:spTgt spid="8089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5"/>
                                        </p:tgtEl>
                                        <p:attrNameLst>
                                          <p:attrName>style.visibility</p:attrName>
                                        </p:attrNameLst>
                                      </p:cBhvr>
                                      <p:to>
                                        <p:strVal val="hidden"/>
                                      </p:to>
                                    </p:set>
                                  </p:childTnLst>
                                </p:cTn>
                              </p:par>
                              <p:par>
                                <p:cTn id="14" presetID="1" presetClass="exit"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7" grpId="0"/>
      <p:bldP spid="6" grpId="0"/>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5" name="Title 1"/>
          <p:cNvSpPr>
            <a:spLocks noGrp="1"/>
          </p:cNvSpPr>
          <p:nvPr>
            <p:ph type="title"/>
          </p:nvPr>
        </p:nvSpPr>
        <p:spPr>
          <a:xfrm>
            <a:off x="838200" y="327564"/>
            <a:ext cx="7467600" cy="1143000"/>
          </a:xfrm>
        </p:spPr>
        <p:txBody>
          <a:bodyPr/>
          <a:lstStyle/>
          <a:p>
            <a:r>
              <a:rPr lang="en-US" sz="3600" dirty="0"/>
              <a:t>Throw from Short Stop, </a:t>
            </a:r>
            <a:br>
              <a:rPr lang="en-US" sz="3600" dirty="0"/>
            </a:br>
            <a:r>
              <a:rPr lang="en-US" sz="3600" dirty="0"/>
              <a:t>F3 pulled off bag for tag</a:t>
            </a:r>
          </a:p>
        </p:txBody>
      </p:sp>
      <p:sp>
        <p:nvSpPr>
          <p:cNvPr id="82946" name="Content Placeholder 2"/>
          <p:cNvSpPr>
            <a:spLocks noGrp="1"/>
          </p:cNvSpPr>
          <p:nvPr>
            <p:ph idx="1"/>
          </p:nvPr>
        </p:nvSpPr>
        <p:spPr/>
        <p:txBody>
          <a:bodyPr/>
          <a:lstStyle/>
          <a:p>
            <a:endParaRPr lang="en-US"/>
          </a:p>
        </p:txBody>
      </p:sp>
      <p:pic>
        <p:nvPicPr>
          <p:cNvPr id="829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285" y="1325280"/>
            <a:ext cx="6312254" cy="5624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48" name="TextBox 3"/>
          <p:cNvSpPr txBox="1">
            <a:spLocks noChangeArrowheads="1"/>
          </p:cNvSpPr>
          <p:nvPr/>
        </p:nvSpPr>
        <p:spPr bwMode="auto">
          <a:xfrm>
            <a:off x="6167438" y="4495800"/>
            <a:ext cx="4079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b="1">
                <a:solidFill>
                  <a:srgbClr val="FF0000"/>
                </a:solidFill>
              </a:rPr>
              <a:t>A</a:t>
            </a:r>
          </a:p>
        </p:txBody>
      </p:sp>
      <p:sp>
        <p:nvSpPr>
          <p:cNvPr id="82949" name="TextBox 5"/>
          <p:cNvSpPr txBox="1">
            <a:spLocks noChangeArrowheads="1"/>
          </p:cNvSpPr>
          <p:nvPr/>
        </p:nvSpPr>
        <p:spPr bwMode="auto">
          <a:xfrm>
            <a:off x="6477000" y="5103813"/>
            <a:ext cx="39052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b="1">
                <a:solidFill>
                  <a:srgbClr val="FFFF00"/>
                </a:solidFill>
              </a:rPr>
              <a:t>B</a:t>
            </a:r>
          </a:p>
        </p:txBody>
      </p:sp>
      <p:sp>
        <p:nvSpPr>
          <p:cNvPr id="82950" name="TextBox 6"/>
          <p:cNvSpPr txBox="1">
            <a:spLocks noChangeArrowheads="1"/>
          </p:cNvSpPr>
          <p:nvPr/>
        </p:nvSpPr>
        <p:spPr bwMode="auto">
          <a:xfrm>
            <a:off x="6575425" y="5753100"/>
            <a:ext cx="4079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b="1">
                <a:solidFill>
                  <a:srgbClr val="00B050"/>
                </a:solidFill>
              </a:rPr>
              <a:t>C</a:t>
            </a:r>
          </a:p>
        </p:txBody>
      </p:sp>
      <p:pic>
        <p:nvPicPr>
          <p:cNvPr id="8295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4975" y="6248400"/>
            <a:ext cx="1524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01783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2945"/>
                                        </p:tgtEl>
                                        <p:attrNameLst>
                                          <p:attrName>style.visibility</p:attrName>
                                        </p:attrNameLst>
                                      </p:cBhvr>
                                      <p:to>
                                        <p:strVal val="visible"/>
                                      </p:to>
                                    </p:set>
                                    <p:animEffect transition="in" filter="fade">
                                      <p:cBhvr>
                                        <p:cTn id="7" dur="2000"/>
                                        <p:tgtEl>
                                          <p:spTgt spid="829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82946">
                                            <p:txEl>
                                              <p:pRg st="0" end="0"/>
                                            </p:txEl>
                                          </p:spTgt>
                                        </p:tgtEl>
                                        <p:attrNameLst>
                                          <p:attrName>style.visibility</p:attrName>
                                        </p:attrNameLst>
                                      </p:cBhvr>
                                      <p:to>
                                        <p:strVal val="visible"/>
                                      </p:to>
                                    </p:set>
                                    <p:animEffect transition="in" filter="fade">
                                      <p:cBhvr>
                                        <p:cTn id="12" dur="2000"/>
                                        <p:tgtEl>
                                          <p:spTgt spid="829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5" grpId="0"/>
      <p:bldP spid="82946" grpId="0" build="p"/>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3" name="Title 1"/>
          <p:cNvSpPr>
            <a:spLocks noGrp="1"/>
          </p:cNvSpPr>
          <p:nvPr>
            <p:ph type="title"/>
          </p:nvPr>
        </p:nvSpPr>
        <p:spPr>
          <a:xfrm>
            <a:off x="1228725" y="228600"/>
            <a:ext cx="6705600" cy="881063"/>
          </a:xfrm>
        </p:spPr>
        <p:txBody>
          <a:bodyPr/>
          <a:lstStyle/>
          <a:p>
            <a:r>
              <a:rPr lang="en-US" sz="4000" dirty="0"/>
              <a:t>Tag at 1B</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763" y="990600"/>
            <a:ext cx="8377237"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879475"/>
            <a:ext cx="6791325" cy="597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881063"/>
            <a:ext cx="5715000" cy="5970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3"/>
          <p:cNvSpPr txBox="1">
            <a:spLocks noChangeArrowheads="1"/>
          </p:cNvSpPr>
          <p:nvPr/>
        </p:nvSpPr>
        <p:spPr bwMode="auto">
          <a:xfrm>
            <a:off x="7327900" y="6059488"/>
            <a:ext cx="4079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b="1">
                <a:solidFill>
                  <a:srgbClr val="FF0000"/>
                </a:solidFill>
              </a:rPr>
              <a:t>A</a:t>
            </a:r>
          </a:p>
        </p:txBody>
      </p:sp>
      <p:sp>
        <p:nvSpPr>
          <p:cNvPr id="8" name="TextBox 5"/>
          <p:cNvSpPr txBox="1">
            <a:spLocks noChangeArrowheads="1"/>
          </p:cNvSpPr>
          <p:nvPr/>
        </p:nvSpPr>
        <p:spPr bwMode="auto">
          <a:xfrm>
            <a:off x="7451725" y="4849813"/>
            <a:ext cx="39052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b="1">
                <a:solidFill>
                  <a:srgbClr val="FFFF00"/>
                </a:solidFill>
              </a:rPr>
              <a:t>B</a:t>
            </a:r>
          </a:p>
        </p:txBody>
      </p:sp>
      <p:sp>
        <p:nvSpPr>
          <p:cNvPr id="9" name="TextBox 6"/>
          <p:cNvSpPr txBox="1">
            <a:spLocks noChangeArrowheads="1"/>
          </p:cNvSpPr>
          <p:nvPr/>
        </p:nvSpPr>
        <p:spPr bwMode="auto">
          <a:xfrm>
            <a:off x="7351713" y="5827713"/>
            <a:ext cx="40798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b="1">
                <a:solidFill>
                  <a:srgbClr val="00B050"/>
                </a:solidFill>
              </a:rPr>
              <a:t>C</a:t>
            </a:r>
          </a:p>
        </p:txBody>
      </p:sp>
    </p:spTree>
    <p:extLst>
      <p:ext uri="{BB962C8B-B14F-4D97-AF65-F5344CB8AC3E}">
        <p14:creationId xmlns:p14="http://schemas.microsoft.com/office/powerpoint/2010/main" val="28600909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4993"/>
                                        </p:tgtEl>
                                        <p:attrNameLst>
                                          <p:attrName>style.visibility</p:attrName>
                                        </p:attrNameLst>
                                      </p:cBhvr>
                                      <p:to>
                                        <p:strVal val="visible"/>
                                      </p:to>
                                    </p:set>
                                    <p:animEffect transition="in" filter="fade">
                                      <p:cBhvr>
                                        <p:cTn id="7" dur="2000"/>
                                        <p:tgtEl>
                                          <p:spTgt spid="8499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xit"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nodeType="clickEffect">
                                  <p:stCondLst>
                                    <p:cond delay="0"/>
                                  </p:stCondLst>
                                  <p:childTnLst>
                                    <p:set>
                                      <p:cBhvr>
                                        <p:cTn id="21" dur="1" fill="hold">
                                          <p:stCondLst>
                                            <p:cond delay="0"/>
                                          </p:stCondLst>
                                        </p:cTn>
                                        <p:tgtEl>
                                          <p:spTgt spid="5"/>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3" grpId="0"/>
      <p:bldP spid="7" grpId="0"/>
      <p:bldP spid="8" grpId="0"/>
      <p:bldP spid="8" grpId="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8" name="Rectangle 4"/>
          <p:cNvSpPr>
            <a:spLocks noGrp="1" noChangeArrowheads="1"/>
          </p:cNvSpPr>
          <p:nvPr>
            <p:ph type="title"/>
          </p:nvPr>
        </p:nvSpPr>
        <p:spPr/>
        <p:txBody>
          <a:bodyPr/>
          <a:lstStyle/>
          <a:p>
            <a:pPr eaLnBrk="1" hangingPunct="1">
              <a:defRPr/>
            </a:pPr>
            <a:r>
              <a:rPr lang="en-US" sz="4000" dirty="0"/>
              <a:t>SET POSITION</a:t>
            </a:r>
          </a:p>
        </p:txBody>
      </p:sp>
      <p:sp>
        <p:nvSpPr>
          <p:cNvPr id="31749" name="Rectangle 5"/>
          <p:cNvSpPr>
            <a:spLocks noGrp="1" noChangeArrowheads="1"/>
          </p:cNvSpPr>
          <p:nvPr>
            <p:ph type="body" sz="half" idx="1"/>
          </p:nvPr>
        </p:nvSpPr>
        <p:spPr>
          <a:xfrm>
            <a:off x="457200" y="1749725"/>
            <a:ext cx="4038600" cy="3352800"/>
          </a:xfrm>
        </p:spPr>
        <p:txBody>
          <a:bodyPr/>
          <a:lstStyle/>
          <a:p>
            <a:pPr eaLnBrk="1" hangingPunct="1">
              <a:defRPr/>
            </a:pPr>
            <a:r>
              <a:rPr lang="en-US" sz="2800" dirty="0"/>
              <a:t>Top of zone</a:t>
            </a:r>
          </a:p>
          <a:p>
            <a:pPr eaLnBrk="1" hangingPunct="1">
              <a:defRPr/>
            </a:pPr>
            <a:r>
              <a:rPr lang="en-US" sz="2800" dirty="0"/>
              <a:t>Hand placement</a:t>
            </a:r>
          </a:p>
          <a:p>
            <a:pPr eaLnBrk="1" hangingPunct="1">
              <a:defRPr/>
            </a:pPr>
            <a:r>
              <a:rPr lang="en-US" sz="2800" dirty="0"/>
              <a:t>Timing </a:t>
            </a:r>
          </a:p>
          <a:p>
            <a:pPr eaLnBrk="1" hangingPunct="1">
              <a:defRPr/>
            </a:pPr>
            <a:r>
              <a:rPr lang="en-US" sz="2800" dirty="0"/>
              <a:t>Don’t go down too late</a:t>
            </a:r>
          </a:p>
        </p:txBody>
      </p:sp>
      <p:pic>
        <p:nvPicPr>
          <p:cNvPr id="31751" name="Picture 7"/>
          <p:cNvPicPr>
            <a:picLocks noGrp="1" noChangeAspect="1" noChangeArrowheads="1"/>
          </p:cNvPicPr>
          <p:nvPr>
            <p:ph sz="half" idx="2"/>
          </p:nvPr>
        </p:nvPicPr>
        <p:blipFill>
          <a:blip r:embed="rId3" cstate="print"/>
          <a:srcRect/>
          <a:stretch>
            <a:fillRect/>
          </a:stretch>
        </p:blipFill>
        <p:spPr>
          <a:xfrm>
            <a:off x="4553309" y="1828800"/>
            <a:ext cx="4038600" cy="2524125"/>
          </a:xfrm>
          <a:noFill/>
        </p:spPr>
      </p:pic>
    </p:spTree>
    <p:extLst>
      <p:ext uri="{BB962C8B-B14F-4D97-AF65-F5344CB8AC3E}">
        <p14:creationId xmlns:p14="http://schemas.microsoft.com/office/powerpoint/2010/main" val="1130846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fade">
                                      <p:cBhvr>
                                        <p:cTn id="7" dur="2000"/>
                                        <p:tgtEl>
                                          <p:spTgt spid="31748"/>
                                        </p:tgtEl>
                                      </p:cBhvr>
                                    </p:animEffect>
                                  </p:childTnLst>
                                </p:cTn>
                              </p:par>
                              <p:par>
                                <p:cTn id="8" presetID="10" presetClass="entr" presetSubtype="0" fill="hold" nodeType="withEffect">
                                  <p:stCondLst>
                                    <p:cond delay="0"/>
                                  </p:stCondLst>
                                  <p:childTnLst>
                                    <p:set>
                                      <p:cBhvr>
                                        <p:cTn id="9" dur="1" fill="hold">
                                          <p:stCondLst>
                                            <p:cond delay="0"/>
                                          </p:stCondLst>
                                        </p:cTn>
                                        <p:tgtEl>
                                          <p:spTgt spid="31751"/>
                                        </p:tgtEl>
                                        <p:attrNameLst>
                                          <p:attrName>style.visibility</p:attrName>
                                        </p:attrNameLst>
                                      </p:cBhvr>
                                      <p:to>
                                        <p:strVal val="visible"/>
                                      </p:to>
                                    </p:set>
                                    <p:animEffect transition="in" filter="fade">
                                      <p:cBhvr>
                                        <p:cTn id="10" dur="2000"/>
                                        <p:tgtEl>
                                          <p:spTgt spid="31751"/>
                                        </p:tgtEl>
                                      </p:cBhvr>
                                    </p:animEffect>
                                  </p:childTnLst>
                                </p:cTn>
                              </p:par>
                              <p:par>
                                <p:cTn id="11" presetID="1" presetClass="entr" presetSubtype="0" fill="hold" nodeType="withEffect">
                                  <p:stCondLst>
                                    <p:cond delay="0"/>
                                  </p:stCondLst>
                                  <p:childTnLst>
                                    <p:set>
                                      <p:cBhvr>
                                        <p:cTn id="12" dur="1" fill="hold">
                                          <p:stCondLst>
                                            <p:cond delay="0"/>
                                          </p:stCondLst>
                                        </p:cTn>
                                        <p:tgtEl>
                                          <p:spTgt spid="3174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749">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749">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74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1"/>
    </p:bld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1" name="Title 1"/>
          <p:cNvSpPr>
            <a:spLocks noGrp="1"/>
          </p:cNvSpPr>
          <p:nvPr>
            <p:ph type="title"/>
          </p:nvPr>
        </p:nvSpPr>
        <p:spPr>
          <a:xfrm>
            <a:off x="779463" y="381000"/>
            <a:ext cx="7583487" cy="838200"/>
          </a:xfrm>
        </p:spPr>
        <p:txBody>
          <a:bodyPr/>
          <a:lstStyle/>
          <a:p>
            <a:r>
              <a:rPr lang="en-US" sz="4000" dirty="0"/>
              <a:t>Views on throws from 2B</a:t>
            </a:r>
          </a:p>
        </p:txBody>
      </p:sp>
      <p:pic>
        <p:nvPicPr>
          <p:cNvPr id="870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25538"/>
            <a:ext cx="6434138" cy="5732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3" name="TextBox 3"/>
          <p:cNvSpPr txBox="1">
            <a:spLocks noChangeArrowheads="1"/>
          </p:cNvSpPr>
          <p:nvPr/>
        </p:nvSpPr>
        <p:spPr bwMode="auto">
          <a:xfrm>
            <a:off x="6400800" y="6396038"/>
            <a:ext cx="40798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b="1">
                <a:solidFill>
                  <a:srgbClr val="FF0000"/>
                </a:solidFill>
              </a:rPr>
              <a:t>A</a:t>
            </a:r>
          </a:p>
        </p:txBody>
      </p:sp>
      <p:sp>
        <p:nvSpPr>
          <p:cNvPr id="87044" name="TextBox 5"/>
          <p:cNvSpPr txBox="1">
            <a:spLocks noChangeArrowheads="1"/>
          </p:cNvSpPr>
          <p:nvPr/>
        </p:nvSpPr>
        <p:spPr bwMode="auto">
          <a:xfrm>
            <a:off x="6499225" y="5029200"/>
            <a:ext cx="3905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b="1">
                <a:solidFill>
                  <a:srgbClr val="FF0000"/>
                </a:solidFill>
              </a:rPr>
              <a:t>B</a:t>
            </a:r>
          </a:p>
        </p:txBody>
      </p:sp>
      <p:sp>
        <p:nvSpPr>
          <p:cNvPr id="87045" name="TextBox 6"/>
          <p:cNvSpPr txBox="1">
            <a:spLocks noChangeArrowheads="1"/>
          </p:cNvSpPr>
          <p:nvPr/>
        </p:nvSpPr>
        <p:spPr bwMode="auto">
          <a:xfrm>
            <a:off x="6526213" y="5715000"/>
            <a:ext cx="40798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b="1">
                <a:solidFill>
                  <a:srgbClr val="00B050"/>
                </a:solidFill>
              </a:rPr>
              <a:t>C</a:t>
            </a:r>
          </a:p>
        </p:txBody>
      </p:sp>
      <p:pic>
        <p:nvPicPr>
          <p:cNvPr id="8704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6232525"/>
            <a:ext cx="1524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37022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7041"/>
                                        </p:tgtEl>
                                        <p:attrNameLst>
                                          <p:attrName>style.visibility</p:attrName>
                                        </p:attrNameLst>
                                      </p:cBhvr>
                                      <p:to>
                                        <p:strVal val="visible"/>
                                      </p:to>
                                    </p:set>
                                    <p:animEffect transition="in" filter="fade">
                                      <p:cBhvr>
                                        <p:cTn id="7" dur="2000"/>
                                        <p:tgtEl>
                                          <p:spTgt spid="870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1" grpId="0"/>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89" name="Title 1"/>
          <p:cNvSpPr>
            <a:spLocks noGrp="1"/>
          </p:cNvSpPr>
          <p:nvPr>
            <p:ph type="title"/>
          </p:nvPr>
        </p:nvSpPr>
        <p:spPr>
          <a:xfrm>
            <a:off x="1039812" y="76200"/>
            <a:ext cx="6705600" cy="1143000"/>
          </a:xfrm>
        </p:spPr>
        <p:txBody>
          <a:bodyPr/>
          <a:lstStyle/>
          <a:p>
            <a:r>
              <a:rPr lang="en-US" sz="4000" dirty="0"/>
              <a:t>Throw from 2B</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525" y="1047750"/>
            <a:ext cx="8512175" cy="497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5263" y="1020763"/>
            <a:ext cx="8672512" cy="513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22513" y="973138"/>
            <a:ext cx="4419600" cy="578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3"/>
          <p:cNvSpPr txBox="1">
            <a:spLocks noChangeArrowheads="1"/>
          </p:cNvSpPr>
          <p:nvPr/>
        </p:nvSpPr>
        <p:spPr bwMode="auto">
          <a:xfrm>
            <a:off x="7696200" y="6245225"/>
            <a:ext cx="4079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b="1">
                <a:solidFill>
                  <a:srgbClr val="FF0000"/>
                </a:solidFill>
              </a:rPr>
              <a:t>A</a:t>
            </a:r>
          </a:p>
        </p:txBody>
      </p:sp>
      <p:sp>
        <p:nvSpPr>
          <p:cNvPr id="9" name="TextBox 5"/>
          <p:cNvSpPr txBox="1">
            <a:spLocks noChangeArrowheads="1"/>
          </p:cNvSpPr>
          <p:nvPr/>
        </p:nvSpPr>
        <p:spPr bwMode="auto">
          <a:xfrm>
            <a:off x="7993063" y="6248400"/>
            <a:ext cx="39052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b="1">
                <a:solidFill>
                  <a:srgbClr val="FF0000"/>
                </a:solidFill>
              </a:rPr>
              <a:t>B</a:t>
            </a:r>
          </a:p>
        </p:txBody>
      </p:sp>
      <p:sp>
        <p:nvSpPr>
          <p:cNvPr id="10" name="TextBox 6"/>
          <p:cNvSpPr txBox="1">
            <a:spLocks noChangeArrowheads="1"/>
          </p:cNvSpPr>
          <p:nvPr/>
        </p:nvSpPr>
        <p:spPr bwMode="auto">
          <a:xfrm>
            <a:off x="8459788" y="6296025"/>
            <a:ext cx="40798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b="1">
                <a:solidFill>
                  <a:srgbClr val="00B050"/>
                </a:solidFill>
              </a:rPr>
              <a:t>C</a:t>
            </a:r>
          </a:p>
        </p:txBody>
      </p:sp>
      <p:sp>
        <p:nvSpPr>
          <p:cNvPr id="2" name="Oval 1"/>
          <p:cNvSpPr>
            <a:spLocks noChangeArrowheads="1"/>
          </p:cNvSpPr>
          <p:nvPr/>
        </p:nvSpPr>
        <p:spPr bwMode="auto">
          <a:xfrm>
            <a:off x="3352800" y="5334000"/>
            <a:ext cx="914400" cy="6096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Tree>
    <p:extLst>
      <p:ext uri="{BB962C8B-B14F-4D97-AF65-F5344CB8AC3E}">
        <p14:creationId xmlns:p14="http://schemas.microsoft.com/office/powerpoint/2010/main" val="1711705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9089"/>
                                        </p:tgtEl>
                                        <p:attrNameLst>
                                          <p:attrName>style.visibility</p:attrName>
                                        </p:attrNameLst>
                                      </p:cBhvr>
                                      <p:to>
                                        <p:strVal val="visible"/>
                                      </p:to>
                                    </p:set>
                                    <p:animEffect transition="in" filter="fade">
                                      <p:cBhvr>
                                        <p:cTn id="7" dur="2000"/>
                                        <p:tgtEl>
                                          <p:spTgt spid="8908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8"/>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xit"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nodeType="clickEffect">
                                  <p:stCondLst>
                                    <p:cond delay="0"/>
                                  </p:stCondLst>
                                  <p:childTnLst>
                                    <p:set>
                                      <p:cBhvr>
                                        <p:cTn id="21" dur="1" fill="hold">
                                          <p:stCondLst>
                                            <p:cond delay="0"/>
                                          </p:stCondLst>
                                        </p:cTn>
                                        <p:tgtEl>
                                          <p:spTgt spid="7"/>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9"/>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9" grpId="0"/>
      <p:bldP spid="6" grpId="0"/>
      <p:bldP spid="9" grpId="0"/>
      <p:bldP spid="9" grpId="1"/>
      <p:bldP spid="10" grpId="0"/>
      <p:bldP spid="2" grpId="0" animBg="1"/>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7" name="Title 1"/>
          <p:cNvSpPr>
            <a:spLocks noGrp="1"/>
          </p:cNvSpPr>
          <p:nvPr>
            <p:ph type="title"/>
          </p:nvPr>
        </p:nvSpPr>
        <p:spPr>
          <a:xfrm>
            <a:off x="457200" y="458591"/>
            <a:ext cx="8229600" cy="1066800"/>
          </a:xfrm>
        </p:spPr>
        <p:txBody>
          <a:bodyPr/>
          <a:lstStyle/>
          <a:p>
            <a:r>
              <a:rPr lang="en-US" sz="4000" dirty="0"/>
              <a:t>Throw From Short Stop Area</a:t>
            </a:r>
          </a:p>
        </p:txBody>
      </p:sp>
      <p:pic>
        <p:nvPicPr>
          <p:cNvPr id="9113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8763"/>
            <a:ext cx="8991600" cy="5024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8" name="Rectangle 5"/>
          <p:cNvSpPr>
            <a:spLocks noChangeArrowheads="1"/>
          </p:cNvSpPr>
          <p:nvPr/>
        </p:nvSpPr>
        <p:spPr bwMode="auto">
          <a:xfrm rot="669450">
            <a:off x="3400425" y="3225800"/>
            <a:ext cx="3414713" cy="46038"/>
          </a:xfrm>
          <a:prstGeom prst="rect">
            <a:avLst/>
          </a:prstGeom>
          <a:solidFill>
            <a:srgbClr val="FF0000"/>
          </a:solidFill>
          <a:ln w="9525">
            <a:solidFill>
              <a:srgbClr val="FF0000"/>
            </a:solidFill>
            <a:round/>
            <a:headEnd/>
            <a:tailEnd/>
          </a:ln>
        </p:spPr>
        <p:txBody>
          <a:bodyPr/>
          <a:lstStyle/>
          <a:p>
            <a:pPr eaLnBrk="0" hangingPunct="0"/>
            <a:endParaRPr lang="en-US"/>
          </a:p>
        </p:txBody>
      </p:sp>
    </p:spTree>
    <p:extLst>
      <p:ext uri="{BB962C8B-B14F-4D97-AF65-F5344CB8AC3E}">
        <p14:creationId xmlns:p14="http://schemas.microsoft.com/office/powerpoint/2010/main" val="18207764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1137"/>
                                        </p:tgtEl>
                                        <p:attrNameLst>
                                          <p:attrName>style.visibility</p:attrName>
                                        </p:attrNameLst>
                                      </p:cBhvr>
                                      <p:to>
                                        <p:strVal val="visible"/>
                                      </p:to>
                                    </p:set>
                                    <p:animEffect transition="in" filter="fade">
                                      <p:cBhvr>
                                        <p:cTn id="7" dur="2000"/>
                                        <p:tgtEl>
                                          <p:spTgt spid="9113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7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7" grpId="0"/>
      <p:bldP spid="47108" grpId="0" animBg="1"/>
    </p:bld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5" name="Title 1"/>
          <p:cNvSpPr>
            <a:spLocks noGrp="1"/>
          </p:cNvSpPr>
          <p:nvPr>
            <p:ph type="title"/>
          </p:nvPr>
        </p:nvSpPr>
        <p:spPr>
          <a:xfrm>
            <a:off x="533400" y="246685"/>
            <a:ext cx="6705600" cy="1143000"/>
          </a:xfrm>
        </p:spPr>
        <p:txBody>
          <a:bodyPr/>
          <a:lstStyle/>
          <a:p>
            <a:r>
              <a:rPr lang="en-US" sz="4000" dirty="0"/>
              <a:t>Throw from short stop area</a:t>
            </a:r>
          </a:p>
        </p:txBody>
      </p:sp>
      <p:pic>
        <p:nvPicPr>
          <p:cNvPr id="93186" name="Content Placeholder 3" descr="throw from 3b fielding ball towards short.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1295400"/>
            <a:ext cx="8534400" cy="5410200"/>
          </a:xfrm>
        </p:spPr>
      </p:pic>
      <p:pic>
        <p:nvPicPr>
          <p:cNvPr id="696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219325"/>
            <a:ext cx="838200" cy="151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64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1990725"/>
            <a:ext cx="733425" cy="151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64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76193">
            <a:off x="5419725" y="3275013"/>
            <a:ext cx="346075" cy="10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a:spLocks noChangeArrowheads="1"/>
          </p:cNvSpPr>
          <p:nvPr/>
        </p:nvSpPr>
        <p:spPr bwMode="auto">
          <a:xfrm>
            <a:off x="5486400" y="2438400"/>
            <a:ext cx="46038" cy="2590800"/>
          </a:xfrm>
          <a:prstGeom prst="rect">
            <a:avLst/>
          </a:prstGeom>
          <a:solidFill>
            <a:srgbClr val="FF0000"/>
          </a:solidFill>
          <a:ln w="9525">
            <a:solidFill>
              <a:srgbClr val="FF0000"/>
            </a:solidFill>
            <a:round/>
            <a:headEnd/>
            <a:tailEnd/>
          </a:ln>
        </p:spPr>
        <p:txBody>
          <a:bodyPr/>
          <a:lstStyle/>
          <a:p>
            <a:pPr eaLnBrk="0" hangingPunct="0"/>
            <a:endParaRPr lang="en-US">
              <a:solidFill>
                <a:srgbClr val="FF0000"/>
              </a:solidFill>
            </a:endParaRPr>
          </a:p>
        </p:txBody>
      </p:sp>
      <p:pic>
        <p:nvPicPr>
          <p:cNvPr id="1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976193">
            <a:off x="5927725" y="3143250"/>
            <a:ext cx="382588" cy="15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976193">
            <a:off x="5148263" y="3367088"/>
            <a:ext cx="109537"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102075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3185"/>
                                        </p:tgtEl>
                                        <p:attrNameLst>
                                          <p:attrName>style.visibility</p:attrName>
                                        </p:attrNameLst>
                                      </p:cBhvr>
                                      <p:to>
                                        <p:strVal val="visible"/>
                                      </p:to>
                                    </p:set>
                                    <p:animEffect transition="in" filter="fade">
                                      <p:cBhvr>
                                        <p:cTn id="7" dur="2000"/>
                                        <p:tgtEl>
                                          <p:spTgt spid="93185"/>
                                        </p:tgtEl>
                                      </p:cBhvr>
                                    </p:animEffect>
                                  </p:childTnLst>
                                </p:cTn>
                              </p:par>
                              <p:par>
                                <p:cTn id="8" presetID="10" presetClass="entr" presetSubtype="0" fill="hold" nodeType="withEffect">
                                  <p:stCondLst>
                                    <p:cond delay="0"/>
                                  </p:stCondLst>
                                  <p:childTnLst>
                                    <p:set>
                                      <p:cBhvr>
                                        <p:cTn id="9" dur="1" fill="hold">
                                          <p:stCondLst>
                                            <p:cond delay="0"/>
                                          </p:stCondLst>
                                        </p:cTn>
                                        <p:tgtEl>
                                          <p:spTgt spid="93186"/>
                                        </p:tgtEl>
                                        <p:attrNameLst>
                                          <p:attrName>style.visibility</p:attrName>
                                        </p:attrNameLst>
                                      </p:cBhvr>
                                      <p:to>
                                        <p:strVal val="visible"/>
                                      </p:to>
                                    </p:set>
                                    <p:animEffect transition="in" filter="fade">
                                      <p:cBhvr>
                                        <p:cTn id="10" dur="2000"/>
                                        <p:tgtEl>
                                          <p:spTgt spid="9318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964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96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96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5" grpId="0"/>
      <p:bldP spid="5"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3" name="Title 1"/>
          <p:cNvSpPr>
            <a:spLocks noGrp="1"/>
          </p:cNvSpPr>
          <p:nvPr>
            <p:ph type="title"/>
          </p:nvPr>
        </p:nvSpPr>
        <p:spPr>
          <a:xfrm>
            <a:off x="685800" y="134092"/>
            <a:ext cx="6705600" cy="1143000"/>
          </a:xfrm>
        </p:spPr>
        <p:txBody>
          <a:bodyPr/>
          <a:lstStyle/>
          <a:p>
            <a:r>
              <a:rPr lang="en-US" sz="4000" dirty="0"/>
              <a:t>Views on Pickoff at 2B</a:t>
            </a:r>
          </a:p>
        </p:txBody>
      </p:sp>
      <p:pic>
        <p:nvPicPr>
          <p:cNvPr id="952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25538"/>
            <a:ext cx="6434138" cy="5732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5" name="TextBox 3"/>
          <p:cNvSpPr txBox="1">
            <a:spLocks noChangeArrowheads="1"/>
          </p:cNvSpPr>
          <p:nvPr/>
        </p:nvSpPr>
        <p:spPr bwMode="auto">
          <a:xfrm>
            <a:off x="5867400" y="2895600"/>
            <a:ext cx="4079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b="1">
                <a:solidFill>
                  <a:srgbClr val="FF0000"/>
                </a:solidFill>
              </a:rPr>
              <a:t>A</a:t>
            </a:r>
          </a:p>
        </p:txBody>
      </p:sp>
      <p:sp>
        <p:nvSpPr>
          <p:cNvPr id="95236" name="TextBox 6"/>
          <p:cNvSpPr txBox="1">
            <a:spLocks noChangeArrowheads="1"/>
          </p:cNvSpPr>
          <p:nvPr/>
        </p:nvSpPr>
        <p:spPr bwMode="auto">
          <a:xfrm>
            <a:off x="6315075" y="2205038"/>
            <a:ext cx="3905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b="1">
                <a:solidFill>
                  <a:srgbClr val="00B050"/>
                </a:solidFill>
              </a:rPr>
              <a:t>B</a:t>
            </a:r>
          </a:p>
        </p:txBody>
      </p:sp>
      <p:pic>
        <p:nvPicPr>
          <p:cNvPr id="9523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58809">
            <a:off x="6738938" y="3240088"/>
            <a:ext cx="1524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3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8025" y="1905000"/>
            <a:ext cx="244475"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510656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5233"/>
                                        </p:tgtEl>
                                        <p:attrNameLst>
                                          <p:attrName>style.visibility</p:attrName>
                                        </p:attrNameLst>
                                      </p:cBhvr>
                                      <p:to>
                                        <p:strVal val="visible"/>
                                      </p:to>
                                    </p:set>
                                    <p:animEffect transition="in" filter="fade">
                                      <p:cBhvr>
                                        <p:cTn id="7" dur="2000"/>
                                        <p:tgtEl>
                                          <p:spTgt spid="95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3" grpId="0"/>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1" name="Title 1"/>
          <p:cNvSpPr>
            <a:spLocks noGrp="1"/>
          </p:cNvSpPr>
          <p:nvPr>
            <p:ph type="title"/>
          </p:nvPr>
        </p:nvSpPr>
        <p:spPr>
          <a:xfrm>
            <a:off x="533400" y="414337"/>
            <a:ext cx="6705600" cy="744538"/>
          </a:xfrm>
        </p:spPr>
        <p:txBody>
          <a:bodyPr/>
          <a:lstStyle/>
          <a:p>
            <a:r>
              <a:rPr lang="en-US" sz="4000" dirty="0"/>
              <a:t>Pickoff at 2B</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58875"/>
            <a:ext cx="8856663" cy="5173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9713" y="1295400"/>
            <a:ext cx="8342312" cy="499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3"/>
          <p:cNvSpPr txBox="1">
            <a:spLocks noChangeArrowheads="1"/>
          </p:cNvSpPr>
          <p:nvPr/>
        </p:nvSpPr>
        <p:spPr bwMode="auto">
          <a:xfrm>
            <a:off x="7327900" y="6248400"/>
            <a:ext cx="4079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b="1">
                <a:solidFill>
                  <a:srgbClr val="FF0000"/>
                </a:solidFill>
              </a:rPr>
              <a:t>A</a:t>
            </a:r>
          </a:p>
        </p:txBody>
      </p:sp>
      <p:sp>
        <p:nvSpPr>
          <p:cNvPr id="8" name="TextBox 5"/>
          <p:cNvSpPr txBox="1">
            <a:spLocks noChangeArrowheads="1"/>
          </p:cNvSpPr>
          <p:nvPr/>
        </p:nvSpPr>
        <p:spPr bwMode="auto">
          <a:xfrm>
            <a:off x="7345363" y="6248400"/>
            <a:ext cx="39052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b="1">
                <a:solidFill>
                  <a:srgbClr val="00B050"/>
                </a:solidFill>
              </a:rPr>
              <a:t>B</a:t>
            </a:r>
          </a:p>
        </p:txBody>
      </p:sp>
    </p:spTree>
    <p:extLst>
      <p:ext uri="{BB962C8B-B14F-4D97-AF65-F5344CB8AC3E}">
        <p14:creationId xmlns:p14="http://schemas.microsoft.com/office/powerpoint/2010/main" val="2304896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7281"/>
                                        </p:tgtEl>
                                        <p:attrNameLst>
                                          <p:attrName>style.visibility</p:attrName>
                                        </p:attrNameLst>
                                      </p:cBhvr>
                                      <p:to>
                                        <p:strVal val="visible"/>
                                      </p:to>
                                    </p:set>
                                    <p:animEffect transition="in" filter="fade">
                                      <p:cBhvr>
                                        <p:cTn id="7" dur="2000"/>
                                        <p:tgtEl>
                                          <p:spTgt spid="9728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xit"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1" grpId="0"/>
      <p:bldP spid="7" grpId="0"/>
      <p:bldP spid="8" grpId="0"/>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Angles and Distance</a:t>
            </a:r>
          </a:p>
        </p:txBody>
      </p:sp>
      <p:sp>
        <p:nvSpPr>
          <p:cNvPr id="3" name="Content Placeholder 2"/>
          <p:cNvSpPr>
            <a:spLocks noGrp="1"/>
          </p:cNvSpPr>
          <p:nvPr>
            <p:ph idx="1"/>
          </p:nvPr>
        </p:nvSpPr>
        <p:spPr/>
        <p:txBody>
          <a:bodyPr>
            <a:scene3d>
              <a:camera prst="orthographicFront"/>
              <a:lightRig rig="balanced" dir="t">
                <a:rot lat="0" lon="0" rev="2100000"/>
              </a:lightRig>
            </a:scene3d>
            <a:sp3d extrusionH="57150" prstMaterial="metal">
              <a:bevelT w="38100" h="25400"/>
              <a:contourClr>
                <a:schemeClr val="bg2"/>
              </a:contourClr>
            </a:sp3d>
          </a:bodyPr>
          <a:lstStyle/>
          <a:p>
            <a:pPr marL="282575" lvl="1" indent="0">
              <a:buNone/>
            </a:pPr>
            <a:r>
              <a:rPr lang="en-US" sz="2400" b="1" i="1" u="sng" dirty="0">
                <a:ln w="50800"/>
                <a:solidFill>
                  <a:schemeClr val="bg1">
                    <a:shade val="50000"/>
                  </a:schemeClr>
                </a:solidFill>
              </a:rPr>
              <a:t>Difficult situations:</a:t>
            </a:r>
          </a:p>
          <a:p>
            <a:pPr marL="282575" lvl="1" indent="0">
              <a:buNone/>
            </a:pPr>
            <a:endParaRPr lang="en-US" b="1" dirty="0">
              <a:ln w="50800"/>
              <a:solidFill>
                <a:schemeClr val="bg1">
                  <a:shade val="50000"/>
                </a:schemeClr>
              </a:solidFill>
            </a:endParaRPr>
          </a:p>
          <a:p>
            <a:pPr lvl="1"/>
            <a:r>
              <a:rPr lang="en-US" b="1" dirty="0">
                <a:ln w="50800"/>
                <a:solidFill>
                  <a:schemeClr val="bg1">
                    <a:shade val="50000"/>
                  </a:schemeClr>
                </a:solidFill>
              </a:rPr>
              <a:t>Fielders blocking view</a:t>
            </a:r>
          </a:p>
          <a:p>
            <a:pPr marL="282575" lvl="1" indent="0">
              <a:buNone/>
            </a:pPr>
            <a:endParaRPr lang="en-US" sz="1800" b="1" dirty="0">
              <a:ln w="50800"/>
              <a:solidFill>
                <a:schemeClr val="bg1">
                  <a:shade val="50000"/>
                </a:schemeClr>
              </a:solidFill>
            </a:endParaRPr>
          </a:p>
          <a:p>
            <a:pPr lvl="1"/>
            <a:r>
              <a:rPr lang="en-US" sz="1800" b="1" dirty="0">
                <a:ln w="50800"/>
                <a:solidFill>
                  <a:schemeClr val="bg1">
                    <a:shade val="50000"/>
                  </a:schemeClr>
                </a:solidFill>
              </a:rPr>
              <a:t>Over throw at a base</a:t>
            </a:r>
          </a:p>
          <a:p>
            <a:pPr marL="282575" lvl="1" indent="0">
              <a:buNone/>
            </a:pPr>
            <a:endParaRPr lang="en-US" sz="2400" b="1" u="sng" dirty="0">
              <a:ln w="50800"/>
              <a:solidFill>
                <a:schemeClr val="bg1">
                  <a:shade val="50000"/>
                </a:schemeClr>
              </a:solidFill>
            </a:endParaRPr>
          </a:p>
          <a:p>
            <a:pPr marL="282575" lvl="1" indent="0">
              <a:buNone/>
            </a:pPr>
            <a:r>
              <a:rPr lang="en-US" sz="2400" b="1" i="1" u="sng" dirty="0">
                <a:ln w="50800"/>
              </a:rPr>
              <a:t>When do you to move to a secondary position:</a:t>
            </a:r>
          </a:p>
          <a:p>
            <a:pPr marL="282575" lvl="1" indent="0">
              <a:buNone/>
            </a:pPr>
            <a:endParaRPr lang="en-US" sz="1800" b="1" dirty="0">
              <a:ln w="50800"/>
            </a:endParaRPr>
          </a:p>
          <a:p>
            <a:pPr lvl="1"/>
            <a:r>
              <a:rPr lang="en-US" b="1" dirty="0">
                <a:ln w="50800"/>
              </a:rPr>
              <a:t>The next position assumed by the umpire </a:t>
            </a:r>
            <a:r>
              <a:rPr lang="en-US" b="1" i="1" dirty="0">
                <a:ln w="50800"/>
                <a:solidFill>
                  <a:schemeClr val="tx1"/>
                </a:solidFill>
              </a:rPr>
              <a:t>AFTER </a:t>
            </a:r>
            <a:r>
              <a:rPr lang="en-US" b="1" dirty="0">
                <a:ln w="50800"/>
                <a:solidFill>
                  <a:schemeClr val="bg1">
                    <a:shade val="50000"/>
                  </a:schemeClr>
                </a:solidFill>
              </a:rPr>
              <a:t>the initial plays continuous action</a:t>
            </a:r>
            <a:r>
              <a:rPr lang="en-US" sz="2400" b="1" dirty="0">
                <a:ln w="50800"/>
                <a:solidFill>
                  <a:schemeClr val="bg1">
                    <a:shade val="50000"/>
                  </a:schemeClr>
                </a:solidFill>
              </a:rPr>
              <a:t>.</a:t>
            </a:r>
          </a:p>
          <a:p>
            <a:pPr lvl="1"/>
            <a:endParaRPr lang="en-US" b="1" dirty="0">
              <a:ln w="50800"/>
              <a:solidFill>
                <a:schemeClr val="bg1">
                  <a:shade val="50000"/>
                </a:schemeClr>
              </a:solidFill>
            </a:endParaRPr>
          </a:p>
          <a:p>
            <a:pPr lvl="1"/>
            <a:endParaRPr lang="en-US" b="1" dirty="0">
              <a:ln w="50800"/>
              <a:solidFill>
                <a:schemeClr val="bg1">
                  <a:shade val="50000"/>
                </a:schemeClr>
              </a:solidFill>
            </a:endParaRPr>
          </a:p>
        </p:txBody>
      </p:sp>
    </p:spTree>
    <p:extLst>
      <p:ext uri="{BB962C8B-B14F-4D97-AF65-F5344CB8AC3E}">
        <p14:creationId xmlns:p14="http://schemas.microsoft.com/office/powerpoint/2010/main" val="23757462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20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algn="ctr" eaLnBrk="1" fontAlgn="auto" hangingPunct="1">
              <a:spcAft>
                <a:spcPts val="0"/>
              </a:spcAft>
              <a:defRPr/>
            </a:pPr>
            <a:r>
              <a:rPr lang="en-US" dirty="0">
                <a:solidFill>
                  <a:schemeClr val="accent1">
                    <a:satMod val="150000"/>
                  </a:schemeClr>
                </a:solidFill>
              </a:rPr>
              <a:t>2 Umpire</a:t>
            </a:r>
            <a:br>
              <a:rPr lang="en-US" dirty="0">
                <a:solidFill>
                  <a:schemeClr val="accent1">
                    <a:satMod val="150000"/>
                  </a:schemeClr>
                </a:solidFill>
              </a:rPr>
            </a:br>
            <a:r>
              <a:rPr lang="en-US" dirty="0">
                <a:solidFill>
                  <a:schemeClr val="accent1">
                    <a:satMod val="150000"/>
                  </a:schemeClr>
                </a:solidFill>
              </a:rPr>
              <a:t>System</a:t>
            </a:r>
          </a:p>
        </p:txBody>
      </p:sp>
      <p:pic>
        <p:nvPicPr>
          <p:cNvPr id="9220" name="Picture 3" descr="Picture1.png"/>
          <p:cNvPicPr>
            <a:picLocks noChangeAspect="1"/>
          </p:cNvPicPr>
          <p:nvPr/>
        </p:nvPicPr>
        <p:blipFill>
          <a:blip r:embed="rId3" cstate="print"/>
          <a:srcRect/>
          <a:stretch>
            <a:fillRect/>
          </a:stretch>
        </p:blipFill>
        <p:spPr bwMode="auto">
          <a:xfrm>
            <a:off x="3962400" y="4876800"/>
            <a:ext cx="1157288" cy="1236663"/>
          </a:xfrm>
          <a:prstGeom prst="rect">
            <a:avLst/>
          </a:prstGeom>
          <a:noFill/>
          <a:ln w="9525">
            <a:noFill/>
            <a:miter lim="800000"/>
            <a:headEnd/>
            <a:tailEnd/>
          </a:ln>
        </p:spPr>
      </p:pic>
    </p:spTree>
    <p:extLst>
      <p:ext uri="{BB962C8B-B14F-4D97-AF65-F5344CB8AC3E}">
        <p14:creationId xmlns:p14="http://schemas.microsoft.com/office/powerpoint/2010/main" val="2138551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DB0F962E-12DA-4303-8593-16010AED0A79}"/>
              </a:ext>
            </a:extLst>
          </p:cNvPr>
          <p:cNvSpPr>
            <a:spLocks noChangeArrowheads="1"/>
          </p:cNvSpPr>
          <p:nvPr/>
        </p:nvSpPr>
        <p:spPr bwMode="auto">
          <a:xfrm>
            <a:off x="685800" y="762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a:t>TWO UMPIRE SYSTEM</a:t>
            </a:r>
          </a:p>
        </p:txBody>
      </p:sp>
      <p:sp>
        <p:nvSpPr>
          <p:cNvPr id="36867" name="Rectangle 3">
            <a:extLst>
              <a:ext uri="{FF2B5EF4-FFF2-40B4-BE49-F238E27FC236}">
                <a16:creationId xmlns:a16="http://schemas.microsoft.com/office/drawing/2014/main" id="{975299FD-E0EA-44FC-A5E4-8E27BD4380B0}"/>
              </a:ext>
            </a:extLst>
          </p:cNvPr>
          <p:cNvSpPr>
            <a:spLocks noChangeArrowheads="1"/>
          </p:cNvSpPr>
          <p:nvPr/>
        </p:nvSpPr>
        <p:spPr bwMode="auto">
          <a:xfrm>
            <a:off x="800100" y="1358900"/>
            <a:ext cx="3568700"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dirty="0"/>
              <a:t>PLATE UMPIRE</a:t>
            </a:r>
            <a:r>
              <a:rPr lang="en-US" altLang="en-US" dirty="0"/>
              <a:t>:</a:t>
            </a:r>
          </a:p>
          <a:p>
            <a:r>
              <a:rPr lang="en-US" altLang="en-US" dirty="0"/>
              <a:t>1</a:t>
            </a:r>
            <a:r>
              <a:rPr lang="en-US" altLang="en-US" sz="1600" dirty="0"/>
              <a:t>. On infield, ground hits close to foul line, stay at home plate and make the call.</a:t>
            </a:r>
          </a:p>
          <a:p>
            <a:r>
              <a:rPr lang="en-US" altLang="en-US" sz="1600" dirty="0"/>
              <a:t>2. On infield hits, move up the first base line observing the play, and be prepared to help your partner.</a:t>
            </a:r>
          </a:p>
        </p:txBody>
      </p:sp>
      <p:sp>
        <p:nvSpPr>
          <p:cNvPr id="36868" name="Rectangle 4">
            <a:extLst>
              <a:ext uri="{FF2B5EF4-FFF2-40B4-BE49-F238E27FC236}">
                <a16:creationId xmlns:a16="http://schemas.microsoft.com/office/drawing/2014/main" id="{7CDFD864-70FF-400B-8A06-B360BFA53E3E}"/>
              </a:ext>
            </a:extLst>
          </p:cNvPr>
          <p:cNvSpPr>
            <a:spLocks noChangeArrowheads="1"/>
          </p:cNvSpPr>
          <p:nvPr/>
        </p:nvSpPr>
        <p:spPr bwMode="auto">
          <a:xfrm>
            <a:off x="1676400" y="4913313"/>
            <a:ext cx="7132638"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dirty="0">
                <a:solidFill>
                  <a:srgbClr val="FF3300"/>
                </a:solidFill>
              </a:rPr>
              <a:t>FIELD UMPIRE:</a:t>
            </a:r>
            <a:endParaRPr lang="en-US" altLang="en-US" dirty="0"/>
          </a:p>
          <a:p>
            <a:r>
              <a:rPr lang="en-US" altLang="en-US" sz="1600" dirty="0"/>
              <a:t>1. Basic position is 18 to 21 feet beyond first base in foul territory.</a:t>
            </a:r>
          </a:p>
          <a:p>
            <a:r>
              <a:rPr lang="en-US" altLang="en-US" sz="1600" dirty="0"/>
              <a:t>2. Responsible for batter-runner into third-base.</a:t>
            </a:r>
          </a:p>
        </p:txBody>
      </p:sp>
      <p:sp>
        <p:nvSpPr>
          <p:cNvPr id="36869" name="Rectangle 5">
            <a:extLst>
              <a:ext uri="{FF2B5EF4-FFF2-40B4-BE49-F238E27FC236}">
                <a16:creationId xmlns:a16="http://schemas.microsoft.com/office/drawing/2014/main" id="{9BAF48CA-7FC3-4F69-8876-E3772953A395}"/>
              </a:ext>
            </a:extLst>
          </p:cNvPr>
          <p:cNvSpPr>
            <a:spLocks noChangeArrowheads="1"/>
          </p:cNvSpPr>
          <p:nvPr/>
        </p:nvSpPr>
        <p:spPr bwMode="auto">
          <a:xfrm>
            <a:off x="230188" y="633413"/>
            <a:ext cx="8763000" cy="466725"/>
          </a:xfrm>
          <a:prstGeom prst="rect">
            <a:avLst/>
          </a:prstGeom>
          <a:solidFill>
            <a:srgbClr val="FFFF99"/>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a:solidFill>
                  <a:srgbClr val="FF3300"/>
                </a:solidFill>
              </a:rPr>
              <a:t>No Runners on Base</a:t>
            </a:r>
            <a:r>
              <a:rPr lang="en-US" altLang="en-US"/>
              <a:t> - Fast Pitch</a:t>
            </a:r>
          </a:p>
        </p:txBody>
      </p:sp>
      <p:pic>
        <p:nvPicPr>
          <p:cNvPr id="36872" name="Picture 8" descr="C:\dev\ASA\Umpire Training Presentattion\scans\FP-FUMP.jpg">
            <a:extLst>
              <a:ext uri="{FF2B5EF4-FFF2-40B4-BE49-F238E27FC236}">
                <a16:creationId xmlns:a16="http://schemas.microsoft.com/office/drawing/2014/main" id="{C15ACFC2-E42F-445E-974E-6E5DBF2027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325" y="4940300"/>
            <a:ext cx="422275" cy="393700"/>
          </a:xfrm>
          <a:prstGeom prst="rect">
            <a:avLst/>
          </a:prstGeom>
          <a:noFill/>
          <a:extLst>
            <a:ext uri="{909E8E84-426E-40DD-AFC4-6F175D3DCCD1}">
              <a14:hiddenFill xmlns:a14="http://schemas.microsoft.com/office/drawing/2010/main">
                <a:solidFill>
                  <a:srgbClr val="FFFFFF"/>
                </a:solidFill>
              </a14:hiddenFill>
            </a:ext>
          </a:extLst>
        </p:spPr>
      </p:pic>
      <p:pic>
        <p:nvPicPr>
          <p:cNvPr id="36873" name="Picture 9" descr="C:\dev\ASA\Umpire Training Presentattion\scans\FP-PUMP.jpg">
            <a:extLst>
              <a:ext uri="{FF2B5EF4-FFF2-40B4-BE49-F238E27FC236}">
                <a16:creationId xmlns:a16="http://schemas.microsoft.com/office/drawing/2014/main" id="{A61B35F3-93DE-4303-9CE2-406D2AABEB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25" y="1419225"/>
            <a:ext cx="466725" cy="365125"/>
          </a:xfrm>
          <a:prstGeom prst="rect">
            <a:avLst/>
          </a:prstGeom>
          <a:noFill/>
          <a:extLst>
            <a:ext uri="{909E8E84-426E-40DD-AFC4-6F175D3DCCD1}">
              <a14:hiddenFill xmlns:a14="http://schemas.microsoft.com/office/drawing/2010/main">
                <a:solidFill>
                  <a:srgbClr val="FFFFFF"/>
                </a:solidFill>
              </a14:hiddenFill>
            </a:ext>
          </a:extLst>
        </p:spPr>
      </p:pic>
      <p:pic>
        <p:nvPicPr>
          <p:cNvPr id="36874" name="Picture 10" descr="C:\dev\ASA\Umpire Training Presentattion\scans\33A.jpg">
            <a:extLst>
              <a:ext uri="{FF2B5EF4-FFF2-40B4-BE49-F238E27FC236}">
                <a16:creationId xmlns:a16="http://schemas.microsoft.com/office/drawing/2014/main" id="{0FBE38EF-85A1-46DC-967D-D825F2562F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465263"/>
            <a:ext cx="4392613" cy="288925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687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A461986F-3EAD-4CC6-91A1-60CAF9E7E834}"/>
              </a:ext>
            </a:extLst>
          </p:cNvPr>
          <p:cNvSpPr>
            <a:spLocks noChangeArrowheads="1"/>
          </p:cNvSpPr>
          <p:nvPr/>
        </p:nvSpPr>
        <p:spPr bwMode="auto">
          <a:xfrm>
            <a:off x="685800" y="762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sz="4000">
                <a:solidFill>
                  <a:schemeClr val="tx1"/>
                </a:solidFill>
              </a:rPr>
              <a:t>2 UMPIRE SYSTEM - 1rst B</a:t>
            </a:r>
          </a:p>
        </p:txBody>
      </p:sp>
      <p:sp>
        <p:nvSpPr>
          <p:cNvPr id="105475" name="Rectangle 3">
            <a:extLst>
              <a:ext uri="{FF2B5EF4-FFF2-40B4-BE49-F238E27FC236}">
                <a16:creationId xmlns:a16="http://schemas.microsoft.com/office/drawing/2014/main" id="{B03DEA64-9325-490D-A089-428036E98720}"/>
              </a:ext>
            </a:extLst>
          </p:cNvPr>
          <p:cNvSpPr>
            <a:spLocks noChangeArrowheads="1"/>
          </p:cNvSpPr>
          <p:nvPr/>
        </p:nvSpPr>
        <p:spPr bwMode="auto">
          <a:xfrm>
            <a:off x="800100" y="1358900"/>
            <a:ext cx="3568700" cy="261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dirty="0"/>
              <a:t>Plate Umpire:</a:t>
            </a:r>
            <a:endParaRPr lang="en-US" altLang="en-US" dirty="0"/>
          </a:p>
          <a:p>
            <a:r>
              <a:rPr lang="en-US" altLang="en-US" sz="1600" dirty="0"/>
              <a:t>1. On batted balls to the infield leave to the left of the catcher moving up first base line to observe the play, then fade toward third base to cover the advancing runner.</a:t>
            </a:r>
          </a:p>
          <a:p>
            <a:r>
              <a:rPr lang="en-US" altLang="en-US" sz="1600" dirty="0"/>
              <a:t>2. On steals where there is a wild throw at second base, pick up the runner advancing to third base, and be prepared to take the runner home.</a:t>
            </a:r>
          </a:p>
        </p:txBody>
      </p:sp>
      <p:sp>
        <p:nvSpPr>
          <p:cNvPr id="105477" name="Rectangle 5">
            <a:extLst>
              <a:ext uri="{FF2B5EF4-FFF2-40B4-BE49-F238E27FC236}">
                <a16:creationId xmlns:a16="http://schemas.microsoft.com/office/drawing/2014/main" id="{2BADB76C-46EA-4534-9EFA-702395FA1569}"/>
              </a:ext>
            </a:extLst>
          </p:cNvPr>
          <p:cNvSpPr>
            <a:spLocks noChangeArrowheads="1"/>
          </p:cNvSpPr>
          <p:nvPr/>
        </p:nvSpPr>
        <p:spPr bwMode="auto">
          <a:xfrm>
            <a:off x="230188" y="633413"/>
            <a:ext cx="8763000" cy="406400"/>
          </a:xfrm>
          <a:prstGeom prst="rect">
            <a:avLst/>
          </a:prstGeom>
          <a:solidFill>
            <a:srgbClr val="FFFF99"/>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000">
                <a:solidFill>
                  <a:srgbClr val="FF3300"/>
                </a:solidFill>
              </a:rPr>
              <a:t>Runner on First Base Only</a:t>
            </a:r>
            <a:r>
              <a:rPr lang="en-US" altLang="en-US" sz="2000"/>
              <a:t> - Fast Pitch</a:t>
            </a:r>
          </a:p>
        </p:txBody>
      </p:sp>
      <p:pic>
        <p:nvPicPr>
          <p:cNvPr id="105480" name="Picture 8" descr="C:\dev\ASA\Umpire Training Presentattion\scans\FP-PUMP.jpg">
            <a:extLst>
              <a:ext uri="{FF2B5EF4-FFF2-40B4-BE49-F238E27FC236}">
                <a16:creationId xmlns:a16="http://schemas.microsoft.com/office/drawing/2014/main" id="{44C413DD-2400-495C-B24A-C21AC36ABC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25" y="1419225"/>
            <a:ext cx="466725" cy="365125"/>
          </a:xfrm>
          <a:prstGeom prst="rect">
            <a:avLst/>
          </a:prstGeom>
          <a:noFill/>
          <a:extLst>
            <a:ext uri="{909E8E84-426E-40DD-AFC4-6F175D3DCCD1}">
              <a14:hiddenFill xmlns:a14="http://schemas.microsoft.com/office/drawing/2010/main">
                <a:solidFill>
                  <a:srgbClr val="FFFFFF"/>
                </a:solidFill>
              </a14:hiddenFill>
            </a:ext>
          </a:extLst>
        </p:spPr>
      </p:pic>
      <p:pic>
        <p:nvPicPr>
          <p:cNvPr id="105482" name="Picture 10" descr="C:\dev\ASA\Umpire Training Presentattion\scans\34A.jpg">
            <a:extLst>
              <a:ext uri="{FF2B5EF4-FFF2-40B4-BE49-F238E27FC236}">
                <a16:creationId xmlns:a16="http://schemas.microsoft.com/office/drawing/2014/main" id="{6A77F183-3980-40A8-9D5A-A93E9C295E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65263"/>
            <a:ext cx="4408488" cy="27178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281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2CAF95-19CE-4CAB-84E8-C56E6C9C59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990600"/>
            <a:ext cx="7848600" cy="5719459"/>
          </a:xfrm>
          <a:prstGeom prst="rect">
            <a:avLst/>
          </a:prstGeom>
        </p:spPr>
      </p:pic>
      <p:sp>
        <p:nvSpPr>
          <p:cNvPr id="4" name="Rectangle 3">
            <a:extLst>
              <a:ext uri="{FF2B5EF4-FFF2-40B4-BE49-F238E27FC236}">
                <a16:creationId xmlns:a16="http://schemas.microsoft.com/office/drawing/2014/main" id="{91372538-7E94-4302-9821-4FAD7B47232B}"/>
              </a:ext>
            </a:extLst>
          </p:cNvPr>
          <p:cNvSpPr/>
          <p:nvPr/>
        </p:nvSpPr>
        <p:spPr>
          <a:xfrm>
            <a:off x="304800" y="457200"/>
            <a:ext cx="4191000" cy="707886"/>
          </a:xfrm>
          <a:prstGeom prst="rect">
            <a:avLst/>
          </a:prstGeom>
        </p:spPr>
        <p:txBody>
          <a:bodyPr wrap="square">
            <a:spAutoFit/>
          </a:bodyPr>
          <a:lstStyle/>
          <a:p>
            <a:r>
              <a:rPr lang="en-US" sz="4000" dirty="0">
                <a:effectLst/>
                <a:latin typeface="+mn-lt"/>
              </a:rPr>
              <a:t>Working the Slot</a:t>
            </a:r>
            <a:endParaRPr lang="en-US" sz="4000" dirty="0">
              <a:latin typeface="+mn-lt"/>
            </a:endParaRPr>
          </a:p>
        </p:txBody>
      </p:sp>
      <p:sp>
        <p:nvSpPr>
          <p:cNvPr id="5" name="Rectangle 4">
            <a:extLst>
              <a:ext uri="{FF2B5EF4-FFF2-40B4-BE49-F238E27FC236}">
                <a16:creationId xmlns:a16="http://schemas.microsoft.com/office/drawing/2014/main" id="{2B092B8E-BF0E-4F2C-B323-AF8B8F6539D7}"/>
              </a:ext>
            </a:extLst>
          </p:cNvPr>
          <p:cNvSpPr>
            <a:spLocks noGrp="1" noChangeArrowheads="1"/>
          </p:cNvSpPr>
          <p:nvPr/>
        </p:nvSpPr>
        <p:spPr bwMode="auto">
          <a:xfrm>
            <a:off x="4419600" y="525393"/>
            <a:ext cx="45339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eaLnBrk="1" hangingPunct="1"/>
            <a:r>
              <a:rPr lang="en-US" altLang="en-US" sz="2800" dirty="0"/>
              <a:t>Don’t move with catcher</a:t>
            </a:r>
            <a:endParaRPr lang="en-US" altLang="en-US" dirty="0"/>
          </a:p>
        </p:txBody>
      </p:sp>
    </p:spTree>
    <p:extLst>
      <p:ext uri="{BB962C8B-B14F-4D97-AF65-F5344CB8AC3E}">
        <p14:creationId xmlns:p14="http://schemas.microsoft.com/office/powerpoint/2010/main" val="35016642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78C99363-124F-4F26-8F92-75D513527435}"/>
              </a:ext>
            </a:extLst>
          </p:cNvPr>
          <p:cNvSpPr>
            <a:spLocks noChangeArrowheads="1"/>
          </p:cNvSpPr>
          <p:nvPr/>
        </p:nvSpPr>
        <p:spPr bwMode="auto">
          <a:xfrm>
            <a:off x="685800" y="762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sz="4000">
                <a:solidFill>
                  <a:schemeClr val="tx1"/>
                </a:solidFill>
              </a:rPr>
              <a:t>2 UMPIRE SYSTEM - 1rst B</a:t>
            </a:r>
          </a:p>
        </p:txBody>
      </p:sp>
      <p:sp>
        <p:nvSpPr>
          <p:cNvPr id="106499" name="Rectangle 3">
            <a:extLst>
              <a:ext uri="{FF2B5EF4-FFF2-40B4-BE49-F238E27FC236}">
                <a16:creationId xmlns:a16="http://schemas.microsoft.com/office/drawing/2014/main" id="{BCB1D1C6-6669-4BDA-9DF3-1498C379B5C0}"/>
              </a:ext>
            </a:extLst>
          </p:cNvPr>
          <p:cNvSpPr>
            <a:spLocks noChangeArrowheads="1"/>
          </p:cNvSpPr>
          <p:nvPr/>
        </p:nvSpPr>
        <p:spPr bwMode="auto">
          <a:xfrm>
            <a:off x="833416" y="1295400"/>
            <a:ext cx="3568700"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dirty="0">
                <a:solidFill>
                  <a:srgbClr val="FF3300"/>
                </a:solidFill>
              </a:rPr>
              <a:t>Field Umpire:</a:t>
            </a:r>
            <a:endParaRPr lang="en-US" altLang="en-US" dirty="0"/>
          </a:p>
          <a:p>
            <a:r>
              <a:rPr lang="en-US" altLang="en-US" sz="1600" dirty="0"/>
              <a:t>1. Take a position about halfway between first and second base and outside the base line. This position will normally place the umpire two or three steps behind and to the left side of the second baseman.</a:t>
            </a:r>
          </a:p>
          <a:p>
            <a:r>
              <a:rPr lang="en-US" altLang="en-US" sz="1600" dirty="0"/>
              <a:t>2. If the runner attempts to steal second, move toward the base staying behind the fielder. Should the throw be wild, move inside the base paths.</a:t>
            </a:r>
          </a:p>
        </p:txBody>
      </p:sp>
      <p:sp>
        <p:nvSpPr>
          <p:cNvPr id="106500" name="Rectangle 4">
            <a:extLst>
              <a:ext uri="{FF2B5EF4-FFF2-40B4-BE49-F238E27FC236}">
                <a16:creationId xmlns:a16="http://schemas.microsoft.com/office/drawing/2014/main" id="{78181C03-6005-4461-B138-36226D0328EA}"/>
              </a:ext>
            </a:extLst>
          </p:cNvPr>
          <p:cNvSpPr>
            <a:spLocks noChangeArrowheads="1"/>
          </p:cNvSpPr>
          <p:nvPr/>
        </p:nvSpPr>
        <p:spPr bwMode="auto">
          <a:xfrm>
            <a:off x="230188" y="633413"/>
            <a:ext cx="8763000" cy="406400"/>
          </a:xfrm>
          <a:prstGeom prst="rect">
            <a:avLst/>
          </a:prstGeom>
          <a:solidFill>
            <a:srgbClr val="FFFF99"/>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000">
                <a:solidFill>
                  <a:srgbClr val="FF3300"/>
                </a:solidFill>
              </a:rPr>
              <a:t>Runner on First Base Only</a:t>
            </a:r>
            <a:r>
              <a:rPr lang="en-US" altLang="en-US" sz="2000"/>
              <a:t> - Fast Pitch</a:t>
            </a:r>
          </a:p>
        </p:txBody>
      </p:sp>
      <p:sp>
        <p:nvSpPr>
          <p:cNvPr id="106503" name="Rectangle 7">
            <a:extLst>
              <a:ext uri="{FF2B5EF4-FFF2-40B4-BE49-F238E27FC236}">
                <a16:creationId xmlns:a16="http://schemas.microsoft.com/office/drawing/2014/main" id="{73E646F3-5E93-4739-9664-0649702D80D3}"/>
              </a:ext>
            </a:extLst>
          </p:cNvPr>
          <p:cNvSpPr>
            <a:spLocks noChangeArrowheads="1"/>
          </p:cNvSpPr>
          <p:nvPr/>
        </p:nvSpPr>
        <p:spPr bwMode="auto">
          <a:xfrm>
            <a:off x="833416" y="4659530"/>
            <a:ext cx="804703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dirty="0"/>
              <a:t>3. On base hits to the outfield, immediately come inside the diamond, buttonhook and take the batter-runner all the way to third base. </a:t>
            </a:r>
          </a:p>
          <a:p>
            <a:r>
              <a:rPr lang="en-US" altLang="en-US" sz="1600" dirty="0"/>
              <a:t>4. On a double play, take two steps toward second base, follow the flight of the ball and move toward first base as the ball takes you into the play.</a:t>
            </a:r>
          </a:p>
          <a:p>
            <a:r>
              <a:rPr lang="en-US" altLang="en-US" sz="1600" dirty="0"/>
              <a:t>5. Has tag responsibility for runner at first base, and takes single runner all the way to third base after the catch.</a:t>
            </a:r>
          </a:p>
        </p:txBody>
      </p:sp>
      <p:pic>
        <p:nvPicPr>
          <p:cNvPr id="106504" name="Picture 8" descr="C:\dev\ASA\Umpire Training Presentattion\scans\FP-FUMP.jpg">
            <a:extLst>
              <a:ext uri="{FF2B5EF4-FFF2-40B4-BE49-F238E27FC236}">
                <a16:creationId xmlns:a16="http://schemas.microsoft.com/office/drawing/2014/main" id="{03ABD48A-B62F-4815-8058-1DFCAE7AC3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738" y="1352550"/>
            <a:ext cx="422275" cy="393700"/>
          </a:xfrm>
          <a:prstGeom prst="rect">
            <a:avLst/>
          </a:prstGeom>
          <a:noFill/>
          <a:extLst>
            <a:ext uri="{909E8E84-426E-40DD-AFC4-6F175D3DCCD1}">
              <a14:hiddenFill xmlns:a14="http://schemas.microsoft.com/office/drawing/2010/main">
                <a:solidFill>
                  <a:srgbClr val="FFFFFF"/>
                </a:solidFill>
              </a14:hiddenFill>
            </a:ext>
          </a:extLst>
        </p:spPr>
      </p:pic>
      <p:pic>
        <p:nvPicPr>
          <p:cNvPr id="106505" name="Picture 9" descr="C:\dev\ASA\Umpire Training Presentattion\scans\34A.jpg">
            <a:extLst>
              <a:ext uri="{FF2B5EF4-FFF2-40B4-BE49-F238E27FC236}">
                <a16:creationId xmlns:a16="http://schemas.microsoft.com/office/drawing/2014/main" id="{67C0618B-0D5B-4685-9A0A-25D6363218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65263"/>
            <a:ext cx="4408488" cy="27178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7394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EBA87FB5-182C-410B-BDCC-44F18BC4BF68}"/>
              </a:ext>
            </a:extLst>
          </p:cNvPr>
          <p:cNvSpPr>
            <a:spLocks noChangeArrowheads="1"/>
          </p:cNvSpPr>
          <p:nvPr/>
        </p:nvSpPr>
        <p:spPr bwMode="auto">
          <a:xfrm>
            <a:off x="685800" y="762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sz="4000">
                <a:solidFill>
                  <a:schemeClr val="tx1"/>
                </a:solidFill>
              </a:rPr>
              <a:t>2 UMPIRE SYSTEM - 2nd B</a:t>
            </a:r>
          </a:p>
        </p:txBody>
      </p:sp>
      <p:sp>
        <p:nvSpPr>
          <p:cNvPr id="107523" name="Rectangle 3">
            <a:extLst>
              <a:ext uri="{FF2B5EF4-FFF2-40B4-BE49-F238E27FC236}">
                <a16:creationId xmlns:a16="http://schemas.microsoft.com/office/drawing/2014/main" id="{4EAA3C3B-3B32-4BFC-BEC5-38ED3E8EF0C8}"/>
              </a:ext>
            </a:extLst>
          </p:cNvPr>
          <p:cNvSpPr>
            <a:spLocks noChangeArrowheads="1"/>
          </p:cNvSpPr>
          <p:nvPr/>
        </p:nvSpPr>
        <p:spPr bwMode="auto">
          <a:xfrm>
            <a:off x="800100" y="1358900"/>
            <a:ext cx="35687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dirty="0"/>
              <a:t>PLATE UMPIRE:</a:t>
            </a:r>
            <a:endParaRPr lang="en-US" altLang="en-US" dirty="0"/>
          </a:p>
          <a:p>
            <a:r>
              <a:rPr lang="en-US" altLang="en-US" sz="1600" dirty="0"/>
              <a:t>1. On hits, move toward third base. Be ready and in position to make a call by going down the left field foul line in foul ground. When about 15 feet from third base, quickly move into the infield for good position for the call.  </a:t>
            </a:r>
          </a:p>
          <a:p>
            <a:r>
              <a:rPr lang="en-US" altLang="en-US" sz="1600" dirty="0"/>
              <a:t>2. If the first play is at first base, and there is a throw to third, the plate umpire has the call at third.</a:t>
            </a:r>
          </a:p>
        </p:txBody>
      </p:sp>
      <p:sp>
        <p:nvSpPr>
          <p:cNvPr id="107525" name="Rectangle 5">
            <a:extLst>
              <a:ext uri="{FF2B5EF4-FFF2-40B4-BE49-F238E27FC236}">
                <a16:creationId xmlns:a16="http://schemas.microsoft.com/office/drawing/2014/main" id="{C780FF2A-2468-4456-9923-F33DE578AAEE}"/>
              </a:ext>
            </a:extLst>
          </p:cNvPr>
          <p:cNvSpPr>
            <a:spLocks noChangeArrowheads="1"/>
          </p:cNvSpPr>
          <p:nvPr/>
        </p:nvSpPr>
        <p:spPr bwMode="auto">
          <a:xfrm>
            <a:off x="230188" y="633413"/>
            <a:ext cx="8763000" cy="406400"/>
          </a:xfrm>
          <a:prstGeom prst="rect">
            <a:avLst/>
          </a:prstGeom>
          <a:solidFill>
            <a:srgbClr val="FFFF99"/>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000">
                <a:solidFill>
                  <a:srgbClr val="FF3300"/>
                </a:solidFill>
              </a:rPr>
              <a:t>Runner on Second Base Only</a:t>
            </a:r>
            <a:r>
              <a:rPr lang="en-US" altLang="en-US" sz="2000"/>
              <a:t> - Fast Pitch</a:t>
            </a:r>
          </a:p>
        </p:txBody>
      </p:sp>
      <p:pic>
        <p:nvPicPr>
          <p:cNvPr id="107528" name="Picture 8" descr="C:\dev\ASA\Umpire Training Presentattion\scans\FP-PUMP.jpg">
            <a:extLst>
              <a:ext uri="{FF2B5EF4-FFF2-40B4-BE49-F238E27FC236}">
                <a16:creationId xmlns:a16="http://schemas.microsoft.com/office/drawing/2014/main" id="{7611685B-B171-4D64-881A-53329BBB54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25" y="1419225"/>
            <a:ext cx="466725" cy="365125"/>
          </a:xfrm>
          <a:prstGeom prst="rect">
            <a:avLst/>
          </a:prstGeom>
          <a:noFill/>
          <a:extLst>
            <a:ext uri="{909E8E84-426E-40DD-AFC4-6F175D3DCCD1}">
              <a14:hiddenFill xmlns:a14="http://schemas.microsoft.com/office/drawing/2010/main">
                <a:solidFill>
                  <a:srgbClr val="FFFFFF"/>
                </a:solidFill>
              </a14:hiddenFill>
            </a:ext>
          </a:extLst>
        </p:spPr>
      </p:pic>
      <p:pic>
        <p:nvPicPr>
          <p:cNvPr id="107530" name="Picture 10" descr="C:\dev\ASA\Umpire Training Presentattion\scans\35A.jpg">
            <a:extLst>
              <a:ext uri="{FF2B5EF4-FFF2-40B4-BE49-F238E27FC236}">
                <a16:creationId xmlns:a16="http://schemas.microsoft.com/office/drawing/2014/main" id="{3719186F-756B-4E86-B410-044F67FDD7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89063"/>
            <a:ext cx="4400550" cy="28956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006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5EA34CAF-72E8-48FB-9AB4-F2240D426129}"/>
              </a:ext>
            </a:extLst>
          </p:cNvPr>
          <p:cNvSpPr>
            <a:spLocks noChangeArrowheads="1"/>
          </p:cNvSpPr>
          <p:nvPr/>
        </p:nvSpPr>
        <p:spPr bwMode="auto">
          <a:xfrm>
            <a:off x="685800" y="762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sz="4000">
                <a:solidFill>
                  <a:schemeClr val="tx1"/>
                </a:solidFill>
              </a:rPr>
              <a:t>2 UMPIRE SYSTEM - 2nd B</a:t>
            </a:r>
          </a:p>
        </p:txBody>
      </p:sp>
      <p:sp>
        <p:nvSpPr>
          <p:cNvPr id="108548" name="Rectangle 4">
            <a:extLst>
              <a:ext uri="{FF2B5EF4-FFF2-40B4-BE49-F238E27FC236}">
                <a16:creationId xmlns:a16="http://schemas.microsoft.com/office/drawing/2014/main" id="{19349624-869F-4473-B5D7-FACFD8B6F510}"/>
              </a:ext>
            </a:extLst>
          </p:cNvPr>
          <p:cNvSpPr>
            <a:spLocks noChangeArrowheads="1"/>
          </p:cNvSpPr>
          <p:nvPr/>
        </p:nvSpPr>
        <p:spPr bwMode="auto">
          <a:xfrm>
            <a:off x="230188" y="633413"/>
            <a:ext cx="8763000" cy="406400"/>
          </a:xfrm>
          <a:prstGeom prst="rect">
            <a:avLst/>
          </a:prstGeom>
          <a:solidFill>
            <a:srgbClr val="FFFF99"/>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000">
                <a:solidFill>
                  <a:srgbClr val="FF3300"/>
                </a:solidFill>
              </a:rPr>
              <a:t>Runner on Second Base Only</a:t>
            </a:r>
            <a:r>
              <a:rPr lang="en-US" altLang="en-US" sz="2000"/>
              <a:t> - Fast Pitch</a:t>
            </a:r>
          </a:p>
        </p:txBody>
      </p:sp>
      <p:sp>
        <p:nvSpPr>
          <p:cNvPr id="108551" name="Rectangle 7">
            <a:extLst>
              <a:ext uri="{FF2B5EF4-FFF2-40B4-BE49-F238E27FC236}">
                <a16:creationId xmlns:a16="http://schemas.microsoft.com/office/drawing/2014/main" id="{8A9F235F-C9D3-4DC0-8D5C-D4680A097F17}"/>
              </a:ext>
            </a:extLst>
          </p:cNvPr>
          <p:cNvSpPr>
            <a:spLocks noChangeArrowheads="1"/>
          </p:cNvSpPr>
          <p:nvPr/>
        </p:nvSpPr>
        <p:spPr bwMode="auto">
          <a:xfrm>
            <a:off x="768055" y="1143000"/>
            <a:ext cx="3568700" cy="281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b="1" dirty="0">
                <a:solidFill>
                  <a:srgbClr val="FF3300"/>
                </a:solidFill>
              </a:rPr>
              <a:t>Field Umpire:</a:t>
            </a:r>
            <a:endParaRPr lang="en-US" altLang="en-US" sz="1600" dirty="0"/>
          </a:p>
          <a:p>
            <a:r>
              <a:rPr lang="en-US" altLang="en-US" sz="1600" dirty="0"/>
              <a:t>1. Take a position two or three steps behind and to the left of the shortstop. Be cautious so as not to interfere with the outfielders' view of the batter or play by the infielders.</a:t>
            </a:r>
          </a:p>
          <a:p>
            <a:r>
              <a:rPr lang="en-US" altLang="en-US" sz="1600" dirty="0"/>
              <a:t>2. On any ball hit to the infield, take the first throw unless it is to home plate. If the first throw is to first or second base, any subsequent throw to third base is covered by the plate umpire.</a:t>
            </a:r>
          </a:p>
        </p:txBody>
      </p:sp>
      <p:sp>
        <p:nvSpPr>
          <p:cNvPr id="108552" name="Rectangle 8">
            <a:extLst>
              <a:ext uri="{FF2B5EF4-FFF2-40B4-BE49-F238E27FC236}">
                <a16:creationId xmlns:a16="http://schemas.microsoft.com/office/drawing/2014/main" id="{18856DFA-F627-498B-B4CC-E1BDC9F92C92}"/>
              </a:ext>
            </a:extLst>
          </p:cNvPr>
          <p:cNvSpPr>
            <a:spLocks noChangeArrowheads="1"/>
          </p:cNvSpPr>
          <p:nvPr/>
        </p:nvSpPr>
        <p:spPr bwMode="auto">
          <a:xfrm>
            <a:off x="764683" y="4303713"/>
            <a:ext cx="8047038"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dirty="0"/>
              <a:t>3. On all balls hit through the infield or to the outfield that you do not go out on, immediately come inside the diamond, buttonhook and take the batter-runner all the way to third base.</a:t>
            </a:r>
          </a:p>
          <a:p>
            <a:r>
              <a:rPr lang="en-US" altLang="en-US" sz="1600" dirty="0"/>
              <a:t>4. On routine fly balls to the outfield, move into infield to a position between the pitching rubber and base line. You are responsible for the tag-up of the runner, and after the ball is caught, follow the runner into third base.</a:t>
            </a:r>
          </a:p>
          <a:p>
            <a:r>
              <a:rPr lang="en-US" altLang="en-US" sz="1600" dirty="0"/>
              <a:t>5. See that the batter-runner touches first and second base. When the ball is in the outfield, take a position deep enough in the infield to allow movement for a play at either base.</a:t>
            </a:r>
          </a:p>
          <a:p>
            <a:r>
              <a:rPr lang="en-US" altLang="en-US" sz="1600" dirty="0"/>
              <a:t>6. On an attempted steal of third, move toward third base and be prepared for a call.</a:t>
            </a:r>
          </a:p>
        </p:txBody>
      </p:sp>
      <p:pic>
        <p:nvPicPr>
          <p:cNvPr id="108553" name="Picture 9" descr="C:\dev\ASA\Umpire Training Presentattion\scans\FP-FUMP.jpg">
            <a:extLst>
              <a:ext uri="{FF2B5EF4-FFF2-40B4-BE49-F238E27FC236}">
                <a16:creationId xmlns:a16="http://schemas.microsoft.com/office/drawing/2014/main" id="{156E74AC-354F-4A34-9B36-9165075913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738" y="1543050"/>
            <a:ext cx="422275" cy="393700"/>
          </a:xfrm>
          <a:prstGeom prst="rect">
            <a:avLst/>
          </a:prstGeom>
          <a:noFill/>
          <a:extLst>
            <a:ext uri="{909E8E84-426E-40DD-AFC4-6F175D3DCCD1}">
              <a14:hiddenFill xmlns:a14="http://schemas.microsoft.com/office/drawing/2010/main">
                <a:solidFill>
                  <a:srgbClr val="FFFFFF"/>
                </a:solidFill>
              </a14:hiddenFill>
            </a:ext>
          </a:extLst>
        </p:spPr>
      </p:pic>
      <p:pic>
        <p:nvPicPr>
          <p:cNvPr id="108554" name="Picture 10" descr="C:\dev\ASA\Umpire Training Presentattion\scans\35A.jpg">
            <a:extLst>
              <a:ext uri="{FF2B5EF4-FFF2-40B4-BE49-F238E27FC236}">
                <a16:creationId xmlns:a16="http://schemas.microsoft.com/office/drawing/2014/main" id="{EF9D52E6-0075-46BC-A26A-427EEB1600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89063"/>
            <a:ext cx="4400550" cy="28956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1553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A0AFBF45-740C-4E40-B2C7-9753252F23BB}"/>
              </a:ext>
            </a:extLst>
          </p:cNvPr>
          <p:cNvSpPr>
            <a:spLocks noChangeArrowheads="1"/>
          </p:cNvSpPr>
          <p:nvPr/>
        </p:nvSpPr>
        <p:spPr bwMode="auto">
          <a:xfrm>
            <a:off x="685800" y="762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sz="4000">
                <a:solidFill>
                  <a:schemeClr val="tx1"/>
                </a:solidFill>
              </a:rPr>
              <a:t>2 UMPIRE SYSTEM - 3rd B</a:t>
            </a:r>
          </a:p>
        </p:txBody>
      </p:sp>
      <p:sp>
        <p:nvSpPr>
          <p:cNvPr id="109571" name="Rectangle 3">
            <a:extLst>
              <a:ext uri="{FF2B5EF4-FFF2-40B4-BE49-F238E27FC236}">
                <a16:creationId xmlns:a16="http://schemas.microsoft.com/office/drawing/2014/main" id="{4E03933D-D67B-4F00-B67D-CF6E51FBE6A4}"/>
              </a:ext>
            </a:extLst>
          </p:cNvPr>
          <p:cNvSpPr>
            <a:spLocks noChangeArrowheads="1"/>
          </p:cNvSpPr>
          <p:nvPr/>
        </p:nvSpPr>
        <p:spPr bwMode="auto">
          <a:xfrm>
            <a:off x="800100" y="1358900"/>
            <a:ext cx="3568700" cy="307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dirty="0"/>
              <a:t>PLATE UMPIRE:</a:t>
            </a:r>
            <a:endParaRPr lang="en-US" altLang="en-US" dirty="0"/>
          </a:p>
          <a:p>
            <a:r>
              <a:rPr lang="en-US" altLang="en-US" sz="1600" dirty="0"/>
              <a:t>1. If a fly ball is hit, get out from behind home plate and line up the runner on third base and watch the tag-up.</a:t>
            </a:r>
          </a:p>
          <a:p>
            <a:r>
              <a:rPr lang="en-US" altLang="en-US" sz="1600" dirty="0"/>
              <a:t>2. On base hits, move toward third base, watching the runner. If the runner goes home, drift back toward home plate and watch the runner touch the plate.</a:t>
            </a:r>
          </a:p>
          <a:p>
            <a:r>
              <a:rPr lang="en-US" altLang="en-US" sz="1600" dirty="0"/>
              <a:t>3. Refer to the PLATE UMPIRE SECTION.</a:t>
            </a:r>
          </a:p>
        </p:txBody>
      </p:sp>
      <p:sp>
        <p:nvSpPr>
          <p:cNvPr id="109572" name="Rectangle 4">
            <a:extLst>
              <a:ext uri="{FF2B5EF4-FFF2-40B4-BE49-F238E27FC236}">
                <a16:creationId xmlns:a16="http://schemas.microsoft.com/office/drawing/2014/main" id="{BECA4E63-CE27-4E66-A003-137E007A5338}"/>
              </a:ext>
            </a:extLst>
          </p:cNvPr>
          <p:cNvSpPr>
            <a:spLocks noChangeArrowheads="1"/>
          </p:cNvSpPr>
          <p:nvPr/>
        </p:nvSpPr>
        <p:spPr bwMode="auto">
          <a:xfrm>
            <a:off x="230188" y="633413"/>
            <a:ext cx="8763000" cy="406400"/>
          </a:xfrm>
          <a:prstGeom prst="rect">
            <a:avLst/>
          </a:prstGeom>
          <a:solidFill>
            <a:srgbClr val="FFFF99"/>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000">
                <a:solidFill>
                  <a:srgbClr val="FF3300"/>
                </a:solidFill>
              </a:rPr>
              <a:t>Runner on Third Base Only</a:t>
            </a:r>
            <a:r>
              <a:rPr lang="en-US" altLang="en-US" sz="2000"/>
              <a:t> - Fast Pitch</a:t>
            </a:r>
          </a:p>
        </p:txBody>
      </p:sp>
      <p:pic>
        <p:nvPicPr>
          <p:cNvPr id="109573" name="Picture 5" descr="C:\dev\ASA\Umpire Training Presentattion\scans\FP-PUMP.jpg">
            <a:extLst>
              <a:ext uri="{FF2B5EF4-FFF2-40B4-BE49-F238E27FC236}">
                <a16:creationId xmlns:a16="http://schemas.microsoft.com/office/drawing/2014/main" id="{B375FDF0-56DA-476B-BC95-3D537555E7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25" y="1419225"/>
            <a:ext cx="466725" cy="365125"/>
          </a:xfrm>
          <a:prstGeom prst="rect">
            <a:avLst/>
          </a:prstGeom>
          <a:noFill/>
          <a:extLst>
            <a:ext uri="{909E8E84-426E-40DD-AFC4-6F175D3DCCD1}">
              <a14:hiddenFill xmlns:a14="http://schemas.microsoft.com/office/drawing/2010/main">
                <a:solidFill>
                  <a:srgbClr val="FFFFFF"/>
                </a:solidFill>
              </a14:hiddenFill>
            </a:ext>
          </a:extLst>
        </p:spPr>
      </p:pic>
      <p:pic>
        <p:nvPicPr>
          <p:cNvPr id="109576" name="Picture 8" descr="C:\dev\ASA\Umpire Training Presentattion\scans\36A.jpg">
            <a:extLst>
              <a:ext uri="{FF2B5EF4-FFF2-40B4-BE49-F238E27FC236}">
                <a16:creationId xmlns:a16="http://schemas.microsoft.com/office/drawing/2014/main" id="{A8ED4396-4163-4F59-ADDE-8DCCD6F0A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28750"/>
            <a:ext cx="4416425" cy="275272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6987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1E36606A-162F-4B41-9F63-60EC791C0F0F}"/>
              </a:ext>
            </a:extLst>
          </p:cNvPr>
          <p:cNvSpPr>
            <a:spLocks noChangeArrowheads="1"/>
          </p:cNvSpPr>
          <p:nvPr/>
        </p:nvSpPr>
        <p:spPr bwMode="auto">
          <a:xfrm>
            <a:off x="685800" y="762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sz="4000">
                <a:solidFill>
                  <a:schemeClr val="tx1"/>
                </a:solidFill>
              </a:rPr>
              <a:t>2 UMPIRE SYSTEM - 3rd B</a:t>
            </a:r>
          </a:p>
        </p:txBody>
      </p:sp>
      <p:sp>
        <p:nvSpPr>
          <p:cNvPr id="111619" name="Rectangle 3">
            <a:extLst>
              <a:ext uri="{FF2B5EF4-FFF2-40B4-BE49-F238E27FC236}">
                <a16:creationId xmlns:a16="http://schemas.microsoft.com/office/drawing/2014/main" id="{E2C8DFF5-9816-4CB2-BFC9-318A71CF4977}"/>
              </a:ext>
            </a:extLst>
          </p:cNvPr>
          <p:cNvSpPr>
            <a:spLocks noChangeArrowheads="1"/>
          </p:cNvSpPr>
          <p:nvPr/>
        </p:nvSpPr>
        <p:spPr bwMode="auto">
          <a:xfrm>
            <a:off x="230188" y="633413"/>
            <a:ext cx="8763000" cy="406400"/>
          </a:xfrm>
          <a:prstGeom prst="rect">
            <a:avLst/>
          </a:prstGeom>
          <a:solidFill>
            <a:srgbClr val="FFFF99"/>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000">
                <a:solidFill>
                  <a:srgbClr val="FF3300"/>
                </a:solidFill>
              </a:rPr>
              <a:t>Runner on Third Base Only</a:t>
            </a:r>
            <a:r>
              <a:rPr lang="en-US" altLang="en-US" sz="2000"/>
              <a:t> - Fast Pitch</a:t>
            </a:r>
          </a:p>
        </p:txBody>
      </p:sp>
      <p:sp>
        <p:nvSpPr>
          <p:cNvPr id="111621" name="Rectangle 5">
            <a:extLst>
              <a:ext uri="{FF2B5EF4-FFF2-40B4-BE49-F238E27FC236}">
                <a16:creationId xmlns:a16="http://schemas.microsoft.com/office/drawing/2014/main" id="{F664D658-063E-4141-9979-4A0DACEEA040}"/>
              </a:ext>
            </a:extLst>
          </p:cNvPr>
          <p:cNvSpPr>
            <a:spLocks noChangeArrowheads="1"/>
          </p:cNvSpPr>
          <p:nvPr/>
        </p:nvSpPr>
        <p:spPr bwMode="auto">
          <a:xfrm>
            <a:off x="753220" y="1219200"/>
            <a:ext cx="3568700" cy="381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dirty="0">
                <a:solidFill>
                  <a:srgbClr val="FF3300"/>
                </a:solidFill>
              </a:rPr>
              <a:t>Field Umpire:</a:t>
            </a:r>
            <a:endParaRPr lang="en-US" altLang="en-US" dirty="0"/>
          </a:p>
          <a:p>
            <a:r>
              <a:rPr lang="en-US" altLang="en-US" sz="1600" dirty="0"/>
              <a:t>1. Take a position two or three steps behind and to the right of the shortstop. Be cautious so as not to interfere with the outfielders' view of the batter or play by the infielders.</a:t>
            </a:r>
          </a:p>
          <a:p>
            <a:r>
              <a:rPr lang="en-US" altLang="en-US" sz="1600" dirty="0"/>
              <a:t>2. If a ball is hit to the infield, wait until the fielder commits himself, then move quickly toward that base. Don't take your eyes off the ball.</a:t>
            </a:r>
          </a:p>
          <a:p>
            <a:r>
              <a:rPr lang="en-US" altLang="en-US" sz="1600" dirty="0"/>
              <a:t>3. Call all plays made on the first throw of the ball unless it is to home plate. Take the batter-runner into third base and see that all bases are touched.</a:t>
            </a:r>
          </a:p>
        </p:txBody>
      </p:sp>
      <p:pic>
        <p:nvPicPr>
          <p:cNvPr id="111623" name="Picture 7" descr="C:\dev\ASA\Umpire Training Presentattion\scans\FP-FUMP.jpg">
            <a:extLst>
              <a:ext uri="{FF2B5EF4-FFF2-40B4-BE49-F238E27FC236}">
                <a16:creationId xmlns:a16="http://schemas.microsoft.com/office/drawing/2014/main" id="{A7C21406-E42E-4A87-B929-6CC2DECB2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738" y="1352550"/>
            <a:ext cx="422275" cy="393700"/>
          </a:xfrm>
          <a:prstGeom prst="rect">
            <a:avLst/>
          </a:prstGeom>
          <a:noFill/>
          <a:extLst>
            <a:ext uri="{909E8E84-426E-40DD-AFC4-6F175D3DCCD1}">
              <a14:hiddenFill xmlns:a14="http://schemas.microsoft.com/office/drawing/2010/main">
                <a:solidFill>
                  <a:srgbClr val="FFFFFF"/>
                </a:solidFill>
              </a14:hiddenFill>
            </a:ext>
          </a:extLst>
        </p:spPr>
      </p:pic>
      <p:pic>
        <p:nvPicPr>
          <p:cNvPr id="111625" name="Picture 9" descr="C:\dev\ASA\Umpire Training Presentattion\scans\36A.jpg">
            <a:extLst>
              <a:ext uri="{FF2B5EF4-FFF2-40B4-BE49-F238E27FC236}">
                <a16:creationId xmlns:a16="http://schemas.microsoft.com/office/drawing/2014/main" id="{39B7443F-86D9-42B1-95C5-9485116E12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28750"/>
            <a:ext cx="4416425" cy="275272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241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FBDA07B9-2DBA-439E-81E4-75EE67ACD2CF}"/>
              </a:ext>
            </a:extLst>
          </p:cNvPr>
          <p:cNvSpPr>
            <a:spLocks noChangeArrowheads="1"/>
          </p:cNvSpPr>
          <p:nvPr/>
        </p:nvSpPr>
        <p:spPr bwMode="auto">
          <a:xfrm>
            <a:off x="685800" y="762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sz="4000">
                <a:solidFill>
                  <a:schemeClr val="tx1"/>
                </a:solidFill>
              </a:rPr>
              <a:t>2 UMPIRE SYSTEM - 1st &amp; 2nd B</a:t>
            </a:r>
          </a:p>
        </p:txBody>
      </p:sp>
      <p:sp>
        <p:nvSpPr>
          <p:cNvPr id="112643" name="Rectangle 3">
            <a:extLst>
              <a:ext uri="{FF2B5EF4-FFF2-40B4-BE49-F238E27FC236}">
                <a16:creationId xmlns:a16="http://schemas.microsoft.com/office/drawing/2014/main" id="{4F1B4BD5-DF52-432D-B187-4308D29488C7}"/>
              </a:ext>
            </a:extLst>
          </p:cNvPr>
          <p:cNvSpPr>
            <a:spLocks noChangeArrowheads="1"/>
          </p:cNvSpPr>
          <p:nvPr/>
        </p:nvSpPr>
        <p:spPr bwMode="auto">
          <a:xfrm>
            <a:off x="793750" y="1228725"/>
            <a:ext cx="3568700"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dirty="0"/>
              <a:t>PLATE UMPIRE:</a:t>
            </a:r>
            <a:endParaRPr lang="en-US" altLang="en-US" dirty="0"/>
          </a:p>
          <a:p>
            <a:r>
              <a:rPr lang="en-US" altLang="en-US" sz="1600" dirty="0"/>
              <a:t>1. On base hits take lead runner into third base and home. On steals where there is a wild throw at second base pick up the runner coming into third base.</a:t>
            </a:r>
          </a:p>
          <a:p>
            <a:r>
              <a:rPr lang="en-US" altLang="en-US" sz="1600" dirty="0"/>
              <a:t>2. Be ready and in position to make a call at third base by going down the left field foul line in foul ground. When you are about 15 feet from third base quickly move into the infield for good position on the tag play.</a:t>
            </a:r>
          </a:p>
          <a:p>
            <a:r>
              <a:rPr lang="en-US" altLang="en-US" sz="1600" dirty="0"/>
              <a:t>3. On hits, move toward third base. If the lead runner comes home and there is no play made on him, drift toward third but watch the runner touch home plate.</a:t>
            </a:r>
          </a:p>
          <a:p>
            <a:r>
              <a:rPr lang="en-US" altLang="en-US" sz="1600" dirty="0"/>
              <a:t>4. Responsible for tag at second base.</a:t>
            </a:r>
          </a:p>
        </p:txBody>
      </p:sp>
      <p:sp>
        <p:nvSpPr>
          <p:cNvPr id="112644" name="Rectangle 4">
            <a:extLst>
              <a:ext uri="{FF2B5EF4-FFF2-40B4-BE49-F238E27FC236}">
                <a16:creationId xmlns:a16="http://schemas.microsoft.com/office/drawing/2014/main" id="{2BCD85BA-806B-48C8-9A9E-CAFD3FDD7353}"/>
              </a:ext>
            </a:extLst>
          </p:cNvPr>
          <p:cNvSpPr>
            <a:spLocks noChangeArrowheads="1"/>
          </p:cNvSpPr>
          <p:nvPr/>
        </p:nvSpPr>
        <p:spPr bwMode="auto">
          <a:xfrm>
            <a:off x="230188" y="633413"/>
            <a:ext cx="8763000" cy="406400"/>
          </a:xfrm>
          <a:prstGeom prst="rect">
            <a:avLst/>
          </a:prstGeom>
          <a:solidFill>
            <a:srgbClr val="FFFF99"/>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000">
                <a:solidFill>
                  <a:srgbClr val="FF3300"/>
                </a:solidFill>
              </a:rPr>
              <a:t>Runner on First and Second Base</a:t>
            </a:r>
            <a:r>
              <a:rPr lang="en-US" altLang="en-US" sz="2000"/>
              <a:t> - Fast Pitch</a:t>
            </a:r>
          </a:p>
        </p:txBody>
      </p:sp>
      <p:pic>
        <p:nvPicPr>
          <p:cNvPr id="112645" name="Picture 5" descr="C:\dev\ASA\Umpire Training Presentattion\scans\FP-PUMP.jpg">
            <a:extLst>
              <a:ext uri="{FF2B5EF4-FFF2-40B4-BE49-F238E27FC236}">
                <a16:creationId xmlns:a16="http://schemas.microsoft.com/office/drawing/2014/main" id="{3D62E646-72BE-40FD-92AE-49DB9A8B7A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25" y="1228725"/>
            <a:ext cx="466725" cy="365125"/>
          </a:xfrm>
          <a:prstGeom prst="rect">
            <a:avLst/>
          </a:prstGeom>
          <a:noFill/>
          <a:extLst>
            <a:ext uri="{909E8E84-426E-40DD-AFC4-6F175D3DCCD1}">
              <a14:hiddenFill xmlns:a14="http://schemas.microsoft.com/office/drawing/2010/main">
                <a:solidFill>
                  <a:srgbClr val="FFFFFF"/>
                </a:solidFill>
              </a14:hiddenFill>
            </a:ext>
          </a:extLst>
        </p:spPr>
      </p:pic>
      <p:pic>
        <p:nvPicPr>
          <p:cNvPr id="112648" name="Picture 8" descr="C:\dev\ASA\Umpire Training Presentattion\scans\37A.jpg">
            <a:extLst>
              <a:ext uri="{FF2B5EF4-FFF2-40B4-BE49-F238E27FC236}">
                <a16:creationId xmlns:a16="http://schemas.microsoft.com/office/drawing/2014/main" id="{E36D9DC3-CC13-4BF5-B518-0E7CC56FB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33513"/>
            <a:ext cx="4414838" cy="27844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8216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995CD804-AECB-4A78-9AEC-9E78D112AB15}"/>
              </a:ext>
            </a:extLst>
          </p:cNvPr>
          <p:cNvSpPr>
            <a:spLocks noChangeArrowheads="1"/>
          </p:cNvSpPr>
          <p:nvPr/>
        </p:nvSpPr>
        <p:spPr bwMode="auto">
          <a:xfrm>
            <a:off x="685800" y="762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sz="4000">
                <a:solidFill>
                  <a:schemeClr val="tx1"/>
                </a:solidFill>
              </a:rPr>
              <a:t>2 UMPIRE SYSTEM - 1st &amp; 2nd B</a:t>
            </a:r>
          </a:p>
        </p:txBody>
      </p:sp>
      <p:sp>
        <p:nvSpPr>
          <p:cNvPr id="113668" name="Rectangle 4">
            <a:extLst>
              <a:ext uri="{FF2B5EF4-FFF2-40B4-BE49-F238E27FC236}">
                <a16:creationId xmlns:a16="http://schemas.microsoft.com/office/drawing/2014/main" id="{1F88DE57-4AC0-4B13-A325-AF6C600833DD}"/>
              </a:ext>
            </a:extLst>
          </p:cNvPr>
          <p:cNvSpPr>
            <a:spLocks noChangeArrowheads="1"/>
          </p:cNvSpPr>
          <p:nvPr/>
        </p:nvSpPr>
        <p:spPr bwMode="auto">
          <a:xfrm>
            <a:off x="230188" y="633413"/>
            <a:ext cx="8763000" cy="406400"/>
          </a:xfrm>
          <a:prstGeom prst="rect">
            <a:avLst/>
          </a:prstGeom>
          <a:solidFill>
            <a:srgbClr val="FFFF99"/>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000">
                <a:solidFill>
                  <a:srgbClr val="FF3300"/>
                </a:solidFill>
              </a:rPr>
              <a:t>Runner on First and Second Base</a:t>
            </a:r>
            <a:r>
              <a:rPr lang="en-US" altLang="en-US" sz="2000"/>
              <a:t> - Fast Pitch</a:t>
            </a:r>
          </a:p>
        </p:txBody>
      </p:sp>
      <p:sp>
        <p:nvSpPr>
          <p:cNvPr id="113671" name="Rectangle 7">
            <a:extLst>
              <a:ext uri="{FF2B5EF4-FFF2-40B4-BE49-F238E27FC236}">
                <a16:creationId xmlns:a16="http://schemas.microsoft.com/office/drawing/2014/main" id="{A565AE2A-DDE5-47B6-917B-00160B323AD1}"/>
              </a:ext>
            </a:extLst>
          </p:cNvPr>
          <p:cNvSpPr>
            <a:spLocks noChangeArrowheads="1"/>
          </p:cNvSpPr>
          <p:nvPr/>
        </p:nvSpPr>
        <p:spPr bwMode="auto">
          <a:xfrm>
            <a:off x="783185" y="1114193"/>
            <a:ext cx="3568700"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dirty="0">
                <a:solidFill>
                  <a:srgbClr val="FF3300"/>
                </a:solidFill>
              </a:rPr>
              <a:t>Field Umpire:</a:t>
            </a:r>
            <a:endParaRPr lang="en-US" altLang="en-US" dirty="0"/>
          </a:p>
          <a:p>
            <a:r>
              <a:rPr lang="en-US" altLang="en-US" sz="1600" dirty="0"/>
              <a:t>1. Take a position two or three steps behind and to the left of the shortstop. Be cautious so as not to interfere with the outfielders view of the batter or play by the infielders.</a:t>
            </a:r>
          </a:p>
          <a:p>
            <a:r>
              <a:rPr lang="en-US" altLang="en-US" sz="1600" dirty="0"/>
              <a:t>2. On any ball hit to the infield, take the first throw unless it is to home plate. If the first throw is to first or second base, any subsequent throw to third base is covered by the plate umpire.</a:t>
            </a:r>
          </a:p>
        </p:txBody>
      </p:sp>
      <p:sp>
        <p:nvSpPr>
          <p:cNvPr id="113672" name="Rectangle 8">
            <a:extLst>
              <a:ext uri="{FF2B5EF4-FFF2-40B4-BE49-F238E27FC236}">
                <a16:creationId xmlns:a16="http://schemas.microsoft.com/office/drawing/2014/main" id="{4D31ED00-590F-49EF-8463-FECF4BD28199}"/>
              </a:ext>
            </a:extLst>
          </p:cNvPr>
          <p:cNvSpPr>
            <a:spLocks noChangeArrowheads="1"/>
          </p:cNvSpPr>
          <p:nvPr/>
        </p:nvSpPr>
        <p:spPr bwMode="auto">
          <a:xfrm>
            <a:off x="755537" y="4495800"/>
            <a:ext cx="804703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dirty="0"/>
              <a:t>3. If the runner attempts to steal third, move toward the base to make the call.</a:t>
            </a:r>
          </a:p>
          <a:p>
            <a:r>
              <a:rPr lang="en-US" altLang="en-US" sz="1600" dirty="0"/>
              <a:t>4. On routine fly balls to outfield, move into infield to a position between pitching rubber and base line. You are responsible for the tag-up of the runner on first.</a:t>
            </a:r>
          </a:p>
          <a:p>
            <a:r>
              <a:rPr lang="en-US" altLang="en-US" sz="1600" dirty="0"/>
              <a:t>5. See that the runner and batter touch second and first base. When the ball is in the outfield, take a position deep enough in the infield to allow you to move in for a play at either base.</a:t>
            </a:r>
          </a:p>
        </p:txBody>
      </p:sp>
      <p:pic>
        <p:nvPicPr>
          <p:cNvPr id="113673" name="Picture 9" descr="C:\dev\ASA\Umpire Training Presentattion\scans\FP-FUMP.jpg">
            <a:extLst>
              <a:ext uri="{FF2B5EF4-FFF2-40B4-BE49-F238E27FC236}">
                <a16:creationId xmlns:a16="http://schemas.microsoft.com/office/drawing/2014/main" id="{BE37BB12-17CE-47B9-9F40-CD9B50BCD5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738" y="1352550"/>
            <a:ext cx="422275" cy="393700"/>
          </a:xfrm>
          <a:prstGeom prst="rect">
            <a:avLst/>
          </a:prstGeom>
          <a:noFill/>
          <a:extLst>
            <a:ext uri="{909E8E84-426E-40DD-AFC4-6F175D3DCCD1}">
              <a14:hiddenFill xmlns:a14="http://schemas.microsoft.com/office/drawing/2010/main">
                <a:solidFill>
                  <a:srgbClr val="FFFFFF"/>
                </a:solidFill>
              </a14:hiddenFill>
            </a:ext>
          </a:extLst>
        </p:spPr>
      </p:pic>
      <p:pic>
        <p:nvPicPr>
          <p:cNvPr id="113674" name="Picture 10" descr="C:\dev\ASA\Umpire Training Presentattion\scans\37A.jpg">
            <a:extLst>
              <a:ext uri="{FF2B5EF4-FFF2-40B4-BE49-F238E27FC236}">
                <a16:creationId xmlns:a16="http://schemas.microsoft.com/office/drawing/2014/main" id="{9C49A3DB-311A-42B2-9971-BE5859701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33513"/>
            <a:ext cx="4414838" cy="27844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700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C0AB319A-56F6-4D56-9652-3E28B3ADFAE3}"/>
              </a:ext>
            </a:extLst>
          </p:cNvPr>
          <p:cNvSpPr>
            <a:spLocks noChangeArrowheads="1"/>
          </p:cNvSpPr>
          <p:nvPr/>
        </p:nvSpPr>
        <p:spPr bwMode="auto">
          <a:xfrm>
            <a:off x="685800" y="762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sz="4000">
                <a:solidFill>
                  <a:schemeClr val="tx1"/>
                </a:solidFill>
              </a:rPr>
              <a:t>2 UMPIRE SYSTEM - 1st &amp; 3rd B</a:t>
            </a:r>
          </a:p>
        </p:txBody>
      </p:sp>
      <p:sp>
        <p:nvSpPr>
          <p:cNvPr id="114691" name="Rectangle 3">
            <a:extLst>
              <a:ext uri="{FF2B5EF4-FFF2-40B4-BE49-F238E27FC236}">
                <a16:creationId xmlns:a16="http://schemas.microsoft.com/office/drawing/2014/main" id="{D61935F6-431C-4264-9C5D-614A0B3B507C}"/>
              </a:ext>
            </a:extLst>
          </p:cNvPr>
          <p:cNvSpPr>
            <a:spLocks noChangeArrowheads="1"/>
          </p:cNvSpPr>
          <p:nvPr/>
        </p:nvSpPr>
        <p:spPr bwMode="auto">
          <a:xfrm>
            <a:off x="800100" y="1168400"/>
            <a:ext cx="3568700" cy="430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b="1" dirty="0"/>
              <a:t>PLATE UMPIRE:</a:t>
            </a:r>
            <a:endParaRPr lang="en-US" altLang="en-US" sz="1800" dirty="0"/>
          </a:p>
          <a:p>
            <a:r>
              <a:rPr lang="en-US" altLang="en-US" sz="1600" dirty="0"/>
              <a:t>1. If a fly ball is hit, get out from behind home plate and line up the runner on third base and watch the tag-up.</a:t>
            </a:r>
          </a:p>
          <a:p>
            <a:r>
              <a:rPr lang="en-US" altLang="en-US" sz="1600" dirty="0"/>
              <a:t>2. On base hits, move toward third base. If the lead runner comes home and there is no play made on him, drift toward third but watch the runner touch home plate. If there is a play at home, move back to a position in the rear and left side of the right-handed batter's box.</a:t>
            </a:r>
          </a:p>
          <a:p>
            <a:r>
              <a:rPr lang="en-US" altLang="en-US" sz="1600" dirty="0"/>
              <a:t>3. If the play is at first base, watch the lead runner touch home plate, then go to third for a possible play on the second runner.</a:t>
            </a:r>
          </a:p>
        </p:txBody>
      </p:sp>
      <p:sp>
        <p:nvSpPr>
          <p:cNvPr id="114692" name="Rectangle 4">
            <a:extLst>
              <a:ext uri="{FF2B5EF4-FFF2-40B4-BE49-F238E27FC236}">
                <a16:creationId xmlns:a16="http://schemas.microsoft.com/office/drawing/2014/main" id="{27A8C352-ABD0-486F-A399-2FCB0A025443}"/>
              </a:ext>
            </a:extLst>
          </p:cNvPr>
          <p:cNvSpPr>
            <a:spLocks noChangeArrowheads="1"/>
          </p:cNvSpPr>
          <p:nvPr/>
        </p:nvSpPr>
        <p:spPr bwMode="auto">
          <a:xfrm>
            <a:off x="230188" y="633413"/>
            <a:ext cx="8763000" cy="406400"/>
          </a:xfrm>
          <a:prstGeom prst="rect">
            <a:avLst/>
          </a:prstGeom>
          <a:solidFill>
            <a:srgbClr val="FFFF99"/>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000">
                <a:solidFill>
                  <a:srgbClr val="FF3300"/>
                </a:solidFill>
              </a:rPr>
              <a:t>Runner on First and Third Base</a:t>
            </a:r>
            <a:r>
              <a:rPr lang="en-US" altLang="en-US" sz="2000"/>
              <a:t> - Fast Pitch</a:t>
            </a:r>
          </a:p>
        </p:txBody>
      </p:sp>
      <p:pic>
        <p:nvPicPr>
          <p:cNvPr id="114693" name="Picture 5" descr="C:\dev\ASA\Umpire Training Presentattion\scans\FP-PUMP.jpg">
            <a:extLst>
              <a:ext uri="{FF2B5EF4-FFF2-40B4-BE49-F238E27FC236}">
                <a16:creationId xmlns:a16="http://schemas.microsoft.com/office/drawing/2014/main" id="{26A2A438-B251-4220-B8F2-9F32D2842C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25" y="1228725"/>
            <a:ext cx="466725" cy="365125"/>
          </a:xfrm>
          <a:prstGeom prst="rect">
            <a:avLst/>
          </a:prstGeom>
          <a:noFill/>
          <a:extLst>
            <a:ext uri="{909E8E84-426E-40DD-AFC4-6F175D3DCCD1}">
              <a14:hiddenFill xmlns:a14="http://schemas.microsoft.com/office/drawing/2010/main">
                <a:solidFill>
                  <a:srgbClr val="FFFFFF"/>
                </a:solidFill>
              </a14:hiddenFill>
            </a:ext>
          </a:extLst>
        </p:spPr>
      </p:pic>
      <p:pic>
        <p:nvPicPr>
          <p:cNvPr id="114696" name="Picture 8" descr="C:\dev\ASA\Umpire Training Presentattion\scans\38A.jpg">
            <a:extLst>
              <a:ext uri="{FF2B5EF4-FFF2-40B4-BE49-F238E27FC236}">
                <a16:creationId xmlns:a16="http://schemas.microsoft.com/office/drawing/2014/main" id="{E61C435B-6A93-43ED-B44F-C58847DB48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58913"/>
            <a:ext cx="4405313" cy="271145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4699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A4111405-A019-4B37-9913-4F282369FAA8}"/>
              </a:ext>
            </a:extLst>
          </p:cNvPr>
          <p:cNvSpPr>
            <a:spLocks noChangeArrowheads="1"/>
          </p:cNvSpPr>
          <p:nvPr/>
        </p:nvSpPr>
        <p:spPr bwMode="auto">
          <a:xfrm>
            <a:off x="685800" y="762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sz="4000">
                <a:solidFill>
                  <a:schemeClr val="tx1"/>
                </a:solidFill>
              </a:rPr>
              <a:t>2 UMPIRE SYSTEM - 1st &amp; 3rd B</a:t>
            </a:r>
          </a:p>
        </p:txBody>
      </p:sp>
      <p:sp>
        <p:nvSpPr>
          <p:cNvPr id="115716" name="Rectangle 4">
            <a:extLst>
              <a:ext uri="{FF2B5EF4-FFF2-40B4-BE49-F238E27FC236}">
                <a16:creationId xmlns:a16="http://schemas.microsoft.com/office/drawing/2014/main" id="{2E02F77A-E31E-411B-B89F-05F96989DC20}"/>
              </a:ext>
            </a:extLst>
          </p:cNvPr>
          <p:cNvSpPr>
            <a:spLocks noChangeArrowheads="1"/>
          </p:cNvSpPr>
          <p:nvPr/>
        </p:nvSpPr>
        <p:spPr bwMode="auto">
          <a:xfrm>
            <a:off x="230188" y="633413"/>
            <a:ext cx="8763000" cy="406400"/>
          </a:xfrm>
          <a:prstGeom prst="rect">
            <a:avLst/>
          </a:prstGeom>
          <a:solidFill>
            <a:srgbClr val="FFFF99"/>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000">
                <a:solidFill>
                  <a:srgbClr val="FF3300"/>
                </a:solidFill>
              </a:rPr>
              <a:t>Runner on First and Third Base</a:t>
            </a:r>
            <a:r>
              <a:rPr lang="en-US" altLang="en-US" sz="2000"/>
              <a:t> - Fast Pitch</a:t>
            </a:r>
          </a:p>
        </p:txBody>
      </p:sp>
      <p:sp>
        <p:nvSpPr>
          <p:cNvPr id="115719" name="Rectangle 7">
            <a:extLst>
              <a:ext uri="{FF2B5EF4-FFF2-40B4-BE49-F238E27FC236}">
                <a16:creationId xmlns:a16="http://schemas.microsoft.com/office/drawing/2014/main" id="{70A35FE4-F437-443C-AAC7-30371DAD0194}"/>
              </a:ext>
            </a:extLst>
          </p:cNvPr>
          <p:cNvSpPr>
            <a:spLocks noChangeArrowheads="1"/>
          </p:cNvSpPr>
          <p:nvPr/>
        </p:nvSpPr>
        <p:spPr bwMode="auto">
          <a:xfrm>
            <a:off x="799257" y="1074065"/>
            <a:ext cx="3568700" cy="281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b="1" dirty="0">
                <a:solidFill>
                  <a:srgbClr val="FF3300"/>
                </a:solidFill>
              </a:rPr>
              <a:t>Field Umpire:</a:t>
            </a:r>
            <a:endParaRPr lang="en-US" altLang="en-US" sz="1400" dirty="0"/>
          </a:p>
          <a:p>
            <a:r>
              <a:rPr lang="en-US" altLang="en-US" sz="1600" dirty="0"/>
              <a:t>1. Take a position two or three steps behind and to the right of the shortstop. Be careful not to interfere with the outfielder's view of the batter or play by the infielders.</a:t>
            </a:r>
          </a:p>
          <a:p>
            <a:r>
              <a:rPr lang="en-US" altLang="en-US" sz="1600" dirty="0"/>
              <a:t>2. On any ball hit to the infield, take the first base unless it is to home plate. If the first throw is to first or second base, any subsequent throw to third base is covered by the plate umpire.</a:t>
            </a:r>
          </a:p>
        </p:txBody>
      </p:sp>
      <p:sp>
        <p:nvSpPr>
          <p:cNvPr id="115720" name="Rectangle 8">
            <a:extLst>
              <a:ext uri="{FF2B5EF4-FFF2-40B4-BE49-F238E27FC236}">
                <a16:creationId xmlns:a16="http://schemas.microsoft.com/office/drawing/2014/main" id="{F70CDAC0-F236-48BA-93A6-D452E7D196FB}"/>
              </a:ext>
            </a:extLst>
          </p:cNvPr>
          <p:cNvSpPr>
            <a:spLocks noChangeArrowheads="1"/>
          </p:cNvSpPr>
          <p:nvPr/>
        </p:nvSpPr>
        <p:spPr bwMode="auto">
          <a:xfrm>
            <a:off x="781050" y="4168775"/>
            <a:ext cx="8047038" cy="253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dirty="0"/>
              <a:t>3. If a ball is hit to the infield wait until the fielder commits himself, then move quickly toward that base. Don't take your eyes off the ball.</a:t>
            </a:r>
          </a:p>
          <a:p>
            <a:r>
              <a:rPr lang="en-US" altLang="en-US" sz="1600" dirty="0"/>
              <a:t>4. On any ball hit to the infield, take the first throw unless it is to home plate. If the first throw is to first or second base, any subsequent throw to the third base is covered by the plate umpire.</a:t>
            </a:r>
          </a:p>
          <a:p>
            <a:r>
              <a:rPr lang="en-US" altLang="en-US" sz="1600" dirty="0"/>
              <a:t>5. On a base hit, get inside the infield quickly and watch the runner on first touch second base and be alert for a play at that base, take the batter-runner as far as third base and watch him touch each base.</a:t>
            </a:r>
          </a:p>
          <a:p>
            <a:r>
              <a:rPr lang="en-US" altLang="en-US" sz="1600" dirty="0"/>
              <a:t>6. On fly balls, get inside the infield quickly, buttonhook and line up the runner on first base. After checking the runner tag-up at first base, be prepared to take him into second and/or third base.</a:t>
            </a:r>
          </a:p>
        </p:txBody>
      </p:sp>
      <p:pic>
        <p:nvPicPr>
          <p:cNvPr id="115721" name="Picture 9" descr="C:\dev\ASA\Umpire Training Presentattion\scans\FP-FUMP.jpg">
            <a:extLst>
              <a:ext uri="{FF2B5EF4-FFF2-40B4-BE49-F238E27FC236}">
                <a16:creationId xmlns:a16="http://schemas.microsoft.com/office/drawing/2014/main" id="{44449B7B-0E4A-434F-9F02-C7E055FDC6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738" y="1403350"/>
            <a:ext cx="422275" cy="393700"/>
          </a:xfrm>
          <a:prstGeom prst="rect">
            <a:avLst/>
          </a:prstGeom>
          <a:noFill/>
          <a:extLst>
            <a:ext uri="{909E8E84-426E-40DD-AFC4-6F175D3DCCD1}">
              <a14:hiddenFill xmlns:a14="http://schemas.microsoft.com/office/drawing/2010/main">
                <a:solidFill>
                  <a:srgbClr val="FFFFFF"/>
                </a:solidFill>
              </a14:hiddenFill>
            </a:ext>
          </a:extLst>
        </p:spPr>
      </p:pic>
      <p:pic>
        <p:nvPicPr>
          <p:cNvPr id="115722" name="Picture 10" descr="C:\dev\ASA\Umpire Training Presentattion\scans\38A.jpg">
            <a:extLst>
              <a:ext uri="{FF2B5EF4-FFF2-40B4-BE49-F238E27FC236}">
                <a16:creationId xmlns:a16="http://schemas.microsoft.com/office/drawing/2014/main" id="{2A48700D-D991-43FD-A983-3E7C90E79C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58913"/>
            <a:ext cx="4405313" cy="271145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4626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D5A51B9D-D5C4-4A7D-8DAD-459A9DBA525E}"/>
              </a:ext>
            </a:extLst>
          </p:cNvPr>
          <p:cNvSpPr>
            <a:spLocks noChangeArrowheads="1"/>
          </p:cNvSpPr>
          <p:nvPr/>
        </p:nvSpPr>
        <p:spPr bwMode="auto">
          <a:xfrm>
            <a:off x="685800" y="762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sz="4000">
                <a:solidFill>
                  <a:schemeClr val="tx1"/>
                </a:solidFill>
              </a:rPr>
              <a:t>2 UMPIRE SYSTEM - 2nd &amp; 3rd B</a:t>
            </a:r>
          </a:p>
        </p:txBody>
      </p:sp>
      <p:sp>
        <p:nvSpPr>
          <p:cNvPr id="116739" name="Rectangle 3">
            <a:extLst>
              <a:ext uri="{FF2B5EF4-FFF2-40B4-BE49-F238E27FC236}">
                <a16:creationId xmlns:a16="http://schemas.microsoft.com/office/drawing/2014/main" id="{BB5D1076-C73D-4184-95AB-A4D36744930D}"/>
              </a:ext>
            </a:extLst>
          </p:cNvPr>
          <p:cNvSpPr>
            <a:spLocks noChangeArrowheads="1"/>
          </p:cNvSpPr>
          <p:nvPr/>
        </p:nvSpPr>
        <p:spPr bwMode="auto">
          <a:xfrm>
            <a:off x="230188" y="633413"/>
            <a:ext cx="8763000" cy="406400"/>
          </a:xfrm>
          <a:prstGeom prst="rect">
            <a:avLst/>
          </a:prstGeom>
          <a:solidFill>
            <a:srgbClr val="FFFF99"/>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000">
                <a:solidFill>
                  <a:srgbClr val="FF3300"/>
                </a:solidFill>
              </a:rPr>
              <a:t>Runner on Second and Third Base</a:t>
            </a:r>
            <a:r>
              <a:rPr lang="en-US" altLang="en-US" sz="2000"/>
              <a:t> - Fast Pitch</a:t>
            </a:r>
          </a:p>
        </p:txBody>
      </p:sp>
      <p:sp>
        <p:nvSpPr>
          <p:cNvPr id="116744" name="Rectangle 8">
            <a:extLst>
              <a:ext uri="{FF2B5EF4-FFF2-40B4-BE49-F238E27FC236}">
                <a16:creationId xmlns:a16="http://schemas.microsoft.com/office/drawing/2014/main" id="{886C598F-C3BA-4E50-9AC5-D3D8B2306F8C}"/>
              </a:ext>
            </a:extLst>
          </p:cNvPr>
          <p:cNvSpPr>
            <a:spLocks noChangeArrowheads="1"/>
          </p:cNvSpPr>
          <p:nvPr/>
        </p:nvSpPr>
        <p:spPr bwMode="auto">
          <a:xfrm>
            <a:off x="793750" y="1102822"/>
            <a:ext cx="3568700" cy="381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b="1" dirty="0"/>
              <a:t>PLATE UMPIRE:</a:t>
            </a:r>
            <a:endParaRPr lang="en-US" altLang="en-US" sz="1800" dirty="0"/>
          </a:p>
          <a:p>
            <a:r>
              <a:rPr lang="en-US" altLang="en-US" sz="1600" dirty="0"/>
              <a:t>1. If a fly ball is hit, line up the runner on third base and watch the tag-up.</a:t>
            </a:r>
          </a:p>
          <a:p>
            <a:r>
              <a:rPr lang="en-US" altLang="en-US" sz="1600" dirty="0"/>
              <a:t>2. On base hits, move toward third base. If the lead runner comes home and there is no play on him, drift toward third but watch the runner touch home plate. If there is a play at home, move back to a position in the rear and left side of the right-handed batter's box.</a:t>
            </a:r>
          </a:p>
          <a:p>
            <a:r>
              <a:rPr lang="en-US" altLang="en-US" sz="1600" dirty="0"/>
              <a:t>3. If the play is at first base, watch the lead runner touch home plate, then go to third for a possible play on the second runner.</a:t>
            </a:r>
          </a:p>
        </p:txBody>
      </p:sp>
      <p:pic>
        <p:nvPicPr>
          <p:cNvPr id="116745" name="Picture 9" descr="C:\dev\ASA\Umpire Training Presentattion\scans\FP-PUMP.jpg">
            <a:extLst>
              <a:ext uri="{FF2B5EF4-FFF2-40B4-BE49-F238E27FC236}">
                <a16:creationId xmlns:a16="http://schemas.microsoft.com/office/drawing/2014/main" id="{FA1D5149-9C3A-45A9-B1BC-0E67340EBD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25" y="1228725"/>
            <a:ext cx="466725" cy="365125"/>
          </a:xfrm>
          <a:prstGeom prst="rect">
            <a:avLst/>
          </a:prstGeom>
          <a:noFill/>
          <a:extLst>
            <a:ext uri="{909E8E84-426E-40DD-AFC4-6F175D3DCCD1}">
              <a14:hiddenFill xmlns:a14="http://schemas.microsoft.com/office/drawing/2010/main">
                <a:solidFill>
                  <a:srgbClr val="FFFFFF"/>
                </a:solidFill>
              </a14:hiddenFill>
            </a:ext>
          </a:extLst>
        </p:spPr>
      </p:pic>
      <p:pic>
        <p:nvPicPr>
          <p:cNvPr id="116747" name="Picture 11" descr="C:\dev\ASA\Umpire Training Presentattion\scans\39A.jpg">
            <a:extLst>
              <a:ext uri="{FF2B5EF4-FFF2-40B4-BE49-F238E27FC236}">
                <a16:creationId xmlns:a16="http://schemas.microsoft.com/office/drawing/2014/main" id="{3CE5F561-536F-4A4B-912A-64D99D8F2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60488"/>
            <a:ext cx="4402138" cy="291306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816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VARPPTCOMPATIBLERD03" val="RXP"/>
  <p:tag name="VARPPTTYPE" val="RXP"/>
  <p:tag name="VARPPTSLIDEFORMAT" val="RXP"/>
  <p:tag name="VARPPTCOMPATIBLE4" val="RXP"/>
  <p:tag name="VARSAVEMESSAGETIMESTAMP" val="RXP12/21/2011"/>
</p:tagLst>
</file>

<file path=ppt/theme/theme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5516</Words>
  <Application>Microsoft Office PowerPoint</Application>
  <PresentationFormat>On-screen Show (4:3)</PresentationFormat>
  <Paragraphs>668</Paragraphs>
  <Slides>104</Slides>
  <Notes>76</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104</vt:i4>
      </vt:variant>
    </vt:vector>
  </HeadingPairs>
  <TitlesOfParts>
    <vt:vector size="117" baseType="lpstr">
      <vt:lpstr>ＭＳ Ｐゴシック</vt:lpstr>
      <vt:lpstr>Arial</vt:lpstr>
      <vt:lpstr>Arial Black</vt:lpstr>
      <vt:lpstr>Arial Rounded MT Bold</vt:lpstr>
      <vt:lpstr>Bookman</vt:lpstr>
      <vt:lpstr>Calibri</vt:lpstr>
      <vt:lpstr>Tahoma</vt:lpstr>
      <vt:lpstr>Times</vt:lpstr>
      <vt:lpstr>Times New Roman</vt:lpstr>
      <vt:lpstr>Trebuchet MS</vt:lpstr>
      <vt:lpstr>Wingdings</vt:lpstr>
      <vt:lpstr>Pixel</vt:lpstr>
      <vt:lpstr>Document</vt:lpstr>
      <vt:lpstr>OHSAA Softball Meetings 2018 Mechanics</vt:lpstr>
      <vt:lpstr>OHSAA Softball Mechanics –  Why the emphasis?</vt:lpstr>
      <vt:lpstr>Mechanics  Three Keys to Good Judgment</vt:lpstr>
      <vt:lpstr>Plate Mechanics</vt:lpstr>
      <vt:lpstr>STANCE</vt:lpstr>
      <vt:lpstr>STANCE</vt:lpstr>
      <vt:lpstr>SET POSITION</vt:lpstr>
      <vt:lpstr>SET POSITION</vt:lpstr>
      <vt:lpstr>PowerPoint Presentation</vt:lpstr>
      <vt:lpstr>PowerPoint Presentation</vt:lpstr>
      <vt:lpstr>THE PITCH</vt:lpstr>
      <vt:lpstr>THE PITCH</vt:lpstr>
      <vt:lpstr>MOVEMENT</vt:lpstr>
      <vt:lpstr>MOVEMENT</vt:lpstr>
      <vt:lpstr> MOVEMENT  TO 3B</vt:lpstr>
      <vt:lpstr>MOVEMENT TO 3B</vt:lpstr>
      <vt:lpstr>PLAYS AT THE PLATE</vt:lpstr>
      <vt:lpstr>PLAYS AT THE PLATE</vt:lpstr>
      <vt:lpstr>Review Items – Movement from Plate</vt:lpstr>
      <vt:lpstr>THE EPILOG</vt:lpstr>
      <vt:lpstr>Base Mechanics</vt:lpstr>
      <vt:lpstr>BASE MECHANICS</vt:lpstr>
      <vt:lpstr>STARTING POSITION NO RUNNERS</vt:lpstr>
      <vt:lpstr>TAGS…FORCES…PLAYS AT 1B</vt:lpstr>
      <vt:lpstr>TAGS…FORCES…PLAYS AT 1B</vt:lpstr>
      <vt:lpstr>TAGS…FORCES…PLAYS AT 1B</vt:lpstr>
      <vt:lpstr>TAGS…FORCES…PLAYS AT 1B</vt:lpstr>
      <vt:lpstr>INSIDE/OUTSIDE MOVEMENT</vt:lpstr>
      <vt:lpstr>PowerPoint Presentation</vt:lpstr>
      <vt:lpstr>PowerPoint Presentation</vt:lpstr>
      <vt:lpstr>INSIDE/OUTSIDE MOVEMENT</vt:lpstr>
      <vt:lpstr>PowerPoint Presentation</vt:lpstr>
      <vt:lpstr>PowerPoint Presentation</vt:lpstr>
      <vt:lpstr>PARALLEL MOVEMENT REVIEW</vt:lpstr>
      <vt:lpstr>INSIDE/OUTSIDE MOVEMENT</vt:lpstr>
      <vt:lpstr>ADJUST FROM PRIMARY POSITION</vt:lpstr>
      <vt:lpstr>ADJUST FROM PRIMARY POSITION</vt:lpstr>
      <vt:lpstr>Stop, Read the Play,  GET AN UNOBSTRUCTED VIEW Make the Call</vt:lpstr>
      <vt:lpstr>Stop, Read the Play,  GET AN UNOBSTRUCTED VIEW Make the Call</vt:lpstr>
      <vt:lpstr>Stop, Read the Play,  GET AN UNOBSTRUCTED VIEW Make the Call</vt:lpstr>
      <vt:lpstr>Stop, Read the Play,  GET AN UNOBSTRUCTED VIEW Make the Call</vt:lpstr>
      <vt:lpstr>Stop, Read the Play,  GET AN UNOBSTRUCTED VIEW Make the Call</vt:lpstr>
      <vt:lpstr>Stop, Read the Play,  GET AN UNOBSTRUCTED VIEW Make the Call</vt:lpstr>
      <vt:lpstr>FLY BALL COVERAGE</vt:lpstr>
      <vt:lpstr>FLY BALL COVERAGE</vt:lpstr>
      <vt:lpstr>FLY BALL COVERAGE</vt:lpstr>
      <vt:lpstr>Game Administration</vt:lpstr>
      <vt:lpstr>BASE MECHANICS</vt:lpstr>
      <vt:lpstr>Angles and Distances</vt:lpstr>
      <vt:lpstr>What is a good angle?</vt:lpstr>
      <vt:lpstr>What is a good angle?</vt:lpstr>
      <vt:lpstr>More than just having these elements in front of you</vt:lpstr>
      <vt:lpstr>Seeing the Interactions of the Four Elements While Moving to Position</vt:lpstr>
      <vt:lpstr>Distance and Primary Viewing Angle</vt:lpstr>
      <vt:lpstr>5’5” Player-7’8” Reach</vt:lpstr>
      <vt:lpstr>5’5” Player-7’ 8” Reach</vt:lpstr>
      <vt:lpstr>5’ 5” Player-7’ 8” Reach</vt:lpstr>
      <vt:lpstr> 6’ 2” Player 10’1” Reach</vt:lpstr>
      <vt:lpstr>6’ 2” Player 10’1” Reach</vt:lpstr>
      <vt:lpstr>6’ 2” Player 10’ 1” Reach</vt:lpstr>
      <vt:lpstr>Primary Positioning</vt:lpstr>
      <vt:lpstr>What is a primary position?</vt:lpstr>
      <vt:lpstr>Force outs and Plays at 1B</vt:lpstr>
      <vt:lpstr>Tag Plays</vt:lpstr>
      <vt:lpstr>Visual indicators for alignment at 1B</vt:lpstr>
      <vt:lpstr>                   90 degrees to the throw</vt:lpstr>
      <vt:lpstr>Helpful Hints for Proper Angle at 1B</vt:lpstr>
      <vt:lpstr>      45 Degree Angle at 1B</vt:lpstr>
      <vt:lpstr>Guideline to keep proper depth</vt:lpstr>
      <vt:lpstr>Plays at 1B</vt:lpstr>
      <vt:lpstr>Throw from 2B</vt:lpstr>
      <vt:lpstr>Throw from Short Stop Area</vt:lpstr>
      <vt:lpstr>Throw From 3B Area</vt:lpstr>
      <vt:lpstr>Tag Plays</vt:lpstr>
      <vt:lpstr>Steal at 2B</vt:lpstr>
      <vt:lpstr>Views from  Different Angles</vt:lpstr>
      <vt:lpstr>Throw from 3B</vt:lpstr>
      <vt:lpstr>Throw from Short Stop,  F3 pulled off bag for tag</vt:lpstr>
      <vt:lpstr>Tag at 1B</vt:lpstr>
      <vt:lpstr>Views on throws from 2B</vt:lpstr>
      <vt:lpstr>Throw from 2B</vt:lpstr>
      <vt:lpstr>Throw From Short Stop Area</vt:lpstr>
      <vt:lpstr>Throw from short stop area</vt:lpstr>
      <vt:lpstr>Views on Pickoff at 2B</vt:lpstr>
      <vt:lpstr>Pickoff at 2B</vt:lpstr>
      <vt:lpstr>Angles and Distance</vt:lpstr>
      <vt:lpstr>2 Umpire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Special Thank You!</vt:lpstr>
    </vt:vector>
  </TitlesOfParts>
  <Company>ASA Deputy Supervisor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ASA BASE MECHANICS</dc:title>
  <dc:creator>Jim Craig</dc:creator>
  <cp:lastModifiedBy>Gregory Drach</cp:lastModifiedBy>
  <cp:revision>127</cp:revision>
  <dcterms:created xsi:type="dcterms:W3CDTF">2011-10-29T12:50:06Z</dcterms:created>
  <dcterms:modified xsi:type="dcterms:W3CDTF">2018-02-17T19:37:15Z</dcterms:modified>
</cp:coreProperties>
</file>