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83" r:id="rId2"/>
    <p:sldId id="308" r:id="rId3"/>
    <p:sldId id="309" r:id="rId4"/>
    <p:sldId id="310" r:id="rId5"/>
    <p:sldId id="311" r:id="rId6"/>
    <p:sldId id="312" r:id="rId7"/>
    <p:sldId id="313" r:id="rId8"/>
    <p:sldId id="315" r:id="rId9"/>
    <p:sldId id="316" r:id="rId10"/>
    <p:sldId id="317" r:id="rId11"/>
  </p:sldIdLst>
  <p:sldSz cx="9144000" cy="6858000" type="screen4x3"/>
  <p:notesSz cx="6856413" cy="9083675"/>
  <p:custDataLst>
    <p:tags r:id="rId14"/>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66"/>
    <a:srgbClr val="FFFF00"/>
    <a:srgbClr val="FFCC00"/>
    <a:srgbClr val="4E6DC6"/>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94" autoAdjust="0"/>
    <p:restoredTop sz="94698" autoAdjust="0"/>
  </p:normalViewPr>
  <p:slideViewPr>
    <p:cSldViewPr>
      <p:cViewPr varScale="1">
        <p:scale>
          <a:sx n="87" d="100"/>
          <a:sy n="87" d="100"/>
        </p:scale>
        <p:origin x="140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54025"/>
          </a:xfrm>
          <a:prstGeom prst="rect">
            <a:avLst/>
          </a:prstGeom>
          <a:noFill/>
          <a:ln>
            <a:noFill/>
          </a:ln>
          <a:effectLst/>
          <a:extLst/>
        </p:spPr>
        <p:txBody>
          <a:bodyPr vert="horz" wrap="square" lIns="91083" tIns="45542" rIns="91083" bIns="45542" numCol="1" anchor="t" anchorCtr="0" compatLnSpc="1">
            <a:prstTxWarp prst="textNoShape">
              <a:avLst/>
            </a:prstTxWarp>
          </a:bodyPr>
          <a:lstStyle>
            <a:lvl1pPr defTabSz="911225" eaLnBrk="0" hangingPunct="0">
              <a:defRPr sz="1200">
                <a:latin typeface="Arial" charset="0"/>
                <a:cs typeface="Arial" charset="0"/>
              </a:defRPr>
            </a:lvl1pPr>
          </a:lstStyle>
          <a:p>
            <a:pPr>
              <a:defRPr/>
            </a:pPr>
            <a:endParaRPr lang="en-US"/>
          </a:p>
        </p:txBody>
      </p:sp>
      <p:sp>
        <p:nvSpPr>
          <p:cNvPr id="71683" name="Rectangle 3"/>
          <p:cNvSpPr>
            <a:spLocks noGrp="1" noChangeArrowheads="1"/>
          </p:cNvSpPr>
          <p:nvPr>
            <p:ph type="dt" sz="quarter" idx="1"/>
          </p:nvPr>
        </p:nvSpPr>
        <p:spPr bwMode="auto">
          <a:xfrm>
            <a:off x="3883025" y="0"/>
            <a:ext cx="2971800" cy="454025"/>
          </a:xfrm>
          <a:prstGeom prst="rect">
            <a:avLst/>
          </a:prstGeom>
          <a:noFill/>
          <a:ln>
            <a:noFill/>
          </a:ln>
          <a:effectLst/>
          <a:extLst/>
        </p:spPr>
        <p:txBody>
          <a:bodyPr vert="horz" wrap="square" lIns="91083" tIns="45542" rIns="91083" bIns="45542" numCol="1" anchor="t" anchorCtr="0" compatLnSpc="1">
            <a:prstTxWarp prst="textNoShape">
              <a:avLst/>
            </a:prstTxWarp>
          </a:bodyPr>
          <a:lstStyle>
            <a:lvl1pPr algn="r" defTabSz="911225" eaLnBrk="0" hangingPunct="0">
              <a:defRPr sz="1200">
                <a:latin typeface="Arial" charset="0"/>
                <a:cs typeface="Arial" charset="0"/>
              </a:defRPr>
            </a:lvl1pPr>
          </a:lstStyle>
          <a:p>
            <a:pPr>
              <a:defRPr/>
            </a:pPr>
            <a:fld id="{6F1AD93F-9AD4-492E-B02E-318F44ACCAF1}" type="datetimeFigureOut">
              <a:rPr lang="en-US"/>
              <a:pPr>
                <a:defRPr/>
              </a:pPr>
              <a:t>3/26/2018</a:t>
            </a:fld>
            <a:endParaRPr lang="en-US"/>
          </a:p>
        </p:txBody>
      </p:sp>
      <p:sp>
        <p:nvSpPr>
          <p:cNvPr id="71684" name="Rectangle 4"/>
          <p:cNvSpPr>
            <a:spLocks noGrp="1" noChangeArrowheads="1"/>
          </p:cNvSpPr>
          <p:nvPr>
            <p:ph type="ftr" sz="quarter" idx="2"/>
          </p:nvPr>
        </p:nvSpPr>
        <p:spPr bwMode="auto">
          <a:xfrm>
            <a:off x="0" y="8628063"/>
            <a:ext cx="2971800" cy="454025"/>
          </a:xfrm>
          <a:prstGeom prst="rect">
            <a:avLst/>
          </a:prstGeom>
          <a:noFill/>
          <a:ln>
            <a:noFill/>
          </a:ln>
          <a:effectLst/>
          <a:extLst/>
        </p:spPr>
        <p:txBody>
          <a:bodyPr vert="horz" wrap="square" lIns="91083" tIns="45542" rIns="91083" bIns="45542" numCol="1" anchor="b" anchorCtr="0" compatLnSpc="1">
            <a:prstTxWarp prst="textNoShape">
              <a:avLst/>
            </a:prstTxWarp>
          </a:bodyPr>
          <a:lstStyle>
            <a:lvl1pPr defTabSz="911225" eaLnBrk="0" hangingPunct="0">
              <a:defRPr sz="1200">
                <a:latin typeface="Arial" charset="0"/>
                <a:cs typeface="Arial" charset="0"/>
              </a:defRPr>
            </a:lvl1pPr>
          </a:lstStyle>
          <a:p>
            <a:pPr>
              <a:defRPr/>
            </a:pPr>
            <a:endParaRPr lang="en-US"/>
          </a:p>
        </p:txBody>
      </p:sp>
      <p:sp>
        <p:nvSpPr>
          <p:cNvPr id="71685" name="Rectangle 5"/>
          <p:cNvSpPr>
            <a:spLocks noGrp="1" noChangeArrowheads="1"/>
          </p:cNvSpPr>
          <p:nvPr>
            <p:ph type="sldNum" sz="quarter" idx="3"/>
          </p:nvPr>
        </p:nvSpPr>
        <p:spPr bwMode="auto">
          <a:xfrm>
            <a:off x="3883025" y="8628063"/>
            <a:ext cx="2971800" cy="454025"/>
          </a:xfrm>
          <a:prstGeom prst="rect">
            <a:avLst/>
          </a:prstGeom>
          <a:noFill/>
          <a:ln>
            <a:noFill/>
          </a:ln>
          <a:effectLst/>
          <a:extLst/>
        </p:spPr>
        <p:txBody>
          <a:bodyPr vert="horz" wrap="square" lIns="91083" tIns="45542" rIns="91083" bIns="45542" numCol="1" anchor="b" anchorCtr="0" compatLnSpc="1">
            <a:prstTxWarp prst="textNoShape">
              <a:avLst/>
            </a:prstTxWarp>
          </a:bodyPr>
          <a:lstStyle>
            <a:lvl1pPr algn="r" defTabSz="911225" eaLnBrk="0" hangingPunct="0">
              <a:defRPr sz="1200">
                <a:latin typeface="Arial" charset="0"/>
                <a:cs typeface="Arial" charset="0"/>
              </a:defRPr>
            </a:lvl1pPr>
          </a:lstStyle>
          <a:p>
            <a:pPr>
              <a:defRPr/>
            </a:pPr>
            <a:fld id="{4182AD6C-06C6-4D06-895B-D54F081C199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4025"/>
          </a:xfrm>
          <a:prstGeom prst="rect">
            <a:avLst/>
          </a:prstGeom>
          <a:noFill/>
          <a:ln>
            <a:noFill/>
          </a:ln>
          <a:effectLst/>
          <a:extLst/>
        </p:spPr>
        <p:txBody>
          <a:bodyPr vert="horz" wrap="square" lIns="91083" tIns="45542" rIns="91083" bIns="45542" numCol="1" anchor="t" anchorCtr="0" compatLnSpc="1">
            <a:prstTxWarp prst="textNoShape">
              <a:avLst/>
            </a:prstTxWarp>
          </a:bodyPr>
          <a:lstStyle>
            <a:lvl1pPr defTabSz="911225" eaLnBrk="0" hangingPunct="0">
              <a:defRPr sz="1200">
                <a:latin typeface="Arial" charset="0"/>
                <a:cs typeface="Arial" charset="0"/>
              </a:defRPr>
            </a:lvl1pPr>
          </a:lstStyle>
          <a:p>
            <a:pPr>
              <a:defRPr/>
            </a:pPr>
            <a:endParaRPr lang="en-US"/>
          </a:p>
        </p:txBody>
      </p:sp>
      <p:sp>
        <p:nvSpPr>
          <p:cNvPr id="41987" name="Rectangle 3"/>
          <p:cNvSpPr>
            <a:spLocks noGrp="1" noChangeArrowheads="1"/>
          </p:cNvSpPr>
          <p:nvPr>
            <p:ph type="dt" idx="1"/>
          </p:nvPr>
        </p:nvSpPr>
        <p:spPr bwMode="auto">
          <a:xfrm>
            <a:off x="3883025" y="0"/>
            <a:ext cx="2971800" cy="454025"/>
          </a:xfrm>
          <a:prstGeom prst="rect">
            <a:avLst/>
          </a:prstGeom>
          <a:noFill/>
          <a:ln>
            <a:noFill/>
          </a:ln>
          <a:effectLst/>
          <a:extLst/>
        </p:spPr>
        <p:txBody>
          <a:bodyPr vert="horz" wrap="square" lIns="91083" tIns="45542" rIns="91083" bIns="45542" numCol="1" anchor="t" anchorCtr="0" compatLnSpc="1">
            <a:prstTxWarp prst="textNoShape">
              <a:avLst/>
            </a:prstTxWarp>
          </a:bodyPr>
          <a:lstStyle>
            <a:lvl1pPr algn="r" defTabSz="911225" eaLnBrk="0" hangingPunct="0">
              <a:defRPr sz="1200">
                <a:latin typeface="Arial" charset="0"/>
                <a:cs typeface="Arial" charset="0"/>
              </a:defRPr>
            </a:lvl1pPr>
          </a:lstStyle>
          <a:p>
            <a:pPr>
              <a:defRPr/>
            </a:pPr>
            <a:fld id="{4FE949D9-E8D8-4E52-B9D7-AE00D4D52A7A}" type="datetimeFigureOut">
              <a:rPr lang="en-US"/>
              <a:pPr>
                <a:defRPr/>
              </a:pPr>
              <a:t>3/26/2018</a:t>
            </a:fld>
            <a:endParaRPr lang="en-US"/>
          </a:p>
        </p:txBody>
      </p:sp>
      <p:sp>
        <p:nvSpPr>
          <p:cNvPr id="24580" name="Rectangle 4"/>
          <p:cNvSpPr>
            <a:spLocks noGrp="1" noRot="1" noChangeAspect="1" noChangeArrowheads="1" noTextEdit="1"/>
          </p:cNvSpPr>
          <p:nvPr>
            <p:ph type="sldImg" idx="2"/>
          </p:nvPr>
        </p:nvSpPr>
        <p:spPr bwMode="auto">
          <a:xfrm>
            <a:off x="1157288" y="681038"/>
            <a:ext cx="4541837" cy="3406775"/>
          </a:xfrm>
          <a:prstGeom prst="rect">
            <a:avLst/>
          </a:prstGeom>
          <a:noFill/>
          <a:ln w="9525">
            <a:solidFill>
              <a:srgbClr val="000000"/>
            </a:solidFill>
            <a:miter lim="800000"/>
            <a:headEnd/>
            <a:tailEnd/>
          </a:ln>
        </p:spPr>
      </p:sp>
      <p:sp>
        <p:nvSpPr>
          <p:cNvPr id="41989" name="Rectangle 5"/>
          <p:cNvSpPr>
            <a:spLocks noGrp="1" noChangeArrowheads="1"/>
          </p:cNvSpPr>
          <p:nvPr>
            <p:ph type="body" sz="quarter" idx="3"/>
          </p:nvPr>
        </p:nvSpPr>
        <p:spPr bwMode="auto">
          <a:xfrm>
            <a:off x="685800" y="4314825"/>
            <a:ext cx="5484813" cy="4087813"/>
          </a:xfrm>
          <a:prstGeom prst="rect">
            <a:avLst/>
          </a:prstGeom>
          <a:noFill/>
          <a:ln>
            <a:noFill/>
          </a:ln>
          <a:effectLst/>
          <a:extLst/>
        </p:spPr>
        <p:txBody>
          <a:bodyPr vert="horz" wrap="square" lIns="91083" tIns="45542" rIns="91083" bIns="455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990" name="Rectangle 6"/>
          <p:cNvSpPr>
            <a:spLocks noGrp="1" noChangeArrowheads="1"/>
          </p:cNvSpPr>
          <p:nvPr>
            <p:ph type="ftr" sz="quarter" idx="4"/>
          </p:nvPr>
        </p:nvSpPr>
        <p:spPr bwMode="auto">
          <a:xfrm>
            <a:off x="0" y="8628063"/>
            <a:ext cx="2971800" cy="454025"/>
          </a:xfrm>
          <a:prstGeom prst="rect">
            <a:avLst/>
          </a:prstGeom>
          <a:noFill/>
          <a:ln>
            <a:noFill/>
          </a:ln>
          <a:effectLst/>
          <a:extLst/>
        </p:spPr>
        <p:txBody>
          <a:bodyPr vert="horz" wrap="square" lIns="91083" tIns="45542" rIns="91083" bIns="45542" numCol="1" anchor="b" anchorCtr="0" compatLnSpc="1">
            <a:prstTxWarp prst="textNoShape">
              <a:avLst/>
            </a:prstTxWarp>
          </a:bodyPr>
          <a:lstStyle>
            <a:lvl1pPr defTabSz="911225" eaLnBrk="0" hangingPunct="0">
              <a:defRPr sz="1200">
                <a:latin typeface="Arial" charset="0"/>
                <a:cs typeface="Arial" charset="0"/>
              </a:defRPr>
            </a:lvl1pPr>
          </a:lstStyle>
          <a:p>
            <a:pPr>
              <a:defRPr/>
            </a:pPr>
            <a:endParaRPr lang="en-US"/>
          </a:p>
        </p:txBody>
      </p:sp>
      <p:sp>
        <p:nvSpPr>
          <p:cNvPr id="41991" name="Rectangle 7"/>
          <p:cNvSpPr>
            <a:spLocks noGrp="1" noChangeArrowheads="1"/>
          </p:cNvSpPr>
          <p:nvPr>
            <p:ph type="sldNum" sz="quarter" idx="5"/>
          </p:nvPr>
        </p:nvSpPr>
        <p:spPr bwMode="auto">
          <a:xfrm>
            <a:off x="3883025" y="8628063"/>
            <a:ext cx="2971800" cy="454025"/>
          </a:xfrm>
          <a:prstGeom prst="rect">
            <a:avLst/>
          </a:prstGeom>
          <a:noFill/>
          <a:ln>
            <a:noFill/>
          </a:ln>
          <a:effectLst/>
          <a:extLst/>
        </p:spPr>
        <p:txBody>
          <a:bodyPr vert="horz" wrap="square" lIns="91083" tIns="45542" rIns="91083" bIns="45542" numCol="1" anchor="b" anchorCtr="0" compatLnSpc="1">
            <a:prstTxWarp prst="textNoShape">
              <a:avLst/>
            </a:prstTxWarp>
          </a:bodyPr>
          <a:lstStyle>
            <a:lvl1pPr algn="r" defTabSz="911225" eaLnBrk="0" hangingPunct="0">
              <a:defRPr sz="1200">
                <a:latin typeface="Arial" charset="0"/>
                <a:cs typeface="Arial" charset="0"/>
              </a:defRPr>
            </a:lvl1pPr>
          </a:lstStyle>
          <a:p>
            <a:pPr>
              <a:defRPr/>
            </a:pPr>
            <a:fld id="{8B24C383-3EFD-416A-AF5C-2DA7955022F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p:spPr>
        <p:txBody>
          <a:bodyPr/>
          <a:lstStyle/>
          <a:p>
            <a:endParaRPr lang="en-US"/>
          </a:p>
        </p:txBody>
      </p:sp>
      <p:sp>
        <p:nvSpPr>
          <p:cNvPr id="45060" name="Slide Number Placeholder 3"/>
          <p:cNvSpPr>
            <a:spLocks noGrp="1"/>
          </p:cNvSpPr>
          <p:nvPr>
            <p:ph type="sldNum" sz="quarter" idx="5"/>
          </p:nvPr>
        </p:nvSpPr>
        <p:spPr>
          <a:noFill/>
          <a:ln>
            <a:miter lim="800000"/>
            <a:headEnd/>
            <a:tailEnd/>
          </a:ln>
        </p:spPr>
        <p:txBody>
          <a:bodyPr/>
          <a:lstStyle/>
          <a:p>
            <a:fld id="{7F60C35B-655D-4D39-9CDC-DDBD9BB076DC}" type="slidenum">
              <a:rPr lang="en-US" smtClean="0">
                <a:latin typeface="Arial" pitchFamily="34" charset="0"/>
                <a:cs typeface="Arial" pitchFamily="34" charset="0"/>
              </a:rPr>
              <a:pPr/>
              <a:t>10</a:t>
            </a:fld>
            <a:endParaRPr lang="en-US">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endParaRPr lang="en-US"/>
          </a:p>
        </p:txBody>
      </p:sp>
      <p:sp>
        <p:nvSpPr>
          <p:cNvPr id="36868" name="Slide Number Placeholder 3"/>
          <p:cNvSpPr>
            <a:spLocks noGrp="1"/>
          </p:cNvSpPr>
          <p:nvPr>
            <p:ph type="sldNum" sz="quarter" idx="5"/>
          </p:nvPr>
        </p:nvSpPr>
        <p:spPr>
          <a:noFill/>
          <a:ln>
            <a:miter lim="800000"/>
            <a:headEnd/>
            <a:tailEnd/>
          </a:ln>
        </p:spPr>
        <p:txBody>
          <a:bodyPr/>
          <a:lstStyle/>
          <a:p>
            <a:fld id="{CC5DA4F4-5FF5-4212-B0FA-26789E83A18C}" type="slidenum">
              <a:rPr lang="en-US" smtClean="0">
                <a:latin typeface="Arial" pitchFamily="34" charset="0"/>
                <a:cs typeface="Arial" pitchFamily="34" charset="0"/>
              </a:rPr>
              <a:pPr/>
              <a:t>2</a:t>
            </a:fld>
            <a:endParaRPr lang="en-US">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endParaRPr lang="en-US"/>
          </a:p>
        </p:txBody>
      </p:sp>
      <p:sp>
        <p:nvSpPr>
          <p:cNvPr id="37892" name="Slide Number Placeholder 3"/>
          <p:cNvSpPr>
            <a:spLocks noGrp="1"/>
          </p:cNvSpPr>
          <p:nvPr>
            <p:ph type="sldNum" sz="quarter" idx="5"/>
          </p:nvPr>
        </p:nvSpPr>
        <p:spPr>
          <a:noFill/>
          <a:ln>
            <a:miter lim="800000"/>
            <a:headEnd/>
            <a:tailEnd/>
          </a:ln>
        </p:spPr>
        <p:txBody>
          <a:bodyPr/>
          <a:lstStyle/>
          <a:p>
            <a:fld id="{ED4A10F9-C4DE-4448-9824-52E48674E361}" type="slidenum">
              <a:rPr lang="en-US" smtClean="0">
                <a:latin typeface="Arial" pitchFamily="34" charset="0"/>
                <a:cs typeface="Arial" pitchFamily="34" charset="0"/>
              </a:rPr>
              <a:pPr/>
              <a:t>3</a:t>
            </a:fld>
            <a:endParaRPr lang="en-US">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endParaRPr lang="en-US"/>
          </a:p>
        </p:txBody>
      </p:sp>
      <p:sp>
        <p:nvSpPr>
          <p:cNvPr id="38916" name="Slide Number Placeholder 3"/>
          <p:cNvSpPr>
            <a:spLocks noGrp="1"/>
          </p:cNvSpPr>
          <p:nvPr>
            <p:ph type="sldNum" sz="quarter" idx="5"/>
          </p:nvPr>
        </p:nvSpPr>
        <p:spPr>
          <a:noFill/>
          <a:ln>
            <a:miter lim="800000"/>
            <a:headEnd/>
            <a:tailEnd/>
          </a:ln>
        </p:spPr>
        <p:txBody>
          <a:bodyPr/>
          <a:lstStyle/>
          <a:p>
            <a:fld id="{2A4A802C-610D-440C-9B96-36BCAA03E5B5}" type="slidenum">
              <a:rPr lang="en-US" smtClean="0">
                <a:latin typeface="Arial" pitchFamily="34" charset="0"/>
                <a:cs typeface="Arial" pitchFamily="34" charset="0"/>
              </a:rPr>
              <a:pPr/>
              <a:t>4</a:t>
            </a:fld>
            <a:endParaRPr lang="en-US">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endParaRPr lang="en-US"/>
          </a:p>
        </p:txBody>
      </p:sp>
      <p:sp>
        <p:nvSpPr>
          <p:cNvPr id="39940" name="Slide Number Placeholder 3"/>
          <p:cNvSpPr>
            <a:spLocks noGrp="1"/>
          </p:cNvSpPr>
          <p:nvPr>
            <p:ph type="sldNum" sz="quarter" idx="5"/>
          </p:nvPr>
        </p:nvSpPr>
        <p:spPr>
          <a:noFill/>
          <a:ln>
            <a:miter lim="800000"/>
            <a:headEnd/>
            <a:tailEnd/>
          </a:ln>
        </p:spPr>
        <p:txBody>
          <a:bodyPr/>
          <a:lstStyle/>
          <a:p>
            <a:fld id="{744D410B-9AD0-4ECF-AFF5-90FB51842445}" type="slidenum">
              <a:rPr lang="en-US" smtClean="0">
                <a:latin typeface="Arial" pitchFamily="34" charset="0"/>
                <a:cs typeface="Arial" pitchFamily="34" charset="0"/>
              </a:rPr>
              <a:pPr/>
              <a:t>5</a:t>
            </a:fld>
            <a:endParaRPr lang="en-US">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endParaRPr lang="en-US"/>
          </a:p>
        </p:txBody>
      </p:sp>
      <p:sp>
        <p:nvSpPr>
          <p:cNvPr id="40964" name="Slide Number Placeholder 3"/>
          <p:cNvSpPr>
            <a:spLocks noGrp="1"/>
          </p:cNvSpPr>
          <p:nvPr>
            <p:ph type="sldNum" sz="quarter" idx="5"/>
          </p:nvPr>
        </p:nvSpPr>
        <p:spPr>
          <a:noFill/>
          <a:ln>
            <a:miter lim="800000"/>
            <a:headEnd/>
            <a:tailEnd/>
          </a:ln>
        </p:spPr>
        <p:txBody>
          <a:bodyPr/>
          <a:lstStyle/>
          <a:p>
            <a:fld id="{07914BB7-E092-4F26-A4E4-714D784A771F}" type="slidenum">
              <a:rPr lang="en-US" smtClean="0">
                <a:latin typeface="Arial" pitchFamily="34" charset="0"/>
                <a:cs typeface="Arial" pitchFamily="34" charset="0"/>
              </a:rPr>
              <a:pPr/>
              <a:t>6</a:t>
            </a:fld>
            <a:endParaRPr lang="en-US">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endParaRPr lang="en-US"/>
          </a:p>
        </p:txBody>
      </p:sp>
      <p:sp>
        <p:nvSpPr>
          <p:cNvPr id="41988" name="Slide Number Placeholder 3"/>
          <p:cNvSpPr>
            <a:spLocks noGrp="1"/>
          </p:cNvSpPr>
          <p:nvPr>
            <p:ph type="sldNum" sz="quarter" idx="5"/>
          </p:nvPr>
        </p:nvSpPr>
        <p:spPr>
          <a:noFill/>
          <a:ln>
            <a:miter lim="800000"/>
            <a:headEnd/>
            <a:tailEnd/>
          </a:ln>
        </p:spPr>
        <p:txBody>
          <a:bodyPr/>
          <a:lstStyle/>
          <a:p>
            <a:fld id="{CE427037-092E-4FB2-91A7-0A0DB4023C7B}" type="slidenum">
              <a:rPr lang="en-US" smtClean="0">
                <a:latin typeface="Arial" pitchFamily="34" charset="0"/>
                <a:cs typeface="Arial" pitchFamily="34" charset="0"/>
              </a:rPr>
              <a:pPr/>
              <a:t>7</a:t>
            </a:fld>
            <a:endParaRPr lang="en-US">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endParaRPr lang="en-US"/>
          </a:p>
        </p:txBody>
      </p:sp>
      <p:sp>
        <p:nvSpPr>
          <p:cNvPr id="43012" name="Slide Number Placeholder 3"/>
          <p:cNvSpPr>
            <a:spLocks noGrp="1"/>
          </p:cNvSpPr>
          <p:nvPr>
            <p:ph type="sldNum" sz="quarter" idx="5"/>
          </p:nvPr>
        </p:nvSpPr>
        <p:spPr>
          <a:noFill/>
          <a:ln>
            <a:miter lim="800000"/>
            <a:headEnd/>
            <a:tailEnd/>
          </a:ln>
        </p:spPr>
        <p:txBody>
          <a:bodyPr/>
          <a:lstStyle/>
          <a:p>
            <a:fld id="{3D6BD6FA-4080-4B68-BFE0-55CA45F818A7}" type="slidenum">
              <a:rPr lang="en-US" smtClean="0">
                <a:latin typeface="Arial" pitchFamily="34" charset="0"/>
                <a:cs typeface="Arial" pitchFamily="34" charset="0"/>
              </a:rPr>
              <a:pPr/>
              <a:t>8</a:t>
            </a:fld>
            <a:endParaRPr lang="en-US">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p:spPr>
        <p:txBody>
          <a:bodyPr/>
          <a:lstStyle/>
          <a:p>
            <a:endParaRPr lang="en-US"/>
          </a:p>
        </p:txBody>
      </p:sp>
      <p:sp>
        <p:nvSpPr>
          <p:cNvPr id="44036" name="Slide Number Placeholder 3"/>
          <p:cNvSpPr>
            <a:spLocks noGrp="1"/>
          </p:cNvSpPr>
          <p:nvPr>
            <p:ph type="sldNum" sz="quarter" idx="5"/>
          </p:nvPr>
        </p:nvSpPr>
        <p:spPr>
          <a:noFill/>
          <a:ln>
            <a:miter lim="800000"/>
            <a:headEnd/>
            <a:tailEnd/>
          </a:ln>
        </p:spPr>
        <p:txBody>
          <a:bodyPr/>
          <a:lstStyle/>
          <a:p>
            <a:fld id="{F0E4FB2D-A538-49FD-900D-239D2B3D0F96}" type="slidenum">
              <a:rPr lang="en-US" smtClean="0">
                <a:latin typeface="Arial" pitchFamily="34" charset="0"/>
                <a:cs typeface="Arial" pitchFamily="34" charset="0"/>
              </a:rPr>
              <a:pPr/>
              <a:t>9</a:t>
            </a:fld>
            <a:endParaRPr lang="en-US">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asasoftball.com/"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00D9CA-F6C4-4DAB-915C-963C5CA16CA0}" type="datetimeFigureOut">
              <a:rPr lang="en-US"/>
              <a:pPr>
                <a:defRPr/>
              </a:pPr>
              <a:t>3/26/2018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01833A-FB47-4186-9149-A7C2CAA2E6A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1950830-C6B9-4B83-89AB-649B9420AE7A}" type="datetimeFigureOut">
              <a:rPr lang="en-US"/>
              <a:pPr>
                <a:defRPr/>
              </a:pPr>
              <a:t>3/26/2018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FFEB62C-B63B-4CD3-AE2B-475BFF87247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B833261-393B-4160-860D-01BB19A6174B}" type="datetimeFigureOut">
              <a:rPr lang="en-US"/>
              <a:pPr>
                <a:defRPr/>
              </a:pPr>
              <a:t>3/26/2018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CB2513-62BD-4D22-9783-538056735AE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29F060D-61FB-46AC-BB69-D446E4EA6E85}" type="datetimeFigureOut">
              <a:rPr lang="en-US"/>
              <a:pPr>
                <a:defRPr/>
              </a:pPr>
              <a:t>3/26/2018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8E23EE-A024-4242-A7C1-9C093544F2E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8B6498F-CAD7-43ED-B75C-876BA859594A}" type="datetimeFigureOut">
              <a:rPr lang="en-US"/>
              <a:pPr>
                <a:defRPr/>
              </a:pPr>
              <a:t>3/26/2018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C4DAD5-0CB4-4A26-A85F-FC64919FD2D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26481F1-4A37-4B46-8E74-E0C54964B5B7}" type="datetimeFigureOut">
              <a:rPr lang="en-US"/>
              <a:pPr>
                <a:defRPr/>
              </a:pPr>
              <a:t>3/26/2018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D2A005A-8465-48FA-AD74-FFA34BAFD24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E74C3AB-2ABF-4E3F-9F1C-F8A3AF0EA487}" type="datetimeFigureOut">
              <a:rPr lang="en-US"/>
              <a:pPr>
                <a:defRPr/>
              </a:pPr>
              <a:t>3/26/2018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B0A30BC-64E3-4996-B584-F91176CCB10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CE0862F-90A7-4EE8-A8B7-F58D8D673A7B}" type="datetimeFigureOut">
              <a:rPr lang="en-US"/>
              <a:pPr>
                <a:defRPr/>
              </a:pPr>
              <a:t>3/26/2018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AB6F4B1-F8B3-4C22-AD07-BBBBA8CED57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0" descr="ASA Logo">
            <a:hlinkClick r:id="rId2"/>
          </p:cNvPr>
          <p:cNvPicPr>
            <a:picLocks noChangeAspect="1" noChangeArrowheads="1"/>
          </p:cNvPicPr>
          <p:nvPr userDrawn="1"/>
        </p:nvPicPr>
        <p:blipFill>
          <a:blip r:embed="rId3" cstate="print"/>
          <a:srcRect l="23553" t="2942" r="3719"/>
          <a:stretch>
            <a:fillRect/>
          </a:stretch>
        </p:blipFill>
        <p:spPr bwMode="auto">
          <a:xfrm>
            <a:off x="0" y="0"/>
            <a:ext cx="838200" cy="942975"/>
          </a:xfrm>
          <a:prstGeom prst="rect">
            <a:avLst/>
          </a:prstGeom>
          <a:noFill/>
          <a:ln w="9525">
            <a:noFill/>
            <a:miter lim="800000"/>
            <a:headEnd/>
            <a:tailEnd/>
          </a:ln>
        </p:spPr>
      </p:pic>
      <p:sp>
        <p:nvSpPr>
          <p:cNvPr id="3" name="Date Placeholder 3"/>
          <p:cNvSpPr>
            <a:spLocks noGrp="1"/>
          </p:cNvSpPr>
          <p:nvPr>
            <p:ph type="dt" sz="half" idx="10"/>
          </p:nvPr>
        </p:nvSpPr>
        <p:spPr/>
        <p:txBody>
          <a:bodyPr/>
          <a:lstStyle>
            <a:lvl1pPr>
              <a:defRPr/>
            </a:lvl1pPr>
          </a:lstStyle>
          <a:p>
            <a:pPr>
              <a:defRPr/>
            </a:pPr>
            <a:fld id="{C8C2064A-0C1B-48D5-B610-A76638504B15}" type="datetimeFigureOut">
              <a:rPr lang="en-US"/>
              <a:pPr>
                <a:defRPr/>
              </a:pPr>
              <a:t>3/26/2018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C850C04-5551-4E70-B5EF-115D524AE3E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F2C5EA2-6566-4CA2-A10E-6C8F5DCE1B7A}" type="datetimeFigureOut">
              <a:rPr lang="en-US"/>
              <a:pPr>
                <a:defRPr/>
              </a:pPr>
              <a:t>3/26/2018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FE71ED4-1F13-4910-8E87-C9D5841826E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D9757FE-9FA3-4C5C-A3D3-2AA9530000AF}" type="datetimeFigureOut">
              <a:rPr lang="en-US"/>
              <a:pPr>
                <a:defRPr/>
              </a:pPr>
              <a:t>3/26/2018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7EC588-399D-443A-840F-7DFD18F604A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cs typeface="Arial" charset="0"/>
              </a:defRPr>
            </a:lvl1pPr>
          </a:lstStyle>
          <a:p>
            <a:pPr>
              <a:defRPr/>
            </a:pPr>
            <a:fld id="{C6CD6904-BF65-4D11-99B6-A0913AD57EDC}" type="datetimeFigureOut">
              <a:rPr lang="en-US"/>
              <a:pPr>
                <a:defRPr/>
              </a:pPr>
              <a:t>3/26/2018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charset="0"/>
              </a:defRPr>
            </a:lvl1pPr>
          </a:lstStyle>
          <a:p>
            <a:pPr>
              <a:defRPr/>
            </a:pPr>
            <a:fld id="{DC0C0083-7B49-4BC6-9391-07FA60A8FA3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7"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hyperlink" Target="http://www.asasoftball.com/"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emf"/><Relationship Id="rId7"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hyperlink" Target="http://www.asasoftball.com/" TargetMode="External"/><Relationship Id="rId5" Type="http://schemas.openxmlformats.org/officeDocument/2006/relationships/image" Target="../media/image7.emf"/><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emf"/><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www.asasoftball.com/" TargetMode="External"/><Relationship Id="rId5" Type="http://schemas.openxmlformats.org/officeDocument/2006/relationships/image" Target="../media/image7.emf"/><Relationship Id="rId4" Type="http://schemas.openxmlformats.org/officeDocument/2006/relationships/image" Target="../media/image6.emf"/></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emf"/><Relationship Id="rId7"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www.asasoftball.com/" TargetMode="External"/><Relationship Id="rId5" Type="http://schemas.openxmlformats.org/officeDocument/2006/relationships/image" Target="../media/image7.emf"/><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emf"/><Relationship Id="rId7"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hyperlink" Target="http://www.asasoftball.com/" TargetMode="External"/><Relationship Id="rId5" Type="http://schemas.openxmlformats.org/officeDocument/2006/relationships/image" Target="../media/image7.emf"/><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emf"/><Relationship Id="rId7"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asasoftball.com/" TargetMode="External"/><Relationship Id="rId5" Type="http://schemas.openxmlformats.org/officeDocument/2006/relationships/image" Target="../media/image7.emf"/><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emf"/><Relationship Id="rId7"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asasoftball.com/" TargetMode="External"/><Relationship Id="rId5" Type="http://schemas.openxmlformats.org/officeDocument/2006/relationships/image" Target="../media/image7.emf"/><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emf"/><Relationship Id="rId7"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asasoftball.com/" TargetMode="External"/><Relationship Id="rId5" Type="http://schemas.openxmlformats.org/officeDocument/2006/relationships/image" Target="../media/image7.emf"/><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emf"/><Relationship Id="rId7"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http://www.asasoftball.com/" TargetMode="External"/><Relationship Id="rId5" Type="http://schemas.openxmlformats.org/officeDocument/2006/relationships/image" Target="../media/image7.emf"/><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emf"/><Relationship Id="rId7"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www.asasoftball.com/" TargetMode="External"/><Relationship Id="rId5" Type="http://schemas.openxmlformats.org/officeDocument/2006/relationships/image" Target="../media/image7.emf"/><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371600" y="304800"/>
            <a:ext cx="6553200" cy="1754326"/>
          </a:xfrm>
          <a:prstGeom prst="rect">
            <a:avLst/>
          </a:prstGeom>
          <a:noFill/>
        </p:spPr>
        <p:txBody>
          <a:bodyPr>
            <a:spAutoFit/>
            <a:scene3d>
              <a:camera prst="orthographicFront"/>
              <a:lightRig rig="threePt" dir="t"/>
            </a:scene3d>
            <a:sp3d extrusionH="57150">
              <a:bevelT w="38100" h="38100" prst="angle"/>
            </a:sp3d>
          </a:bodyPr>
          <a:lstStyle/>
          <a:p>
            <a:pPr algn="ctr">
              <a:defRPr/>
            </a:pPr>
            <a:r>
              <a:rPr lang="en-US" sz="5400" b="1">
                <a:ln w="12700">
                  <a:solidFill>
                    <a:schemeClr val="bg1"/>
                  </a:solidFill>
                  <a:prstDash val="solid"/>
                </a:ln>
                <a:solidFill>
                  <a:srgbClr val="FFFF00"/>
                </a:solidFill>
                <a:effectLst>
                  <a:outerShdw blurRad="41275" dist="20320" dir="1800000" algn="tl" rotWithShape="0">
                    <a:srgbClr val="000000">
                      <a:alpha val="40000"/>
                    </a:srgbClr>
                  </a:outerShdw>
                </a:effectLst>
              </a:rPr>
              <a:t>TWO UMPIRE </a:t>
            </a:r>
            <a:endParaRPr lang="en-US" sz="5400" b="1" dirty="0">
              <a:ln w="12700">
                <a:solidFill>
                  <a:schemeClr val="bg1"/>
                </a:solidFill>
                <a:prstDash val="solid"/>
              </a:ln>
              <a:solidFill>
                <a:srgbClr val="FFFF00"/>
              </a:solidFill>
              <a:effectLst>
                <a:outerShdw blurRad="41275" dist="20320" dir="1800000" algn="tl" rotWithShape="0">
                  <a:srgbClr val="000000">
                    <a:alpha val="40000"/>
                  </a:srgbClr>
                </a:outerShdw>
              </a:effectLst>
            </a:endParaRPr>
          </a:p>
          <a:p>
            <a:pPr algn="ctr">
              <a:defRPr/>
            </a:pPr>
            <a:r>
              <a:rPr lang="en-US" sz="5400" b="1" dirty="0">
                <a:ln w="12700">
                  <a:solidFill>
                    <a:schemeClr val="bg1"/>
                  </a:solidFill>
                  <a:prstDash val="solid"/>
                </a:ln>
                <a:solidFill>
                  <a:srgbClr val="FFFF00"/>
                </a:solidFill>
                <a:effectLst>
                  <a:outerShdw blurRad="41275" dist="20320" dir="1800000" algn="tl" rotWithShape="0">
                    <a:srgbClr val="000000">
                      <a:alpha val="40000"/>
                    </a:srgbClr>
                  </a:outerShdw>
                </a:effectLst>
              </a:rPr>
              <a:t>BASE MECHANICS</a:t>
            </a:r>
          </a:p>
        </p:txBody>
      </p:sp>
      <p:pic>
        <p:nvPicPr>
          <p:cNvPr id="3075" name="Picture 4"/>
          <p:cNvPicPr>
            <a:picLocks noChangeAspect="1" noChangeArrowheads="1"/>
          </p:cNvPicPr>
          <p:nvPr/>
        </p:nvPicPr>
        <p:blipFill>
          <a:blip r:embed="rId3" cstate="print"/>
          <a:srcRect/>
          <a:stretch>
            <a:fillRect/>
          </a:stretch>
        </p:blipFill>
        <p:spPr bwMode="auto">
          <a:xfrm>
            <a:off x="0" y="2133600"/>
            <a:ext cx="9144000" cy="4343400"/>
          </a:xfrm>
          <a:prstGeom prst="rect">
            <a:avLst/>
          </a:prstGeom>
          <a:noFill/>
          <a:ln w="9525">
            <a:noFill/>
            <a:miter lim="800000"/>
            <a:headEnd/>
            <a:tailEnd/>
          </a:ln>
        </p:spPr>
      </p:pic>
      <p:pic>
        <p:nvPicPr>
          <p:cNvPr id="3076" name="Picture 10" descr="ASA Logo">
            <a:hlinkClick r:id="rId4"/>
          </p:cNvPr>
          <p:cNvPicPr>
            <a:picLocks noChangeAspect="1" noChangeArrowheads="1"/>
          </p:cNvPicPr>
          <p:nvPr/>
        </p:nvPicPr>
        <p:blipFill>
          <a:blip r:embed="rId5" cstate="print"/>
          <a:srcRect l="23553" t="2942" r="3719"/>
          <a:stretch>
            <a:fillRect/>
          </a:stretch>
        </p:blipFill>
        <p:spPr bwMode="auto">
          <a:xfrm>
            <a:off x="0" y="0"/>
            <a:ext cx="838200" cy="942975"/>
          </a:xfrm>
          <a:prstGeom prst="rect">
            <a:avLst/>
          </a:prstGeom>
          <a:noFill/>
          <a:ln w="9525">
            <a:noFill/>
            <a:miter lim="800000"/>
            <a:headEnd/>
            <a:tailEnd/>
          </a:ln>
        </p:spPr>
      </p:pic>
      <p:pic>
        <p:nvPicPr>
          <p:cNvPr id="3077" name="Picture 10" descr="ASA Logo">
            <a:hlinkClick r:id="rId4"/>
          </p:cNvPr>
          <p:cNvPicPr>
            <a:picLocks noChangeAspect="1" noChangeArrowheads="1"/>
          </p:cNvPicPr>
          <p:nvPr/>
        </p:nvPicPr>
        <p:blipFill>
          <a:blip r:embed="rId5" cstate="print"/>
          <a:srcRect l="23553" t="2942" r="3719"/>
          <a:stretch>
            <a:fillRect/>
          </a:stretch>
        </p:blipFill>
        <p:spPr bwMode="auto">
          <a:xfrm>
            <a:off x="8305800" y="0"/>
            <a:ext cx="838200" cy="942975"/>
          </a:xfrm>
          <a:prstGeom prst="rect">
            <a:avLst/>
          </a:prstGeom>
          <a:noFill/>
          <a:ln w="9525">
            <a:noFill/>
            <a:miter lim="800000"/>
            <a:headEnd/>
            <a:tailEnd/>
          </a:ln>
        </p:spPr>
      </p:pic>
      <p:pic>
        <p:nvPicPr>
          <p:cNvPr id="6" name="Picture 3" descr="Picture1.png"/>
          <p:cNvPicPr>
            <a:picLocks noChangeAspect="1"/>
          </p:cNvPicPr>
          <p:nvPr/>
        </p:nvPicPr>
        <p:blipFill>
          <a:blip r:embed="rId6" cstate="print"/>
          <a:srcRect/>
          <a:stretch>
            <a:fillRect/>
          </a:stretch>
        </p:blipFill>
        <p:spPr bwMode="auto">
          <a:xfrm>
            <a:off x="0" y="0"/>
            <a:ext cx="1157288" cy="1236662"/>
          </a:xfrm>
          <a:prstGeom prst="rect">
            <a:avLst/>
          </a:prstGeom>
          <a:noFill/>
          <a:ln w="9525">
            <a:noFill/>
            <a:miter lim="800000"/>
            <a:headEnd/>
            <a:tailEnd/>
          </a:ln>
        </p:spPr>
      </p:pic>
      <p:pic>
        <p:nvPicPr>
          <p:cNvPr id="7" name="Picture 3" descr="Picture1.png"/>
          <p:cNvPicPr>
            <a:picLocks noChangeAspect="1"/>
          </p:cNvPicPr>
          <p:nvPr/>
        </p:nvPicPr>
        <p:blipFill>
          <a:blip r:embed="rId6" cstate="print"/>
          <a:srcRect/>
          <a:stretch>
            <a:fillRect/>
          </a:stretch>
        </p:blipFill>
        <p:spPr bwMode="auto">
          <a:xfrm>
            <a:off x="7986712" y="0"/>
            <a:ext cx="1157288" cy="123666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
          <p:cNvPicPr>
            <a:picLocks noChangeAspect="1" noChangeArrowheads="1"/>
          </p:cNvPicPr>
          <p:nvPr/>
        </p:nvPicPr>
        <p:blipFill>
          <a:blip r:embed="rId3" cstate="print"/>
          <a:srcRect/>
          <a:stretch>
            <a:fillRect/>
          </a:stretch>
        </p:blipFill>
        <p:spPr bwMode="auto">
          <a:xfrm>
            <a:off x="7938" y="0"/>
            <a:ext cx="6870700" cy="6858000"/>
          </a:xfrm>
          <a:prstGeom prst="rect">
            <a:avLst/>
          </a:prstGeom>
          <a:noFill/>
          <a:ln w="9525">
            <a:noFill/>
            <a:miter lim="800000"/>
            <a:headEnd/>
            <a:tailEnd/>
          </a:ln>
        </p:spPr>
      </p:pic>
      <p:sp>
        <p:nvSpPr>
          <p:cNvPr id="22531" name="TextBox 1"/>
          <p:cNvSpPr txBox="1">
            <a:spLocks noChangeArrowheads="1"/>
          </p:cNvSpPr>
          <p:nvPr/>
        </p:nvSpPr>
        <p:spPr bwMode="auto">
          <a:xfrm>
            <a:off x="6997700" y="130175"/>
            <a:ext cx="1925638" cy="1016000"/>
          </a:xfrm>
          <a:prstGeom prst="rect">
            <a:avLst/>
          </a:prstGeom>
          <a:noFill/>
          <a:ln w="9525">
            <a:noFill/>
            <a:miter lim="800000"/>
            <a:headEnd/>
            <a:tailEnd/>
          </a:ln>
        </p:spPr>
        <p:txBody>
          <a:bodyPr wrap="none">
            <a:spAutoFit/>
          </a:bodyPr>
          <a:lstStyle/>
          <a:p>
            <a:pPr algn="ctr"/>
            <a:r>
              <a:rPr lang="en-US" sz="2000" b="1" u="sng">
                <a:solidFill>
                  <a:schemeClr val="bg1"/>
                </a:solidFill>
              </a:rPr>
              <a:t>Bases Loaded</a:t>
            </a:r>
          </a:p>
          <a:p>
            <a:pPr algn="ctr"/>
            <a:r>
              <a:rPr lang="en-US" sz="2000" b="1" u="sng">
                <a:solidFill>
                  <a:schemeClr val="bg1"/>
                </a:solidFill>
              </a:rPr>
              <a:t>Base Hit to </a:t>
            </a:r>
          </a:p>
          <a:p>
            <a:pPr algn="ctr"/>
            <a:r>
              <a:rPr lang="en-US" sz="2000" b="1" u="sng">
                <a:solidFill>
                  <a:schemeClr val="bg1"/>
                </a:solidFill>
              </a:rPr>
              <a:t>Outfield</a:t>
            </a:r>
          </a:p>
        </p:txBody>
      </p:sp>
      <p:sp>
        <p:nvSpPr>
          <p:cNvPr id="4" name="TextBox 3"/>
          <p:cNvSpPr txBox="1">
            <a:spLocks noChangeArrowheads="1"/>
          </p:cNvSpPr>
          <p:nvPr/>
        </p:nvSpPr>
        <p:spPr bwMode="auto">
          <a:xfrm>
            <a:off x="6846888" y="1100138"/>
            <a:ext cx="2297112" cy="2862262"/>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Start behind and </a:t>
            </a:r>
          </a:p>
          <a:p>
            <a:pPr algn="ctr"/>
            <a:r>
              <a:rPr lang="en-US" sz="2000" b="1">
                <a:solidFill>
                  <a:schemeClr val="bg1"/>
                </a:solidFill>
              </a:rPr>
              <a:t>off the 3B </a:t>
            </a:r>
          </a:p>
          <a:p>
            <a:pPr algn="ctr"/>
            <a:r>
              <a:rPr lang="en-US" sz="2000" b="1">
                <a:solidFill>
                  <a:schemeClr val="bg1"/>
                </a:solidFill>
              </a:rPr>
              <a:t>side of F6, shade lead runner, square to plate, go to ready </a:t>
            </a:r>
          </a:p>
          <a:p>
            <a:pPr algn="ctr"/>
            <a:r>
              <a:rPr lang="en-US" sz="2000" b="1">
                <a:solidFill>
                  <a:schemeClr val="bg1"/>
                </a:solidFill>
              </a:rPr>
              <a:t>position at</a:t>
            </a:r>
          </a:p>
          <a:p>
            <a:pPr algn="ctr"/>
            <a:r>
              <a:rPr lang="en-US" sz="2000" b="1">
                <a:solidFill>
                  <a:schemeClr val="bg1"/>
                </a:solidFill>
              </a:rPr>
              <a:t>start of pitch</a:t>
            </a:r>
          </a:p>
        </p:txBody>
      </p:sp>
      <p:pic>
        <p:nvPicPr>
          <p:cNvPr id="5" name="Picture 7"/>
          <p:cNvPicPr>
            <a:picLocks noChangeAspect="1" noChangeArrowheads="1"/>
          </p:cNvPicPr>
          <p:nvPr/>
        </p:nvPicPr>
        <p:blipFill>
          <a:blip r:embed="rId4" cstate="print"/>
          <a:srcRect/>
          <a:stretch>
            <a:fillRect/>
          </a:stretch>
        </p:blipFill>
        <p:spPr bwMode="auto">
          <a:xfrm rot="6289846">
            <a:off x="2340769" y="1820069"/>
            <a:ext cx="122237" cy="200025"/>
          </a:xfrm>
          <a:prstGeom prst="rect">
            <a:avLst/>
          </a:prstGeom>
          <a:noFill/>
          <a:ln w="9525">
            <a:noFill/>
            <a:miter lim="800000"/>
            <a:headEnd/>
            <a:tailEnd/>
          </a:ln>
        </p:spPr>
      </p:pic>
      <p:sp>
        <p:nvSpPr>
          <p:cNvPr id="6" name="Oval 5"/>
          <p:cNvSpPr/>
          <p:nvPr/>
        </p:nvSpPr>
        <p:spPr>
          <a:xfrm>
            <a:off x="2743200" y="4068763"/>
            <a:ext cx="46038" cy="4603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8" name="Picture 5"/>
          <p:cNvPicPr>
            <a:picLocks noChangeAspect="1" noChangeArrowheads="1"/>
          </p:cNvPicPr>
          <p:nvPr/>
        </p:nvPicPr>
        <p:blipFill>
          <a:blip r:embed="rId5" cstate="print"/>
          <a:srcRect/>
          <a:stretch>
            <a:fillRect/>
          </a:stretch>
        </p:blipFill>
        <p:spPr bwMode="auto">
          <a:xfrm rot="-928709">
            <a:off x="4168775" y="2344738"/>
            <a:ext cx="138113" cy="223837"/>
          </a:xfrm>
          <a:prstGeom prst="rect">
            <a:avLst/>
          </a:prstGeom>
          <a:noFill/>
          <a:ln w="9525">
            <a:noFill/>
            <a:miter lim="800000"/>
            <a:headEnd/>
            <a:tailEnd/>
          </a:ln>
        </p:spPr>
      </p:pic>
      <p:sp>
        <p:nvSpPr>
          <p:cNvPr id="11" name="TextBox 10"/>
          <p:cNvSpPr txBox="1">
            <a:spLocks noChangeArrowheads="1"/>
          </p:cNvSpPr>
          <p:nvPr/>
        </p:nvSpPr>
        <p:spPr bwMode="auto">
          <a:xfrm>
            <a:off x="6858000" y="1103313"/>
            <a:ext cx="2286000" cy="2554287"/>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Button hook inside the diamond about ½ way between 1B &amp; 2B, pick up the ball and glance at the runner</a:t>
            </a:r>
          </a:p>
        </p:txBody>
      </p:sp>
      <p:sp>
        <p:nvSpPr>
          <p:cNvPr id="12" name="TextBox 11"/>
          <p:cNvSpPr txBox="1">
            <a:spLocks noChangeArrowheads="1"/>
          </p:cNvSpPr>
          <p:nvPr/>
        </p:nvSpPr>
        <p:spPr bwMode="auto">
          <a:xfrm>
            <a:off x="6846888" y="3657600"/>
            <a:ext cx="2286000" cy="2554288"/>
          </a:xfrm>
          <a:prstGeom prst="rect">
            <a:avLst/>
          </a:prstGeom>
          <a:noFill/>
          <a:ln w="9525">
            <a:noFill/>
            <a:miter lim="800000"/>
            <a:headEnd/>
            <a:tailEnd/>
          </a:ln>
        </p:spPr>
        <p:txBody>
          <a:bodyPr>
            <a:spAutoFit/>
          </a:bodyPr>
          <a:lstStyle/>
          <a:p>
            <a:pPr algn="ctr"/>
            <a:r>
              <a:rPr lang="en-US" sz="2000" b="1">
                <a:solidFill>
                  <a:schemeClr val="bg1"/>
                </a:solidFill>
              </a:rPr>
              <a:t>Plate Umpire: Move to holding zone, be prepared for a play on a lead runner at 3B and any play at the plate</a:t>
            </a:r>
          </a:p>
        </p:txBody>
      </p:sp>
      <p:pic>
        <p:nvPicPr>
          <p:cNvPr id="13" name="Picture 7"/>
          <p:cNvPicPr>
            <a:picLocks noChangeAspect="1" noChangeArrowheads="1"/>
          </p:cNvPicPr>
          <p:nvPr/>
        </p:nvPicPr>
        <p:blipFill>
          <a:blip r:embed="rId4" cstate="print"/>
          <a:srcRect/>
          <a:stretch>
            <a:fillRect/>
          </a:stretch>
        </p:blipFill>
        <p:spPr bwMode="auto">
          <a:xfrm rot="-1720973">
            <a:off x="990600" y="5591175"/>
            <a:ext cx="114300" cy="187325"/>
          </a:xfrm>
          <a:prstGeom prst="rect">
            <a:avLst/>
          </a:prstGeom>
          <a:noFill/>
          <a:ln w="9525">
            <a:noFill/>
            <a:miter lim="800000"/>
            <a:headEnd/>
            <a:tailEnd/>
          </a:ln>
        </p:spPr>
      </p:pic>
      <p:pic>
        <p:nvPicPr>
          <p:cNvPr id="17" name="Picture 5"/>
          <p:cNvPicPr>
            <a:picLocks noChangeAspect="1" noChangeArrowheads="1"/>
          </p:cNvPicPr>
          <p:nvPr/>
        </p:nvPicPr>
        <p:blipFill>
          <a:blip r:embed="rId5" cstate="print"/>
          <a:srcRect/>
          <a:stretch>
            <a:fillRect/>
          </a:stretch>
        </p:blipFill>
        <p:spPr bwMode="auto">
          <a:xfrm rot="5400000">
            <a:off x="4286250" y="5373688"/>
            <a:ext cx="138113" cy="223837"/>
          </a:xfrm>
          <a:prstGeom prst="rect">
            <a:avLst/>
          </a:prstGeom>
          <a:noFill/>
          <a:ln w="9525">
            <a:noFill/>
            <a:miter lim="800000"/>
            <a:headEnd/>
            <a:tailEnd/>
          </a:ln>
        </p:spPr>
      </p:pic>
      <p:pic>
        <p:nvPicPr>
          <p:cNvPr id="15" name="Picture 5"/>
          <p:cNvPicPr>
            <a:picLocks noChangeAspect="1" noChangeArrowheads="1"/>
          </p:cNvPicPr>
          <p:nvPr/>
        </p:nvPicPr>
        <p:blipFill>
          <a:blip r:embed="rId5" cstate="print"/>
          <a:srcRect/>
          <a:stretch>
            <a:fillRect/>
          </a:stretch>
        </p:blipFill>
        <p:spPr bwMode="auto">
          <a:xfrm rot="-5774764">
            <a:off x="1171575" y="2471738"/>
            <a:ext cx="138113" cy="223837"/>
          </a:xfrm>
          <a:prstGeom prst="rect">
            <a:avLst/>
          </a:prstGeom>
          <a:noFill/>
          <a:ln w="9525">
            <a:noFill/>
            <a:miter lim="800000"/>
            <a:headEnd/>
            <a:tailEnd/>
          </a:ln>
        </p:spPr>
      </p:pic>
      <p:pic>
        <p:nvPicPr>
          <p:cNvPr id="18" name="Picture 5"/>
          <p:cNvPicPr>
            <a:picLocks noChangeAspect="1" noChangeArrowheads="1"/>
          </p:cNvPicPr>
          <p:nvPr/>
        </p:nvPicPr>
        <p:blipFill>
          <a:blip r:embed="rId5" cstate="print"/>
          <a:srcRect/>
          <a:stretch>
            <a:fillRect/>
          </a:stretch>
        </p:blipFill>
        <p:spPr bwMode="auto">
          <a:xfrm rot="-8470902">
            <a:off x="1143000" y="5329238"/>
            <a:ext cx="138113" cy="223837"/>
          </a:xfrm>
          <a:prstGeom prst="rect">
            <a:avLst/>
          </a:prstGeom>
          <a:noFill/>
          <a:ln w="9525">
            <a:noFill/>
            <a:miter lim="800000"/>
            <a:headEnd/>
            <a:tailEnd/>
          </a:ln>
        </p:spPr>
      </p:pic>
      <p:sp>
        <p:nvSpPr>
          <p:cNvPr id="16" name="Rectangle 15"/>
          <p:cNvSpPr/>
          <p:nvPr/>
        </p:nvSpPr>
        <p:spPr bwMode="auto">
          <a:xfrm>
            <a:off x="-76200" y="941388"/>
            <a:ext cx="1447800" cy="354012"/>
          </a:xfrm>
          <a:prstGeom prst="rect">
            <a:avLst/>
          </a:prstGeom>
        </p:spPr>
        <p:txBody>
          <a:bodyPr>
            <a:spAutoFit/>
          </a:bodyPr>
          <a:lstStyle/>
          <a:p>
            <a:pPr algn="ctr">
              <a:defRPr/>
            </a:pPr>
            <a:r>
              <a:rPr lang="en-US" sz="1700" b="1" i="1" dirty="0">
                <a:solidFill>
                  <a:srgbClr val="FFFF00"/>
                </a:solidFill>
                <a:effectLst>
                  <a:outerShdw blurRad="38100" dist="38100" dir="2700000" algn="tl">
                    <a:srgbClr val="000000">
                      <a:alpha val="43137"/>
                    </a:srgbClr>
                  </a:outerShdw>
                </a:effectLst>
                <a:latin typeface="Britannic Bold" pitchFamily="34" charset="0"/>
              </a:rPr>
              <a:t>FAST PITCH</a:t>
            </a:r>
          </a:p>
        </p:txBody>
      </p:sp>
      <p:pic>
        <p:nvPicPr>
          <p:cNvPr id="22543" name="Picture 10" descr="ASA Logo">
            <a:hlinkClick r:id="rId6"/>
          </p:cNvPr>
          <p:cNvPicPr>
            <a:picLocks noChangeAspect="1" noChangeArrowheads="1"/>
          </p:cNvPicPr>
          <p:nvPr/>
        </p:nvPicPr>
        <p:blipFill>
          <a:blip r:embed="rId7" cstate="print"/>
          <a:srcRect l="23553" t="2942" r="3719"/>
          <a:stretch>
            <a:fillRect/>
          </a:stretch>
        </p:blipFill>
        <p:spPr bwMode="auto">
          <a:xfrm>
            <a:off x="0" y="0"/>
            <a:ext cx="838200" cy="942975"/>
          </a:xfrm>
          <a:prstGeom prst="rect">
            <a:avLst/>
          </a:prstGeom>
          <a:noFill/>
          <a:ln w="9525">
            <a:noFill/>
            <a:miter lim="800000"/>
            <a:headEnd/>
            <a:tailEnd/>
          </a:ln>
        </p:spPr>
      </p:pic>
      <p:pic>
        <p:nvPicPr>
          <p:cNvPr id="19" name="Picture 3" descr="Picture1.png"/>
          <p:cNvPicPr>
            <a:picLocks noChangeAspect="1"/>
          </p:cNvPicPr>
          <p:nvPr/>
        </p:nvPicPr>
        <p:blipFill>
          <a:blip r:embed="rId8" cstate="print"/>
          <a:srcRect/>
          <a:stretch>
            <a:fillRect/>
          </a:stretch>
        </p:blipFill>
        <p:spPr bwMode="auto">
          <a:xfrm>
            <a:off x="0" y="0"/>
            <a:ext cx="1157288" cy="12366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5.55556E-7 2.22222E-6 L -0.15243 0.20347 " pathEditMode="relative" rAng="0" ptsTypes="AA">
                                      <p:cBhvr>
                                        <p:cTn id="6" dur="2000" fill="hold"/>
                                        <p:tgtEl>
                                          <p:spTgt spid="6"/>
                                        </p:tgtEl>
                                        <p:attrNameLst>
                                          <p:attrName>ppt_x</p:attrName>
                                          <p:attrName>ppt_y</p:attrName>
                                        </p:attrNameLst>
                                      </p:cBhvr>
                                      <p:rCtr x="-76" y="102"/>
                                    </p:animMotion>
                                  </p:childTnLst>
                                </p:cTn>
                              </p:par>
                              <p:par>
                                <p:cTn id="7" presetID="42" presetClass="path" presetSubtype="0" accel="50000" decel="50000" fill="hold" nodeType="withEffect">
                                  <p:stCondLst>
                                    <p:cond delay="0"/>
                                  </p:stCondLst>
                                  <p:childTnLst>
                                    <p:animMotion origin="layout" path="M 0.00017 -1.85185E-6 L -0.03004 0.00301 " pathEditMode="relative" rAng="0" ptsTypes="AA">
                                      <p:cBhvr>
                                        <p:cTn id="8" dur="2000" fill="hold"/>
                                        <p:tgtEl>
                                          <p:spTgt spid="8"/>
                                        </p:tgtEl>
                                        <p:attrNameLst>
                                          <p:attrName>ppt_x</p:attrName>
                                          <p:attrName>ppt_y</p:attrName>
                                        </p:attrNameLst>
                                      </p:cBhvr>
                                      <p:rCtr x="-15" y="1"/>
                                    </p:animMotion>
                                  </p:childTnLst>
                                </p:cTn>
                              </p:par>
                              <p:par>
                                <p:cTn id="9" presetID="42" presetClass="path" presetSubtype="0" accel="50000" decel="50000" fill="hold" nodeType="withEffect">
                                  <p:stCondLst>
                                    <p:cond delay="0"/>
                                  </p:stCondLst>
                                  <p:childTnLst>
                                    <p:animMotion origin="layout" path="M 0.00034 -0.00046 L -0.00018 -0.0456 " pathEditMode="relative" rAng="0" ptsTypes="AA">
                                      <p:cBhvr>
                                        <p:cTn id="10" dur="2000" fill="hold"/>
                                        <p:tgtEl>
                                          <p:spTgt spid="17"/>
                                        </p:tgtEl>
                                        <p:attrNameLst>
                                          <p:attrName>ppt_x</p:attrName>
                                          <p:attrName>ppt_y</p:attrName>
                                        </p:attrNameLst>
                                      </p:cBhvr>
                                      <p:rCtr x="0" y="-23"/>
                                    </p:animMotion>
                                  </p:childTnLst>
                                </p:cTn>
                              </p:par>
                              <p:par>
                                <p:cTn id="11" presetID="42" presetClass="path" presetSubtype="0" accel="50000" decel="50000" fill="hold" nodeType="withEffect">
                                  <p:stCondLst>
                                    <p:cond delay="0"/>
                                  </p:stCondLst>
                                  <p:childTnLst>
                                    <p:animMotion origin="layout" path="M 0.00017 -3.7037E-7 L -0.00121 0.0581 " pathEditMode="relative" rAng="0" ptsTypes="AA">
                                      <p:cBhvr>
                                        <p:cTn id="12" dur="2000" fill="hold"/>
                                        <p:tgtEl>
                                          <p:spTgt spid="15"/>
                                        </p:tgtEl>
                                        <p:attrNameLst>
                                          <p:attrName>ppt_x</p:attrName>
                                          <p:attrName>ppt_y</p:attrName>
                                        </p:attrNameLst>
                                      </p:cBhvr>
                                      <p:rCtr x="-1" y="29"/>
                                    </p:animMotion>
                                  </p:childTnLst>
                                </p:cTn>
                              </p:par>
                            </p:childTnLst>
                          </p:cTn>
                        </p:par>
                        <p:par>
                          <p:cTn id="13" fill="hold" nodeType="afterGroup">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childTnLst>
                                </p:cTn>
                              </p:par>
                              <p:par>
                                <p:cTn id="18" presetID="1" presetClass="exit"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path" presetSubtype="0" accel="50000" decel="50000" fill="hold" grpId="1" nodeType="clickEffect">
                                  <p:stCondLst>
                                    <p:cond delay="0"/>
                                  </p:stCondLst>
                                  <p:childTnLst>
                                    <p:animMotion origin="layout" path="M -0.15243 0.20347 L 0.07031 -0.5882 " pathEditMode="relative" rAng="0" ptsTypes="AA">
                                      <p:cBhvr>
                                        <p:cTn id="23" dur="1800" fill="hold"/>
                                        <p:tgtEl>
                                          <p:spTgt spid="6"/>
                                        </p:tgtEl>
                                        <p:attrNameLst>
                                          <p:attrName>ppt_x</p:attrName>
                                          <p:attrName>ppt_y</p:attrName>
                                        </p:attrNameLst>
                                      </p:cBhvr>
                                      <p:rCtr x="111" y="-396"/>
                                    </p:animMotion>
                                  </p:childTnLst>
                                </p:cTn>
                              </p:par>
                              <p:par>
                                <p:cTn id="24" presetID="6" presetClass="emph" presetSubtype="0" autoRev="1" fill="hold" grpId="4" nodeType="withEffect">
                                  <p:stCondLst>
                                    <p:cond delay="0"/>
                                  </p:stCondLst>
                                  <p:childTnLst>
                                    <p:animScale>
                                      <p:cBhvr>
                                        <p:cTn id="25" dur="900" fill="hold"/>
                                        <p:tgtEl>
                                          <p:spTgt spid="6"/>
                                        </p:tgtEl>
                                      </p:cBhvr>
                                      <p:by x="150000" y="150000"/>
                                    </p:animScale>
                                  </p:childTnLst>
                                </p:cTn>
                              </p:par>
                              <p:par>
                                <p:cTn id="26" presetID="42" presetClass="path" presetSubtype="0" accel="50000" decel="50000" fill="hold" grpId="2" nodeType="withEffect">
                                  <p:stCondLst>
                                    <p:cond delay="1800"/>
                                  </p:stCondLst>
                                  <p:childTnLst>
                                    <p:animMotion origin="layout" path="M 0.06979 -0.58773 L -0.07743 0.08125 " pathEditMode="relative" rAng="0" ptsTypes="AA">
                                      <p:cBhvr>
                                        <p:cTn id="27" dur="2100" fill="hold"/>
                                        <p:tgtEl>
                                          <p:spTgt spid="6"/>
                                        </p:tgtEl>
                                        <p:attrNameLst>
                                          <p:attrName>ppt_x</p:attrName>
                                          <p:attrName>ppt_y</p:attrName>
                                        </p:attrNameLst>
                                      </p:cBhvr>
                                      <p:rCtr x="-74" y="334"/>
                                    </p:animMotion>
                                  </p:childTnLst>
                                </p:cTn>
                              </p:par>
                              <p:par>
                                <p:cTn id="28" presetID="42" presetClass="path" presetSubtype="0" accel="50000" decel="50000" fill="hold" grpId="3" nodeType="withEffect">
                                  <p:stCondLst>
                                    <p:cond delay="3900"/>
                                  </p:stCondLst>
                                  <p:childTnLst>
                                    <p:animMotion origin="layout" path="M -0.07743 0.08009 L -0.15903 -0.2088 " pathEditMode="relative" rAng="0" ptsTypes="AA">
                                      <p:cBhvr>
                                        <p:cTn id="29" dur="1400" fill="hold"/>
                                        <p:tgtEl>
                                          <p:spTgt spid="6"/>
                                        </p:tgtEl>
                                        <p:attrNameLst>
                                          <p:attrName>ppt_x</p:attrName>
                                          <p:attrName>ppt_y</p:attrName>
                                        </p:attrNameLst>
                                      </p:cBhvr>
                                      <p:rCtr x="-41" y="-144"/>
                                    </p:animMotion>
                                  </p:childTnLst>
                                </p:cTn>
                              </p:par>
                              <p:par>
                                <p:cTn id="30" presetID="37" presetClass="path" presetSubtype="0" accel="50000" decel="50000" fill="hold" nodeType="withEffect">
                                  <p:stCondLst>
                                    <p:cond delay="300"/>
                                  </p:stCondLst>
                                  <p:childTnLst>
                                    <p:animMotion origin="layout" path="M -0.00069 0.00116 L 0.11163 0.23357 " pathEditMode="relative" rAng="0" ptsTypes="AA">
                                      <p:cBhvr>
                                        <p:cTn id="31" dur="1600" fill="hold"/>
                                        <p:tgtEl>
                                          <p:spTgt spid="5"/>
                                        </p:tgtEl>
                                        <p:attrNameLst>
                                          <p:attrName>ppt_x</p:attrName>
                                          <p:attrName>ppt_y</p:attrName>
                                        </p:attrNameLst>
                                      </p:cBhvr>
                                      <p:rCtr x="56" y="116"/>
                                    </p:animMotion>
                                  </p:childTnLst>
                                </p:cTn>
                              </p:par>
                              <p:par>
                                <p:cTn id="32" presetID="8" presetClass="emph" presetSubtype="0" fill="hold" nodeType="withEffect">
                                  <p:stCondLst>
                                    <p:cond delay="700"/>
                                  </p:stCondLst>
                                  <p:childTnLst>
                                    <p:animRot by="-7500000">
                                      <p:cBhvr>
                                        <p:cTn id="33" dur="1100" fill="hold"/>
                                        <p:tgtEl>
                                          <p:spTgt spid="5"/>
                                        </p:tgtEl>
                                        <p:attrNameLst>
                                          <p:attrName>r</p:attrName>
                                        </p:attrNameLst>
                                      </p:cBhvr>
                                    </p:animRot>
                                  </p:childTnLst>
                                </p:cTn>
                              </p:par>
                              <p:par>
                                <p:cTn id="34" presetID="8" presetClass="emph" presetSubtype="0" fill="hold" nodeType="withEffect">
                                  <p:stCondLst>
                                    <p:cond delay="2800"/>
                                  </p:stCondLst>
                                  <p:childTnLst>
                                    <p:animRot by="-11400000">
                                      <p:cBhvr>
                                        <p:cTn id="35" dur="1000" fill="hold"/>
                                        <p:tgtEl>
                                          <p:spTgt spid="5"/>
                                        </p:tgtEl>
                                        <p:attrNameLst>
                                          <p:attrName>r</p:attrName>
                                        </p:attrNameLst>
                                      </p:cBhvr>
                                    </p:animRot>
                                  </p:childTnLst>
                                </p:cTn>
                              </p:par>
                              <p:par>
                                <p:cTn id="36" presetID="8" presetClass="emph" presetSubtype="0" fill="hold" nodeType="withEffect">
                                  <p:stCondLst>
                                    <p:cond delay="3800"/>
                                  </p:stCondLst>
                                  <p:childTnLst>
                                    <p:animRot by="3000000">
                                      <p:cBhvr>
                                        <p:cTn id="37" dur="900" fill="hold"/>
                                        <p:tgtEl>
                                          <p:spTgt spid="5"/>
                                        </p:tgtEl>
                                        <p:attrNameLst>
                                          <p:attrName>r</p:attrName>
                                        </p:attrNameLst>
                                      </p:cBhvr>
                                    </p:animRot>
                                  </p:childTnLst>
                                </p:cTn>
                              </p:par>
                              <p:par>
                                <p:cTn id="38" presetID="42" presetClass="path" presetSubtype="0" accel="50000" decel="50000" fill="hold" nodeType="withEffect">
                                  <p:stCondLst>
                                    <p:cond delay="3800"/>
                                  </p:stCondLst>
                                  <p:childTnLst>
                                    <p:animMotion origin="layout" path="M 0.11164 0.23358 L 0.03438 0.2093 " pathEditMode="relative" rAng="0" ptsTypes="AA">
                                      <p:cBhvr>
                                        <p:cTn id="39" dur="1300" fill="hold"/>
                                        <p:tgtEl>
                                          <p:spTgt spid="5"/>
                                        </p:tgtEl>
                                        <p:attrNameLst>
                                          <p:attrName>ppt_x</p:attrName>
                                          <p:attrName>ppt_y</p:attrName>
                                        </p:attrNameLst>
                                      </p:cBhvr>
                                      <p:rCtr x="-39" y="-12"/>
                                    </p:animMotion>
                                  </p:childTnLst>
                                </p:cTn>
                              </p:par>
                              <p:par>
                                <p:cTn id="40" presetID="42" presetClass="path" presetSubtype="0" accel="50000" decel="50000" fill="hold" nodeType="withEffect">
                                  <p:stCondLst>
                                    <p:cond delay="0"/>
                                  </p:stCondLst>
                                  <p:childTnLst>
                                    <p:animMotion origin="layout" path="M -0.02969 0.00301 C -0.07743 0.00648 -0.26771 -0.06829 -0.31667 0.02408 C -0.36754 0.08634 -0.32205 0.4463 -0.32344 0.55741 " pathEditMode="relative" rAng="0" ptsTypes="asa">
                                      <p:cBhvr>
                                        <p:cTn id="41" dur="5200" fill="hold"/>
                                        <p:tgtEl>
                                          <p:spTgt spid="8"/>
                                        </p:tgtEl>
                                        <p:attrNameLst>
                                          <p:attrName>ppt_x</p:attrName>
                                          <p:attrName>ppt_y</p:attrName>
                                        </p:attrNameLst>
                                      </p:cBhvr>
                                      <p:rCtr x="-169" y="241"/>
                                    </p:animMotion>
                                  </p:childTnLst>
                                </p:cTn>
                              </p:par>
                              <p:par>
                                <p:cTn id="42" presetID="8" presetClass="emph" presetSubtype="0" fill="hold" nodeType="withEffect">
                                  <p:stCondLst>
                                    <p:cond delay="1600"/>
                                  </p:stCondLst>
                                  <p:childTnLst>
                                    <p:animRot by="-5400000">
                                      <p:cBhvr>
                                        <p:cTn id="43" dur="2200" fill="hold"/>
                                        <p:tgtEl>
                                          <p:spTgt spid="8"/>
                                        </p:tgtEl>
                                        <p:attrNameLst>
                                          <p:attrName>r</p:attrName>
                                        </p:attrNameLst>
                                      </p:cBhvr>
                                    </p:animRot>
                                  </p:childTnLst>
                                </p:cTn>
                              </p:par>
                              <p:par>
                                <p:cTn id="44" presetID="0" presetClass="path" presetSubtype="0" accel="50000" decel="50000" fill="hold" nodeType="withEffect">
                                  <p:stCondLst>
                                    <p:cond delay="400"/>
                                  </p:stCondLst>
                                  <p:childTnLst>
                                    <p:animMotion origin="layout" path="M -3.33333E-6 4.81481E-6 C -0.00121 -0.00487 0.00087 -0.01783 -0.00017 -0.05625 C -0.00121 -0.09468 -0.03368 -0.1632 -0.03645 -0.19561 " pathEditMode="relative" rAng="0" ptsTypes="fsf">
                                      <p:cBhvr>
                                        <p:cTn id="45" dur="1500" fill="hold"/>
                                        <p:tgtEl>
                                          <p:spTgt spid="13"/>
                                        </p:tgtEl>
                                        <p:attrNameLst>
                                          <p:attrName>ppt_x</p:attrName>
                                          <p:attrName>ppt_y</p:attrName>
                                        </p:attrNameLst>
                                      </p:cBhvr>
                                      <p:rCtr x="-18" y="-98"/>
                                    </p:animMotion>
                                  </p:childTnLst>
                                </p:cTn>
                              </p:par>
                              <p:par>
                                <p:cTn id="46" presetID="8" presetClass="emph" presetSubtype="0" fill="hold" nodeType="withEffect">
                                  <p:stCondLst>
                                    <p:cond delay="200"/>
                                  </p:stCondLst>
                                  <p:childTnLst>
                                    <p:animRot by="-1200000">
                                      <p:cBhvr>
                                        <p:cTn id="47" dur="1000" fill="hold"/>
                                        <p:tgtEl>
                                          <p:spTgt spid="13"/>
                                        </p:tgtEl>
                                        <p:attrNameLst>
                                          <p:attrName>r</p:attrName>
                                        </p:attrNameLst>
                                      </p:cBhvr>
                                    </p:animRot>
                                  </p:childTnLst>
                                </p:cTn>
                              </p:par>
                              <p:par>
                                <p:cTn id="48" presetID="8" presetClass="emph" presetSubtype="0" fill="hold" nodeType="withEffect">
                                  <p:stCondLst>
                                    <p:cond delay="3000"/>
                                  </p:stCondLst>
                                  <p:childTnLst>
                                    <p:animRot by="-1800000">
                                      <p:cBhvr>
                                        <p:cTn id="49" dur="500" fill="hold"/>
                                        <p:tgtEl>
                                          <p:spTgt spid="13"/>
                                        </p:tgtEl>
                                        <p:attrNameLst>
                                          <p:attrName>r</p:attrName>
                                        </p:attrNameLst>
                                      </p:cBhvr>
                                    </p:animRot>
                                  </p:childTnLst>
                                </p:cTn>
                              </p:par>
                              <p:par>
                                <p:cTn id="50" presetID="8" presetClass="emph" presetSubtype="0" fill="hold" nodeType="withEffect">
                                  <p:stCondLst>
                                    <p:cond delay="1900"/>
                                  </p:stCondLst>
                                  <p:childTnLst>
                                    <p:animRot by="4800000">
                                      <p:cBhvr>
                                        <p:cTn id="51" dur="500" fill="hold"/>
                                        <p:tgtEl>
                                          <p:spTgt spid="13"/>
                                        </p:tgtEl>
                                        <p:attrNameLst>
                                          <p:attrName>r</p:attrName>
                                        </p:attrNameLst>
                                      </p:cBhvr>
                                    </p:animRot>
                                  </p:childTnLst>
                                </p:cTn>
                              </p:par>
                              <p:par>
                                <p:cTn id="52" presetID="42" presetClass="path" presetSubtype="0" accel="50000" decel="50000" fill="hold" nodeType="withEffect">
                                  <p:stCondLst>
                                    <p:cond delay="1900"/>
                                  </p:stCondLst>
                                  <p:childTnLst>
                                    <p:animMotion origin="layout" path="M -0.03645 -0.19306 L -0.025 -0.022 " pathEditMode="relative" rAng="0" ptsTypes="AA">
                                      <p:cBhvr>
                                        <p:cTn id="53" dur="1700" fill="hold"/>
                                        <p:tgtEl>
                                          <p:spTgt spid="13"/>
                                        </p:tgtEl>
                                        <p:attrNameLst>
                                          <p:attrName>ppt_x</p:attrName>
                                          <p:attrName>ppt_y</p:attrName>
                                        </p:attrNameLst>
                                      </p:cBhvr>
                                      <p:rCtr x="6" y="85"/>
                                    </p:animMotion>
                                  </p:childTnLst>
                                </p:cTn>
                              </p:par>
                              <p:par>
                                <p:cTn id="54" presetID="42" presetClass="path" presetSubtype="0" accel="50000" decel="50000" fill="hold" nodeType="withEffect">
                                  <p:stCondLst>
                                    <p:cond delay="0"/>
                                  </p:stCondLst>
                                  <p:childTnLst>
                                    <p:animMotion origin="layout" path="M 0.00017 -0.04514 C -0.00174 -0.10764 0.0434 -0.35741 -0.01129 -0.42083 C -0.06962 -0.48195 -0.26198 -0.42431 -0.32796 -0.42523 " pathEditMode="relative" rAng="0" ptsTypes="asa">
                                      <p:cBhvr>
                                        <p:cTn id="55" dur="5600" fill="hold"/>
                                        <p:tgtEl>
                                          <p:spTgt spid="17"/>
                                        </p:tgtEl>
                                        <p:attrNameLst>
                                          <p:attrName>ppt_x</p:attrName>
                                          <p:attrName>ppt_y</p:attrName>
                                        </p:attrNameLst>
                                      </p:cBhvr>
                                      <p:rCtr x="-143" y="-219"/>
                                    </p:animMotion>
                                  </p:childTnLst>
                                </p:cTn>
                              </p:par>
                              <p:par>
                                <p:cTn id="56" presetID="8" presetClass="emph" presetSubtype="0" fill="hold" nodeType="withEffect">
                                  <p:stCondLst>
                                    <p:cond delay="2000"/>
                                  </p:stCondLst>
                                  <p:childTnLst>
                                    <p:animRot by="-5400000">
                                      <p:cBhvr>
                                        <p:cTn id="57" dur="2000" fill="hold"/>
                                        <p:tgtEl>
                                          <p:spTgt spid="17"/>
                                        </p:tgtEl>
                                        <p:attrNameLst>
                                          <p:attrName>r</p:attrName>
                                        </p:attrNameLst>
                                      </p:cBhvr>
                                    </p:animRot>
                                  </p:childTnLst>
                                </p:cTn>
                              </p:par>
                              <p:par>
                                <p:cTn id="58" presetID="42" presetClass="path" presetSubtype="0" accel="50000" decel="50000" fill="hold" nodeType="withEffect">
                                  <p:stCondLst>
                                    <p:cond delay="0"/>
                                  </p:stCondLst>
                                  <p:childTnLst>
                                    <p:animMotion origin="layout" path="M -0.00122 0.0581 L 0.00677 0.56643 " pathEditMode="relative" rAng="0" ptsTypes="AA">
                                      <p:cBhvr>
                                        <p:cTn id="59" dur="3900" fill="hold"/>
                                        <p:tgtEl>
                                          <p:spTgt spid="15"/>
                                        </p:tgtEl>
                                        <p:attrNameLst>
                                          <p:attrName>ppt_x</p:attrName>
                                          <p:attrName>ppt_y</p:attrName>
                                        </p:attrNameLst>
                                      </p:cBhvr>
                                      <p:rCtr x="4" y="254"/>
                                    </p:animMotion>
                                  </p:childTnLst>
                                </p:cTn>
                              </p:par>
                              <p:par>
                                <p:cTn id="60" presetID="8" presetClass="emph" presetSubtype="0" fill="hold" nodeType="withEffect">
                                  <p:stCondLst>
                                    <p:cond delay="2500"/>
                                  </p:stCondLst>
                                  <p:childTnLst>
                                    <p:animRot by="10800000">
                                      <p:cBhvr>
                                        <p:cTn id="61" dur="1600" fill="hold"/>
                                        <p:tgtEl>
                                          <p:spTgt spid="15"/>
                                        </p:tgtEl>
                                        <p:attrNameLst>
                                          <p:attrName>r</p:attrName>
                                        </p:attrNameLst>
                                      </p:cBhvr>
                                    </p:animRot>
                                  </p:childTnLst>
                                </p:cTn>
                              </p:par>
                              <p:par>
                                <p:cTn id="62" presetID="0" presetClass="path" presetSubtype="0" accel="50000" decel="50000" fill="hold" nodeType="withEffect">
                                  <p:stCondLst>
                                    <p:cond delay="300"/>
                                  </p:stCondLst>
                                  <p:childTnLst>
                                    <p:animMotion origin="layout" path="M 4.72222E-6 2.96296E-6 C 0.03871 0.00277 0.27256 0.08611 0.32899 0.01782 C 0.38541 -0.05047 0.33836 -0.32107 0.33836 -0.40996 " pathEditMode="relative" rAng="0" ptsTypes="faf">
                                      <p:cBhvr>
                                        <p:cTn id="63" dur="5000" fill="hold"/>
                                        <p:tgtEl>
                                          <p:spTgt spid="18"/>
                                        </p:tgtEl>
                                        <p:attrNameLst>
                                          <p:attrName>ppt_x</p:attrName>
                                          <p:attrName>ppt_y</p:attrName>
                                        </p:attrNameLst>
                                      </p:cBhvr>
                                      <p:rCtr x="193" y="-162"/>
                                    </p:animMotion>
                                  </p:childTnLst>
                                </p:cTn>
                              </p:par>
                              <p:par>
                                <p:cTn id="64" presetID="8" presetClass="emph" presetSubtype="0" fill="hold" nodeType="withEffect">
                                  <p:stCondLst>
                                    <p:cond delay="200"/>
                                  </p:stCondLst>
                                  <p:childTnLst>
                                    <p:animRot by="-2400000">
                                      <p:cBhvr>
                                        <p:cTn id="65" dur="900" fill="hold"/>
                                        <p:tgtEl>
                                          <p:spTgt spid="18"/>
                                        </p:tgtEl>
                                        <p:attrNameLst>
                                          <p:attrName>r</p:attrName>
                                        </p:attrNameLst>
                                      </p:cBhvr>
                                    </p:animRot>
                                  </p:childTnLst>
                                </p:cTn>
                              </p:par>
                              <p:par>
                                <p:cTn id="66" presetID="8" presetClass="emph" presetSubtype="0" fill="hold" nodeType="withEffect">
                                  <p:stCondLst>
                                    <p:cond delay="1600"/>
                                  </p:stCondLst>
                                  <p:childTnLst>
                                    <p:animRot by="-5400000">
                                      <p:cBhvr>
                                        <p:cTn id="67" dur="2000" fill="hold"/>
                                        <p:tgtEl>
                                          <p:spTgt spid="1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6" grpId="1" animBg="1"/>
      <p:bldP spid="6" grpId="2" animBg="1"/>
      <p:bldP spid="6" grpId="3" animBg="1"/>
      <p:bldP spid="6" grpId="4"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p:cNvPicPr>
            <a:picLocks noChangeAspect="1" noChangeArrowheads="1"/>
          </p:cNvPicPr>
          <p:nvPr/>
        </p:nvPicPr>
        <p:blipFill>
          <a:blip r:embed="rId3" cstate="print"/>
          <a:srcRect/>
          <a:stretch>
            <a:fillRect/>
          </a:stretch>
        </p:blipFill>
        <p:spPr bwMode="auto">
          <a:xfrm>
            <a:off x="0" y="0"/>
            <a:ext cx="6870700" cy="6858000"/>
          </a:xfrm>
          <a:prstGeom prst="rect">
            <a:avLst/>
          </a:prstGeom>
          <a:noFill/>
          <a:ln w="9525">
            <a:noFill/>
            <a:miter lim="800000"/>
            <a:headEnd/>
            <a:tailEnd/>
          </a:ln>
        </p:spPr>
      </p:pic>
      <p:sp>
        <p:nvSpPr>
          <p:cNvPr id="14339" name="TextBox 1"/>
          <p:cNvSpPr txBox="1">
            <a:spLocks noChangeArrowheads="1"/>
          </p:cNvSpPr>
          <p:nvPr/>
        </p:nvSpPr>
        <p:spPr bwMode="auto">
          <a:xfrm>
            <a:off x="6934200" y="53975"/>
            <a:ext cx="2066925" cy="708025"/>
          </a:xfrm>
          <a:prstGeom prst="rect">
            <a:avLst/>
          </a:prstGeom>
          <a:noFill/>
          <a:ln w="9525">
            <a:noFill/>
            <a:miter lim="800000"/>
            <a:headEnd/>
            <a:tailEnd/>
          </a:ln>
        </p:spPr>
        <p:txBody>
          <a:bodyPr wrap="none">
            <a:spAutoFit/>
          </a:bodyPr>
          <a:lstStyle/>
          <a:p>
            <a:pPr algn="ctr"/>
            <a:r>
              <a:rPr lang="en-US" sz="2000" b="1" u="sng">
                <a:solidFill>
                  <a:schemeClr val="bg1"/>
                </a:solidFill>
              </a:rPr>
              <a:t>No Runners On</a:t>
            </a:r>
          </a:p>
          <a:p>
            <a:pPr algn="ctr"/>
            <a:r>
              <a:rPr lang="en-US" sz="2000" b="1" u="sng">
                <a:solidFill>
                  <a:schemeClr val="bg1"/>
                </a:solidFill>
              </a:rPr>
              <a:t>Hit to Infield</a:t>
            </a:r>
          </a:p>
        </p:txBody>
      </p:sp>
      <p:sp>
        <p:nvSpPr>
          <p:cNvPr id="4" name="TextBox 3"/>
          <p:cNvSpPr txBox="1">
            <a:spLocks noChangeArrowheads="1"/>
          </p:cNvSpPr>
          <p:nvPr/>
        </p:nvSpPr>
        <p:spPr bwMode="auto">
          <a:xfrm>
            <a:off x="6880225" y="914400"/>
            <a:ext cx="2187575" cy="3478213"/>
          </a:xfrm>
          <a:prstGeom prst="rect">
            <a:avLst/>
          </a:prstGeom>
          <a:noFill/>
          <a:ln w="9525">
            <a:noFill/>
            <a:miter lim="800000"/>
            <a:headEnd/>
            <a:tailEnd/>
          </a:ln>
        </p:spPr>
        <p:txBody>
          <a:bodyPr wrap="none">
            <a:spAutoFit/>
          </a:bodyPr>
          <a:lstStyle/>
          <a:p>
            <a:pPr algn="ctr"/>
            <a:r>
              <a:rPr lang="en-US" sz="2000" b="1">
                <a:solidFill>
                  <a:schemeClr val="bg1"/>
                </a:solidFill>
              </a:rPr>
              <a:t>Base Umpire:</a:t>
            </a:r>
          </a:p>
          <a:p>
            <a:pPr algn="ctr"/>
            <a:r>
              <a:rPr lang="en-US" sz="2000" b="1">
                <a:solidFill>
                  <a:schemeClr val="bg1"/>
                </a:solidFill>
              </a:rPr>
              <a:t>Stand upright </a:t>
            </a:r>
          </a:p>
          <a:p>
            <a:pPr algn="ctr"/>
            <a:r>
              <a:rPr lang="en-US" sz="2000" b="1">
                <a:solidFill>
                  <a:schemeClr val="bg1"/>
                </a:solidFill>
              </a:rPr>
              <a:t>in a relaxed </a:t>
            </a:r>
          </a:p>
          <a:p>
            <a:pPr algn="ctr"/>
            <a:r>
              <a:rPr lang="en-US" sz="2000" b="1">
                <a:solidFill>
                  <a:schemeClr val="bg1"/>
                </a:solidFill>
              </a:rPr>
              <a:t>position</a:t>
            </a:r>
          </a:p>
          <a:p>
            <a:pPr algn="ctr"/>
            <a:r>
              <a:rPr lang="en-US" sz="2000" b="1">
                <a:solidFill>
                  <a:schemeClr val="bg1"/>
                </a:solidFill>
              </a:rPr>
              <a:t>18-21 feet </a:t>
            </a:r>
          </a:p>
          <a:p>
            <a:pPr algn="ctr"/>
            <a:r>
              <a:rPr lang="en-US" sz="2000" b="1">
                <a:solidFill>
                  <a:schemeClr val="bg1"/>
                </a:solidFill>
              </a:rPr>
              <a:t>beyond first </a:t>
            </a:r>
          </a:p>
          <a:p>
            <a:pPr algn="ctr"/>
            <a:r>
              <a:rPr lang="en-US" sz="2000" b="1">
                <a:solidFill>
                  <a:schemeClr val="bg1"/>
                </a:solidFill>
              </a:rPr>
              <a:t>base in foul</a:t>
            </a:r>
          </a:p>
          <a:p>
            <a:pPr algn="ctr"/>
            <a:r>
              <a:rPr lang="en-US" sz="2000" b="1">
                <a:solidFill>
                  <a:schemeClr val="bg1"/>
                </a:solidFill>
              </a:rPr>
              <a:t>territory.</a:t>
            </a:r>
          </a:p>
          <a:p>
            <a:pPr algn="ctr"/>
            <a:r>
              <a:rPr lang="en-US" sz="2000" b="1">
                <a:solidFill>
                  <a:schemeClr val="bg1"/>
                </a:solidFill>
              </a:rPr>
              <a:t>Take one or two </a:t>
            </a:r>
          </a:p>
          <a:p>
            <a:pPr algn="ctr"/>
            <a:r>
              <a:rPr lang="en-US" sz="2000" b="1">
                <a:solidFill>
                  <a:schemeClr val="bg1"/>
                </a:solidFill>
              </a:rPr>
              <a:t>steps with the</a:t>
            </a:r>
          </a:p>
          <a:p>
            <a:pPr algn="ctr"/>
            <a:r>
              <a:rPr lang="en-US" sz="2000" b="1">
                <a:solidFill>
                  <a:schemeClr val="bg1"/>
                </a:solidFill>
              </a:rPr>
              <a:t>pitch.</a:t>
            </a:r>
          </a:p>
        </p:txBody>
      </p:sp>
      <p:pic>
        <p:nvPicPr>
          <p:cNvPr id="5" name="Picture 7"/>
          <p:cNvPicPr>
            <a:picLocks noChangeAspect="1" noChangeArrowheads="1"/>
          </p:cNvPicPr>
          <p:nvPr/>
        </p:nvPicPr>
        <p:blipFill>
          <a:blip r:embed="rId4" cstate="print"/>
          <a:srcRect/>
          <a:stretch>
            <a:fillRect/>
          </a:stretch>
        </p:blipFill>
        <p:spPr bwMode="auto">
          <a:xfrm rot="10800000">
            <a:off x="5211763" y="5575300"/>
            <a:ext cx="122237" cy="200025"/>
          </a:xfrm>
          <a:prstGeom prst="rect">
            <a:avLst/>
          </a:prstGeom>
          <a:noFill/>
          <a:ln w="9525">
            <a:noFill/>
            <a:miter lim="800000"/>
            <a:headEnd/>
            <a:tailEnd/>
          </a:ln>
        </p:spPr>
      </p:pic>
      <p:sp>
        <p:nvSpPr>
          <p:cNvPr id="6" name="Oval 5"/>
          <p:cNvSpPr/>
          <p:nvPr/>
        </p:nvSpPr>
        <p:spPr>
          <a:xfrm>
            <a:off x="2743200" y="4068763"/>
            <a:ext cx="46038" cy="4603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8" name="Picture 5"/>
          <p:cNvPicPr>
            <a:picLocks noChangeAspect="1" noChangeArrowheads="1"/>
          </p:cNvPicPr>
          <p:nvPr/>
        </p:nvPicPr>
        <p:blipFill>
          <a:blip r:embed="rId5" cstate="print"/>
          <a:srcRect/>
          <a:stretch>
            <a:fillRect/>
          </a:stretch>
        </p:blipFill>
        <p:spPr bwMode="auto">
          <a:xfrm rot="-8470902">
            <a:off x="1143000" y="5329238"/>
            <a:ext cx="138113" cy="223837"/>
          </a:xfrm>
          <a:prstGeom prst="rect">
            <a:avLst/>
          </a:prstGeom>
          <a:noFill/>
          <a:ln w="9525">
            <a:noFill/>
            <a:miter lim="800000"/>
            <a:headEnd/>
            <a:tailEnd/>
          </a:ln>
        </p:spPr>
      </p:pic>
      <p:sp>
        <p:nvSpPr>
          <p:cNvPr id="11" name="TextBox 10"/>
          <p:cNvSpPr txBox="1">
            <a:spLocks noChangeArrowheads="1"/>
          </p:cNvSpPr>
          <p:nvPr/>
        </p:nvSpPr>
        <p:spPr bwMode="auto">
          <a:xfrm>
            <a:off x="6858000" y="914400"/>
            <a:ext cx="2286000" cy="3170238"/>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When the ball is hit, step into fair </a:t>
            </a:r>
          </a:p>
          <a:p>
            <a:pPr algn="ctr"/>
            <a:r>
              <a:rPr lang="en-US" sz="2000" b="1">
                <a:solidFill>
                  <a:schemeClr val="bg1"/>
                </a:solidFill>
              </a:rPr>
              <a:t>territory at an angle </a:t>
            </a:r>
            <a:r>
              <a:rPr lang="en-US" sz="2000" b="1">
                <a:solidFill>
                  <a:srgbClr val="FFFF00"/>
                </a:solidFill>
              </a:rPr>
              <a:t>90 degrees </a:t>
            </a:r>
          </a:p>
          <a:p>
            <a:pPr algn="ctr"/>
            <a:r>
              <a:rPr lang="en-US" sz="2000" b="1">
                <a:solidFill>
                  <a:srgbClr val="FFFF00"/>
                </a:solidFill>
              </a:rPr>
              <a:t>to the path of throw</a:t>
            </a:r>
            <a:r>
              <a:rPr lang="en-US" sz="2000" b="1">
                <a:solidFill>
                  <a:schemeClr val="bg1"/>
                </a:solidFill>
              </a:rPr>
              <a:t> but not more than 45 degrees from the foul line.</a:t>
            </a:r>
          </a:p>
        </p:txBody>
      </p:sp>
      <p:sp>
        <p:nvSpPr>
          <p:cNvPr id="12" name="TextBox 11"/>
          <p:cNvSpPr txBox="1">
            <a:spLocks noChangeArrowheads="1"/>
          </p:cNvSpPr>
          <p:nvPr/>
        </p:nvSpPr>
        <p:spPr bwMode="auto">
          <a:xfrm>
            <a:off x="6824663" y="3995738"/>
            <a:ext cx="2286000" cy="2862262"/>
          </a:xfrm>
          <a:prstGeom prst="rect">
            <a:avLst/>
          </a:prstGeom>
          <a:noFill/>
          <a:ln w="9525">
            <a:noFill/>
            <a:miter lim="800000"/>
            <a:headEnd/>
            <a:tailEnd/>
          </a:ln>
        </p:spPr>
        <p:txBody>
          <a:bodyPr>
            <a:spAutoFit/>
          </a:bodyPr>
          <a:lstStyle/>
          <a:p>
            <a:pPr algn="ctr"/>
            <a:r>
              <a:rPr lang="en-US" sz="2000" b="1">
                <a:solidFill>
                  <a:schemeClr val="bg1"/>
                </a:solidFill>
              </a:rPr>
              <a:t>Plate Umpire: Trail the batter-runner about 1/3 of the way to 1B staying close to the foul line, unless the play takes you elsewhere</a:t>
            </a:r>
          </a:p>
        </p:txBody>
      </p:sp>
      <p:pic>
        <p:nvPicPr>
          <p:cNvPr id="15" name="Picture 7"/>
          <p:cNvPicPr>
            <a:picLocks noChangeAspect="1" noChangeArrowheads="1"/>
          </p:cNvPicPr>
          <p:nvPr/>
        </p:nvPicPr>
        <p:blipFill>
          <a:blip r:embed="rId4" cstate="print"/>
          <a:srcRect/>
          <a:stretch>
            <a:fillRect/>
          </a:stretch>
        </p:blipFill>
        <p:spPr bwMode="auto">
          <a:xfrm rot="-1720973">
            <a:off x="990600" y="5591175"/>
            <a:ext cx="114300" cy="187325"/>
          </a:xfrm>
          <a:prstGeom prst="rect">
            <a:avLst/>
          </a:prstGeom>
          <a:noFill/>
          <a:ln w="9525">
            <a:noFill/>
            <a:miter lim="800000"/>
            <a:headEnd/>
            <a:tailEnd/>
          </a:ln>
        </p:spPr>
      </p:pic>
      <p:sp>
        <p:nvSpPr>
          <p:cNvPr id="13" name="Rectangle 12"/>
          <p:cNvSpPr/>
          <p:nvPr/>
        </p:nvSpPr>
        <p:spPr bwMode="auto">
          <a:xfrm>
            <a:off x="-76200" y="941388"/>
            <a:ext cx="1447800" cy="354012"/>
          </a:xfrm>
          <a:prstGeom prst="rect">
            <a:avLst/>
          </a:prstGeom>
        </p:spPr>
        <p:txBody>
          <a:bodyPr>
            <a:spAutoFit/>
          </a:bodyPr>
          <a:lstStyle/>
          <a:p>
            <a:pPr algn="ctr">
              <a:defRPr/>
            </a:pPr>
            <a:r>
              <a:rPr lang="en-US" sz="1700" b="1" i="1" dirty="0">
                <a:solidFill>
                  <a:srgbClr val="FFFF00"/>
                </a:solidFill>
                <a:effectLst>
                  <a:outerShdw blurRad="38100" dist="38100" dir="2700000" algn="tl">
                    <a:srgbClr val="000000">
                      <a:alpha val="43137"/>
                    </a:srgbClr>
                  </a:outerShdw>
                </a:effectLst>
                <a:latin typeface="Britannic Bold" pitchFamily="34" charset="0"/>
              </a:rPr>
              <a:t>FAST PITCH</a:t>
            </a:r>
          </a:p>
        </p:txBody>
      </p:sp>
      <p:pic>
        <p:nvPicPr>
          <p:cNvPr id="14348" name="Picture 10" descr="ASA Logo">
            <a:hlinkClick r:id="rId6"/>
          </p:cNvPr>
          <p:cNvPicPr>
            <a:picLocks noChangeAspect="1" noChangeArrowheads="1"/>
          </p:cNvPicPr>
          <p:nvPr/>
        </p:nvPicPr>
        <p:blipFill>
          <a:blip r:embed="rId7" cstate="print"/>
          <a:srcRect l="23553" t="2942" r="3719"/>
          <a:stretch>
            <a:fillRect/>
          </a:stretch>
        </p:blipFill>
        <p:spPr bwMode="auto">
          <a:xfrm>
            <a:off x="0" y="0"/>
            <a:ext cx="838200" cy="942975"/>
          </a:xfrm>
          <a:prstGeom prst="rect">
            <a:avLst/>
          </a:prstGeom>
          <a:noFill/>
          <a:ln w="9525">
            <a:noFill/>
            <a:miter lim="800000"/>
            <a:headEnd/>
            <a:tailEnd/>
          </a:ln>
        </p:spPr>
      </p:pic>
      <p:pic>
        <p:nvPicPr>
          <p:cNvPr id="14" name="Picture 3" descr="Picture1.png"/>
          <p:cNvPicPr>
            <a:picLocks noChangeAspect="1"/>
          </p:cNvPicPr>
          <p:nvPr/>
        </p:nvPicPr>
        <p:blipFill>
          <a:blip r:embed="rId8" cstate="print"/>
          <a:srcRect/>
          <a:stretch>
            <a:fillRect/>
          </a:stretch>
        </p:blipFill>
        <p:spPr bwMode="auto">
          <a:xfrm>
            <a:off x="0" y="0"/>
            <a:ext cx="1157288" cy="12366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5.55556E-7 2.22222E-6 L -0.15868 0.21111 " pathEditMode="relative" rAng="0" ptsTypes="AA">
                                      <p:cBhvr>
                                        <p:cTn id="6" dur="2000" fill="hold"/>
                                        <p:tgtEl>
                                          <p:spTgt spid="6"/>
                                        </p:tgtEl>
                                        <p:attrNameLst>
                                          <p:attrName>ppt_x</p:attrName>
                                          <p:attrName>ppt_y</p:attrName>
                                        </p:attrNameLst>
                                      </p:cBhvr>
                                      <p:rCtr x="-79" y="106"/>
                                    </p:animMotion>
                                  </p:childTnLst>
                                </p:cTn>
                              </p:par>
                              <p:par>
                                <p:cTn id="7" presetID="0" presetClass="path" presetSubtype="0" accel="50000" decel="50000" fill="hold" nodeType="withEffect">
                                  <p:stCondLst>
                                    <p:cond delay="0"/>
                                  </p:stCondLst>
                                  <p:childTnLst>
                                    <p:animMotion origin="layout" path="M -0.00034 0.00023 C -0.00277 0.00046 -0.01007 0.00046 -0.0125 0.0007 " pathEditMode="relative" rAng="0" ptsTypes="ff">
                                      <p:cBhvr>
                                        <p:cTn id="8" dur="2000" fill="hold"/>
                                        <p:tgtEl>
                                          <p:spTgt spid="5"/>
                                        </p:tgtEl>
                                        <p:attrNameLst>
                                          <p:attrName>ppt_x</p:attrName>
                                          <p:attrName>ppt_y</p:attrName>
                                        </p:attrNameLst>
                                      </p:cBhvr>
                                      <p:rCtr x="-6" y="0"/>
                                    </p:animMotion>
                                  </p:childTnLst>
                                </p:cTn>
                              </p:par>
                            </p:childTnLst>
                          </p:cTn>
                        </p:par>
                        <p:par>
                          <p:cTn id="9" fill="hold" nodeType="afterGroup">
                            <p:stCondLst>
                              <p:cond delay="2000"/>
                            </p:stCondLst>
                            <p:childTnLst>
                              <p:par>
                                <p:cTn id="10" presetID="1"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 presetClass="exit"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path" presetSubtype="0" accel="50000" decel="50000" fill="hold" grpId="1" nodeType="clickEffect">
                                  <p:stCondLst>
                                    <p:cond delay="0"/>
                                  </p:stCondLst>
                                  <p:childTnLst>
                                    <p:animMotion origin="layout" path="M -0.15816 0.21041 L -0.06076 -0.22963 " pathEditMode="relative" rAng="0" ptsTypes="AA">
                                      <p:cBhvr>
                                        <p:cTn id="19" dur="1900" fill="hold"/>
                                        <p:tgtEl>
                                          <p:spTgt spid="6"/>
                                        </p:tgtEl>
                                        <p:attrNameLst>
                                          <p:attrName>ppt_x</p:attrName>
                                          <p:attrName>ppt_y</p:attrName>
                                        </p:attrNameLst>
                                      </p:cBhvr>
                                      <p:rCtr x="49" y="-220"/>
                                    </p:animMotion>
                                  </p:childTnLst>
                                </p:cTn>
                              </p:par>
                              <p:par>
                                <p:cTn id="20" presetID="42" presetClass="path" presetSubtype="0" accel="50000" decel="50000" fill="hold" grpId="2" nodeType="withEffect">
                                  <p:stCondLst>
                                    <p:cond delay="2000"/>
                                  </p:stCondLst>
                                  <p:childTnLst>
                                    <p:animMotion origin="layout" path="M -0.06076 -0.22965 L 0.1559 0.20328 " pathEditMode="relative" rAng="0" ptsTypes="AA">
                                      <p:cBhvr>
                                        <p:cTn id="21" dur="2000" fill="hold"/>
                                        <p:tgtEl>
                                          <p:spTgt spid="6"/>
                                        </p:tgtEl>
                                        <p:attrNameLst>
                                          <p:attrName>ppt_x</p:attrName>
                                          <p:attrName>ppt_y</p:attrName>
                                        </p:attrNameLst>
                                      </p:cBhvr>
                                      <p:rCtr x="108" y="216"/>
                                    </p:animMotion>
                                  </p:childTnLst>
                                </p:cTn>
                              </p:par>
                              <p:par>
                                <p:cTn id="22" presetID="0" presetClass="path" presetSubtype="0" accel="50000" decel="50000" fill="hold" nodeType="withEffect">
                                  <p:stCondLst>
                                    <p:cond delay="200"/>
                                  </p:stCondLst>
                                  <p:childTnLst>
                                    <p:animMotion origin="layout" path="M -3.33333E-6 1.11111E-6 C 0.03872 0.00278 0.13073 0.01088 0.19289 0.01667 L 0.34167 0.03333 " pathEditMode="relative" rAng="0" ptsTypes="fAf">
                                      <p:cBhvr>
                                        <p:cTn id="23" dur="4100" fill="hold"/>
                                        <p:tgtEl>
                                          <p:spTgt spid="8"/>
                                        </p:tgtEl>
                                        <p:attrNameLst>
                                          <p:attrName>ppt_x</p:attrName>
                                          <p:attrName>ppt_y</p:attrName>
                                        </p:attrNameLst>
                                      </p:cBhvr>
                                      <p:rCtr x="171" y="17"/>
                                    </p:animMotion>
                                  </p:childTnLst>
                                </p:cTn>
                              </p:par>
                              <p:par>
                                <p:cTn id="24" presetID="8" presetClass="emph" presetSubtype="0" fill="hold" nodeType="withEffect">
                                  <p:stCondLst>
                                    <p:cond delay="200"/>
                                  </p:stCondLst>
                                  <p:childTnLst>
                                    <p:animRot by="-2400000">
                                      <p:cBhvr>
                                        <p:cTn id="25" dur="900" fill="hold"/>
                                        <p:tgtEl>
                                          <p:spTgt spid="8"/>
                                        </p:tgtEl>
                                        <p:attrNameLst>
                                          <p:attrName>r</p:attrName>
                                        </p:attrNameLst>
                                      </p:cBhvr>
                                    </p:animRot>
                                  </p:childTnLst>
                                </p:cTn>
                              </p:par>
                              <p:par>
                                <p:cTn id="26" presetID="42" presetClass="path" presetSubtype="0" accel="50000" decel="50000" fill="hold" nodeType="withEffect">
                                  <p:stCondLst>
                                    <p:cond delay="0"/>
                                  </p:stCondLst>
                                  <p:childTnLst>
                                    <p:animMotion origin="layout" path="M -0.01232 0.00116 L -0.02795 -0.07708 " pathEditMode="relative" rAng="0" ptsTypes="AA">
                                      <p:cBhvr>
                                        <p:cTn id="27" dur="1900" fill="hold"/>
                                        <p:tgtEl>
                                          <p:spTgt spid="5"/>
                                        </p:tgtEl>
                                        <p:attrNameLst>
                                          <p:attrName>ppt_x</p:attrName>
                                          <p:attrName>ppt_y</p:attrName>
                                        </p:attrNameLst>
                                      </p:cBhvr>
                                      <p:rCtr x="-8" y="-39"/>
                                    </p:animMotion>
                                  </p:childTnLst>
                                </p:cTn>
                              </p:par>
                              <p:par>
                                <p:cTn id="28" presetID="8" presetClass="emph" presetSubtype="0" fill="hold" nodeType="withEffect">
                                  <p:stCondLst>
                                    <p:cond delay="200"/>
                                  </p:stCondLst>
                                  <p:childTnLst>
                                    <p:animRot by="1800000">
                                      <p:cBhvr>
                                        <p:cTn id="29" dur="1700" fill="hold"/>
                                        <p:tgtEl>
                                          <p:spTgt spid="5"/>
                                        </p:tgtEl>
                                        <p:attrNameLst>
                                          <p:attrName>r</p:attrName>
                                        </p:attrNameLst>
                                      </p:cBhvr>
                                    </p:animRot>
                                  </p:childTnLst>
                                </p:cTn>
                              </p:par>
                              <p:par>
                                <p:cTn id="30" presetID="8" presetClass="emph" presetSubtype="0" fill="hold" nodeType="withEffect">
                                  <p:stCondLst>
                                    <p:cond delay="2000"/>
                                  </p:stCondLst>
                                  <p:childTnLst>
                                    <p:animRot by="-3000000">
                                      <p:cBhvr>
                                        <p:cTn id="31" dur="1200" fill="hold"/>
                                        <p:tgtEl>
                                          <p:spTgt spid="5"/>
                                        </p:tgtEl>
                                        <p:attrNameLst>
                                          <p:attrName>r</p:attrName>
                                        </p:attrNameLst>
                                      </p:cBhvr>
                                    </p:animRot>
                                  </p:childTnLst>
                                </p:cTn>
                              </p:par>
                              <p:par>
                                <p:cTn id="32" presetID="0" presetClass="path" presetSubtype="0" accel="50000" decel="50000" fill="hold" nodeType="withEffect">
                                  <p:stCondLst>
                                    <p:cond delay="200"/>
                                  </p:stCondLst>
                                  <p:childTnLst>
                                    <p:animMotion origin="layout" path="M -3.33333E-6 4.81481E-6 C -0.00121 -0.00487 0.01077 -0.025 0.01789 -0.0345 C 0.025 -0.04399 0.03959 -0.05 0.04271 -0.05047 C 0.05139 -0.05186 0.05434 -0.04954 0.07657 -0.047 L 0.14011 -0.04075 " pathEditMode="relative" rAng="0" ptsTypes="fstAf">
                                      <p:cBhvr>
                                        <p:cTn id="33" dur="2900" fill="hold"/>
                                        <p:tgtEl>
                                          <p:spTgt spid="15"/>
                                        </p:tgtEl>
                                        <p:attrNameLst>
                                          <p:attrName>ppt_x</p:attrName>
                                          <p:attrName>ppt_y</p:attrName>
                                        </p:attrNameLst>
                                      </p:cBhvr>
                                      <p:rCtr x="69" y="-26"/>
                                    </p:animMotion>
                                  </p:childTnLst>
                                </p:cTn>
                              </p:par>
                              <p:par>
                                <p:cTn id="34" presetID="8" presetClass="emph" presetSubtype="0" fill="hold" nodeType="withEffect">
                                  <p:stCondLst>
                                    <p:cond delay="200"/>
                                  </p:stCondLst>
                                  <p:childTnLst>
                                    <p:animRot by="-1800000">
                                      <p:cBhvr>
                                        <p:cTn id="35" dur="1000" fill="hold"/>
                                        <p:tgtEl>
                                          <p:spTgt spid="15"/>
                                        </p:tgtEl>
                                        <p:attrNameLst>
                                          <p:attrName>r</p:attrName>
                                        </p:attrNameLst>
                                      </p:cBhvr>
                                    </p:animRot>
                                  </p:childTnLst>
                                </p:cTn>
                              </p:par>
                              <p:par>
                                <p:cTn id="36" presetID="8" presetClass="emph" presetSubtype="0" fill="hold" nodeType="withEffect">
                                  <p:stCondLst>
                                    <p:cond delay="2100"/>
                                  </p:stCondLst>
                                  <p:childTnLst>
                                    <p:animRot by="3420000">
                                      <p:cBhvr>
                                        <p:cTn id="37" dur="1200" fill="hold"/>
                                        <p:tgtEl>
                                          <p:spTgt spid="1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6" grpId="1" animBg="1"/>
      <p:bldP spid="6" grpId="2" animBg="1"/>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3"/>
          <p:cNvPicPr>
            <a:picLocks noChangeAspect="1" noChangeArrowheads="1"/>
          </p:cNvPicPr>
          <p:nvPr/>
        </p:nvPicPr>
        <p:blipFill>
          <a:blip r:embed="rId3" cstate="print"/>
          <a:srcRect/>
          <a:stretch>
            <a:fillRect/>
          </a:stretch>
        </p:blipFill>
        <p:spPr bwMode="auto">
          <a:xfrm>
            <a:off x="0" y="0"/>
            <a:ext cx="6870700" cy="6858000"/>
          </a:xfrm>
          <a:prstGeom prst="rect">
            <a:avLst/>
          </a:prstGeom>
          <a:noFill/>
          <a:ln w="9525">
            <a:noFill/>
            <a:miter lim="800000"/>
            <a:headEnd/>
            <a:tailEnd/>
          </a:ln>
        </p:spPr>
      </p:pic>
      <p:sp>
        <p:nvSpPr>
          <p:cNvPr id="15363" name="TextBox 1"/>
          <p:cNvSpPr txBox="1">
            <a:spLocks noChangeArrowheads="1"/>
          </p:cNvSpPr>
          <p:nvPr/>
        </p:nvSpPr>
        <p:spPr bwMode="auto">
          <a:xfrm>
            <a:off x="6934200" y="130175"/>
            <a:ext cx="2066925" cy="708025"/>
          </a:xfrm>
          <a:prstGeom prst="rect">
            <a:avLst/>
          </a:prstGeom>
          <a:noFill/>
          <a:ln w="9525">
            <a:noFill/>
            <a:miter lim="800000"/>
            <a:headEnd/>
            <a:tailEnd/>
          </a:ln>
        </p:spPr>
        <p:txBody>
          <a:bodyPr wrap="none">
            <a:spAutoFit/>
          </a:bodyPr>
          <a:lstStyle/>
          <a:p>
            <a:pPr algn="ctr"/>
            <a:r>
              <a:rPr lang="en-US" sz="2000" b="1" u="sng">
                <a:solidFill>
                  <a:schemeClr val="bg1"/>
                </a:solidFill>
              </a:rPr>
              <a:t>No Runners On</a:t>
            </a:r>
          </a:p>
          <a:p>
            <a:pPr algn="ctr"/>
            <a:r>
              <a:rPr lang="en-US" sz="2000" b="1" u="sng">
                <a:solidFill>
                  <a:schemeClr val="bg1"/>
                </a:solidFill>
              </a:rPr>
              <a:t>Double</a:t>
            </a:r>
          </a:p>
        </p:txBody>
      </p:sp>
      <p:sp>
        <p:nvSpPr>
          <p:cNvPr id="4" name="TextBox 3"/>
          <p:cNvSpPr txBox="1">
            <a:spLocks noChangeArrowheads="1"/>
          </p:cNvSpPr>
          <p:nvPr/>
        </p:nvSpPr>
        <p:spPr bwMode="auto">
          <a:xfrm>
            <a:off x="6873875" y="914400"/>
            <a:ext cx="2187575" cy="3478213"/>
          </a:xfrm>
          <a:prstGeom prst="rect">
            <a:avLst/>
          </a:prstGeom>
          <a:noFill/>
          <a:ln w="9525">
            <a:noFill/>
            <a:miter lim="800000"/>
            <a:headEnd/>
            <a:tailEnd/>
          </a:ln>
        </p:spPr>
        <p:txBody>
          <a:bodyPr wrap="none">
            <a:spAutoFit/>
          </a:bodyPr>
          <a:lstStyle/>
          <a:p>
            <a:pPr algn="ctr"/>
            <a:r>
              <a:rPr lang="en-US" sz="2000" b="1">
                <a:solidFill>
                  <a:schemeClr val="bg1"/>
                </a:solidFill>
              </a:rPr>
              <a:t>Base Umpire:</a:t>
            </a:r>
          </a:p>
          <a:p>
            <a:pPr algn="ctr"/>
            <a:r>
              <a:rPr lang="en-US" sz="2000" b="1">
                <a:solidFill>
                  <a:schemeClr val="bg1"/>
                </a:solidFill>
              </a:rPr>
              <a:t>Stand upright </a:t>
            </a:r>
          </a:p>
          <a:p>
            <a:pPr algn="ctr"/>
            <a:r>
              <a:rPr lang="en-US" sz="2000" b="1">
                <a:solidFill>
                  <a:schemeClr val="bg1"/>
                </a:solidFill>
              </a:rPr>
              <a:t>in a relaxed </a:t>
            </a:r>
          </a:p>
          <a:p>
            <a:pPr algn="ctr"/>
            <a:r>
              <a:rPr lang="en-US" sz="2000" b="1">
                <a:solidFill>
                  <a:schemeClr val="bg1"/>
                </a:solidFill>
              </a:rPr>
              <a:t>position</a:t>
            </a:r>
          </a:p>
          <a:p>
            <a:pPr algn="ctr"/>
            <a:r>
              <a:rPr lang="en-US" sz="2000" b="1">
                <a:solidFill>
                  <a:schemeClr val="bg1"/>
                </a:solidFill>
              </a:rPr>
              <a:t>18-21 feet </a:t>
            </a:r>
          </a:p>
          <a:p>
            <a:pPr algn="ctr"/>
            <a:r>
              <a:rPr lang="en-US" sz="2000" b="1">
                <a:solidFill>
                  <a:schemeClr val="bg1"/>
                </a:solidFill>
              </a:rPr>
              <a:t>beyond first </a:t>
            </a:r>
          </a:p>
          <a:p>
            <a:pPr algn="ctr"/>
            <a:r>
              <a:rPr lang="en-US" sz="2000" b="1">
                <a:solidFill>
                  <a:schemeClr val="bg1"/>
                </a:solidFill>
              </a:rPr>
              <a:t>base in foul</a:t>
            </a:r>
          </a:p>
          <a:p>
            <a:pPr algn="ctr"/>
            <a:r>
              <a:rPr lang="en-US" sz="2000" b="1">
                <a:solidFill>
                  <a:schemeClr val="bg1"/>
                </a:solidFill>
              </a:rPr>
              <a:t>territory.</a:t>
            </a:r>
          </a:p>
          <a:p>
            <a:pPr algn="ctr"/>
            <a:r>
              <a:rPr lang="en-US" sz="2000" b="1">
                <a:solidFill>
                  <a:schemeClr val="bg1"/>
                </a:solidFill>
              </a:rPr>
              <a:t>Take one or two </a:t>
            </a:r>
          </a:p>
          <a:p>
            <a:pPr algn="ctr"/>
            <a:r>
              <a:rPr lang="en-US" sz="2000" b="1">
                <a:solidFill>
                  <a:schemeClr val="bg1"/>
                </a:solidFill>
              </a:rPr>
              <a:t>steps with the</a:t>
            </a:r>
          </a:p>
          <a:p>
            <a:pPr algn="ctr"/>
            <a:r>
              <a:rPr lang="en-US" sz="2000" b="1">
                <a:solidFill>
                  <a:schemeClr val="bg1"/>
                </a:solidFill>
              </a:rPr>
              <a:t>pitch.</a:t>
            </a:r>
          </a:p>
        </p:txBody>
      </p:sp>
      <p:pic>
        <p:nvPicPr>
          <p:cNvPr id="5" name="Picture 7"/>
          <p:cNvPicPr>
            <a:picLocks noChangeAspect="1" noChangeArrowheads="1"/>
          </p:cNvPicPr>
          <p:nvPr/>
        </p:nvPicPr>
        <p:blipFill>
          <a:blip r:embed="rId4" cstate="print"/>
          <a:srcRect/>
          <a:stretch>
            <a:fillRect/>
          </a:stretch>
        </p:blipFill>
        <p:spPr bwMode="auto">
          <a:xfrm rot="10800000">
            <a:off x="5211763" y="5575300"/>
            <a:ext cx="122237" cy="200025"/>
          </a:xfrm>
          <a:prstGeom prst="rect">
            <a:avLst/>
          </a:prstGeom>
          <a:noFill/>
          <a:ln w="9525">
            <a:noFill/>
            <a:miter lim="800000"/>
            <a:headEnd/>
            <a:tailEnd/>
          </a:ln>
        </p:spPr>
      </p:pic>
      <p:sp>
        <p:nvSpPr>
          <p:cNvPr id="6" name="Oval 5"/>
          <p:cNvSpPr/>
          <p:nvPr/>
        </p:nvSpPr>
        <p:spPr>
          <a:xfrm>
            <a:off x="2743200" y="4068763"/>
            <a:ext cx="46038" cy="4603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8" name="Picture 5"/>
          <p:cNvPicPr>
            <a:picLocks noChangeAspect="1" noChangeArrowheads="1"/>
          </p:cNvPicPr>
          <p:nvPr/>
        </p:nvPicPr>
        <p:blipFill>
          <a:blip r:embed="rId5" cstate="print"/>
          <a:srcRect/>
          <a:stretch>
            <a:fillRect/>
          </a:stretch>
        </p:blipFill>
        <p:spPr bwMode="auto">
          <a:xfrm rot="-8470902">
            <a:off x="1143000" y="5329238"/>
            <a:ext cx="138113" cy="223837"/>
          </a:xfrm>
          <a:prstGeom prst="rect">
            <a:avLst/>
          </a:prstGeom>
          <a:noFill/>
          <a:ln w="9525">
            <a:noFill/>
            <a:miter lim="800000"/>
            <a:headEnd/>
            <a:tailEnd/>
          </a:ln>
        </p:spPr>
      </p:pic>
      <p:sp>
        <p:nvSpPr>
          <p:cNvPr id="11" name="TextBox 10"/>
          <p:cNvSpPr txBox="1">
            <a:spLocks noChangeArrowheads="1"/>
          </p:cNvSpPr>
          <p:nvPr/>
        </p:nvSpPr>
        <p:spPr bwMode="auto">
          <a:xfrm>
            <a:off x="6846888" y="900113"/>
            <a:ext cx="2286000" cy="1939925"/>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Move inside the diamond 10-12’ from the line, button-hook and follow the runner</a:t>
            </a:r>
          </a:p>
        </p:txBody>
      </p:sp>
      <p:sp>
        <p:nvSpPr>
          <p:cNvPr id="12" name="TextBox 11"/>
          <p:cNvSpPr txBox="1">
            <a:spLocks noChangeArrowheads="1"/>
          </p:cNvSpPr>
          <p:nvPr/>
        </p:nvSpPr>
        <p:spPr bwMode="auto">
          <a:xfrm>
            <a:off x="6846888" y="3200400"/>
            <a:ext cx="2286000" cy="3478213"/>
          </a:xfrm>
          <a:prstGeom prst="rect">
            <a:avLst/>
          </a:prstGeom>
          <a:noFill/>
          <a:ln w="9525">
            <a:noFill/>
            <a:miter lim="800000"/>
            <a:headEnd/>
            <a:tailEnd/>
          </a:ln>
        </p:spPr>
        <p:txBody>
          <a:bodyPr>
            <a:spAutoFit/>
          </a:bodyPr>
          <a:lstStyle/>
          <a:p>
            <a:pPr algn="ctr"/>
            <a:r>
              <a:rPr lang="en-US" sz="2000" b="1">
                <a:solidFill>
                  <a:schemeClr val="bg1"/>
                </a:solidFill>
              </a:rPr>
              <a:t>Plate Umpire: Trail the batter-runner about 1/3 of the way to 1B staying close to the foul line unless the ball takes you elsewhere, then transition to the holding zone</a:t>
            </a:r>
          </a:p>
        </p:txBody>
      </p:sp>
      <p:pic>
        <p:nvPicPr>
          <p:cNvPr id="13" name="Picture 7"/>
          <p:cNvPicPr>
            <a:picLocks noChangeAspect="1" noChangeArrowheads="1"/>
          </p:cNvPicPr>
          <p:nvPr/>
        </p:nvPicPr>
        <p:blipFill>
          <a:blip r:embed="rId4" cstate="print"/>
          <a:srcRect/>
          <a:stretch>
            <a:fillRect/>
          </a:stretch>
        </p:blipFill>
        <p:spPr bwMode="auto">
          <a:xfrm rot="-1720973">
            <a:off x="990600" y="5591175"/>
            <a:ext cx="114300" cy="187325"/>
          </a:xfrm>
          <a:prstGeom prst="rect">
            <a:avLst/>
          </a:prstGeom>
          <a:noFill/>
          <a:ln w="9525">
            <a:noFill/>
            <a:miter lim="800000"/>
            <a:headEnd/>
            <a:tailEnd/>
          </a:ln>
        </p:spPr>
      </p:pic>
      <p:sp>
        <p:nvSpPr>
          <p:cNvPr id="15" name="Rectangle 14"/>
          <p:cNvSpPr/>
          <p:nvPr/>
        </p:nvSpPr>
        <p:spPr bwMode="auto">
          <a:xfrm>
            <a:off x="-76200" y="941388"/>
            <a:ext cx="1447800" cy="354012"/>
          </a:xfrm>
          <a:prstGeom prst="rect">
            <a:avLst/>
          </a:prstGeom>
        </p:spPr>
        <p:txBody>
          <a:bodyPr>
            <a:spAutoFit/>
          </a:bodyPr>
          <a:lstStyle/>
          <a:p>
            <a:pPr algn="ctr">
              <a:defRPr/>
            </a:pPr>
            <a:r>
              <a:rPr lang="en-US" sz="1700" b="1" i="1" dirty="0">
                <a:solidFill>
                  <a:srgbClr val="FFFF00"/>
                </a:solidFill>
                <a:effectLst>
                  <a:outerShdw blurRad="38100" dist="38100" dir="2700000" algn="tl">
                    <a:srgbClr val="000000">
                      <a:alpha val="43137"/>
                    </a:srgbClr>
                  </a:outerShdw>
                </a:effectLst>
                <a:latin typeface="Britannic Bold" pitchFamily="34" charset="0"/>
              </a:rPr>
              <a:t>FAST PITCH</a:t>
            </a:r>
          </a:p>
        </p:txBody>
      </p:sp>
      <p:pic>
        <p:nvPicPr>
          <p:cNvPr id="15372" name="Picture 10" descr="ASA Logo">
            <a:hlinkClick r:id="rId6"/>
          </p:cNvPr>
          <p:cNvPicPr>
            <a:picLocks noChangeAspect="1" noChangeArrowheads="1"/>
          </p:cNvPicPr>
          <p:nvPr/>
        </p:nvPicPr>
        <p:blipFill>
          <a:blip r:embed="rId7" cstate="print"/>
          <a:srcRect l="23553" t="2942" r="3719"/>
          <a:stretch>
            <a:fillRect/>
          </a:stretch>
        </p:blipFill>
        <p:spPr bwMode="auto">
          <a:xfrm>
            <a:off x="0" y="0"/>
            <a:ext cx="838200" cy="942975"/>
          </a:xfrm>
          <a:prstGeom prst="rect">
            <a:avLst/>
          </a:prstGeom>
          <a:noFill/>
          <a:ln w="9525">
            <a:noFill/>
            <a:miter lim="800000"/>
            <a:headEnd/>
            <a:tailEnd/>
          </a:ln>
        </p:spPr>
      </p:pic>
      <p:pic>
        <p:nvPicPr>
          <p:cNvPr id="14" name="Picture 3" descr="Picture1.png"/>
          <p:cNvPicPr>
            <a:picLocks noChangeAspect="1"/>
          </p:cNvPicPr>
          <p:nvPr/>
        </p:nvPicPr>
        <p:blipFill>
          <a:blip r:embed="rId8" cstate="print"/>
          <a:srcRect/>
          <a:stretch>
            <a:fillRect/>
          </a:stretch>
        </p:blipFill>
        <p:spPr bwMode="auto">
          <a:xfrm>
            <a:off x="0" y="0"/>
            <a:ext cx="1157288" cy="12366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5.55556E-7 2.22222E-6 L -0.16076 0.2125 " pathEditMode="relative" rAng="0" ptsTypes="AA">
                                      <p:cBhvr>
                                        <p:cTn id="6" dur="2000" fill="hold"/>
                                        <p:tgtEl>
                                          <p:spTgt spid="6"/>
                                        </p:tgtEl>
                                        <p:attrNameLst>
                                          <p:attrName>ppt_x</p:attrName>
                                          <p:attrName>ppt_y</p:attrName>
                                        </p:attrNameLst>
                                      </p:cBhvr>
                                      <p:rCtr x="-80" y="106"/>
                                    </p:animMotion>
                                  </p:childTnLst>
                                </p:cTn>
                              </p:par>
                              <p:par>
                                <p:cTn id="7" presetID="0" presetClass="path" presetSubtype="0" accel="50000" decel="50000" fill="hold" nodeType="withEffect">
                                  <p:stCondLst>
                                    <p:cond delay="0"/>
                                  </p:stCondLst>
                                  <p:childTnLst>
                                    <p:animMotion origin="layout" path="M -0.00034 0.00023 C -0.00277 0.00046 -0.01007 0.00046 -0.0125 0.0007 " pathEditMode="relative" rAng="0" ptsTypes="ff">
                                      <p:cBhvr>
                                        <p:cTn id="8" dur="2000" fill="hold"/>
                                        <p:tgtEl>
                                          <p:spTgt spid="5"/>
                                        </p:tgtEl>
                                        <p:attrNameLst>
                                          <p:attrName>ppt_x</p:attrName>
                                          <p:attrName>ppt_y</p:attrName>
                                        </p:attrNameLst>
                                      </p:cBhvr>
                                      <p:rCtr x="-6" y="0"/>
                                    </p:animMotion>
                                  </p:childTnLst>
                                </p:cTn>
                              </p:par>
                            </p:childTnLst>
                          </p:cTn>
                        </p:par>
                        <p:par>
                          <p:cTn id="9" fill="hold" nodeType="afterGroup">
                            <p:stCondLst>
                              <p:cond delay="2000"/>
                            </p:stCondLst>
                            <p:childTnLst>
                              <p:par>
                                <p:cTn id="10" presetID="1"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 presetClass="exit"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path" presetSubtype="0" accel="50000" decel="50000" fill="hold" grpId="1" nodeType="clickEffect">
                                  <p:stCondLst>
                                    <p:cond delay="0"/>
                                  </p:stCondLst>
                                  <p:childTnLst>
                                    <p:animMotion origin="layout" path="M -0.16076 0.2125 L 0.1809 -0.54074 " pathEditMode="relative" rAng="0" ptsTypes="AA">
                                      <p:cBhvr>
                                        <p:cTn id="19" dur="2800" fill="hold"/>
                                        <p:tgtEl>
                                          <p:spTgt spid="6"/>
                                        </p:tgtEl>
                                        <p:attrNameLst>
                                          <p:attrName>ppt_x</p:attrName>
                                          <p:attrName>ppt_y</p:attrName>
                                        </p:attrNameLst>
                                      </p:cBhvr>
                                      <p:rCtr x="171" y="-377"/>
                                    </p:animMotion>
                                  </p:childTnLst>
                                </p:cTn>
                              </p:par>
                              <p:par>
                                <p:cTn id="20" presetID="42" presetClass="path" presetSubtype="0" accel="50000" decel="50000" fill="hold" grpId="2" nodeType="withEffect">
                                  <p:stCondLst>
                                    <p:cond delay="2900"/>
                                  </p:stCondLst>
                                  <p:childTnLst>
                                    <p:animMotion origin="layout" path="M 0.1809 -0.54074 L 0.16424 -0.22986 " pathEditMode="relative" rAng="0" ptsTypes="AA">
                                      <p:cBhvr>
                                        <p:cTn id="21" dur="2100" fill="hold"/>
                                        <p:tgtEl>
                                          <p:spTgt spid="6"/>
                                        </p:tgtEl>
                                        <p:attrNameLst>
                                          <p:attrName>ppt_x</p:attrName>
                                          <p:attrName>ppt_y</p:attrName>
                                        </p:attrNameLst>
                                      </p:cBhvr>
                                      <p:rCtr x="-8" y="155"/>
                                    </p:animMotion>
                                  </p:childTnLst>
                                </p:cTn>
                              </p:par>
                              <p:par>
                                <p:cTn id="22" presetID="0" presetClass="path" presetSubtype="0" accel="50000" decel="50000" fill="hold" nodeType="withEffect">
                                  <p:stCondLst>
                                    <p:cond delay="200"/>
                                  </p:stCondLst>
                                  <p:childTnLst>
                                    <p:animMotion origin="layout" path="M 4.72222E-6 2.96296E-6 C 0.03871 0.00277 0.11579 0.01875 0.16996 0.02453 C 0.16996 0.02477 0.24548 0.03194 0.2717 0.03032 C 0.29791 0.0287 0.31597 0.02152 0.32691 0.01435 C 0.33784 0.00717 0.34878 -0.02639 0.35243 -0.05371 L 0.34878 -0.14954 L 0.33836 -0.40232 " pathEditMode="relative" rAng="0" ptsTypes="fassAAf">
                                      <p:cBhvr>
                                        <p:cTn id="23" dur="4600" fill="hold"/>
                                        <p:tgtEl>
                                          <p:spTgt spid="8"/>
                                        </p:tgtEl>
                                        <p:attrNameLst>
                                          <p:attrName>ppt_x</p:attrName>
                                          <p:attrName>ppt_y</p:attrName>
                                        </p:attrNameLst>
                                      </p:cBhvr>
                                      <p:rCtr x="176" y="-185"/>
                                    </p:animMotion>
                                  </p:childTnLst>
                                </p:cTn>
                              </p:par>
                              <p:par>
                                <p:cTn id="24" presetID="8" presetClass="emph" presetSubtype="0" fill="hold" nodeType="withEffect">
                                  <p:stCondLst>
                                    <p:cond delay="1900"/>
                                  </p:stCondLst>
                                  <p:childTnLst>
                                    <p:animRot by="-5400000">
                                      <p:cBhvr>
                                        <p:cTn id="25" dur="1200" fill="hold"/>
                                        <p:tgtEl>
                                          <p:spTgt spid="8"/>
                                        </p:tgtEl>
                                        <p:attrNameLst>
                                          <p:attrName>r</p:attrName>
                                        </p:attrNameLst>
                                      </p:cBhvr>
                                    </p:animRot>
                                  </p:childTnLst>
                                </p:cTn>
                              </p:par>
                              <p:par>
                                <p:cTn id="26" presetID="8" presetClass="emph" presetSubtype="0" fill="hold" nodeType="withEffect">
                                  <p:stCondLst>
                                    <p:cond delay="200"/>
                                  </p:stCondLst>
                                  <p:childTnLst>
                                    <p:animRot by="-2400000">
                                      <p:cBhvr>
                                        <p:cTn id="27" dur="900" fill="hold"/>
                                        <p:tgtEl>
                                          <p:spTgt spid="8"/>
                                        </p:tgtEl>
                                        <p:attrNameLst>
                                          <p:attrName>r</p:attrName>
                                        </p:attrNameLst>
                                      </p:cBhvr>
                                    </p:animRot>
                                  </p:childTnLst>
                                </p:cTn>
                              </p:par>
                              <p:par>
                                <p:cTn id="28" presetID="37" presetClass="path" presetSubtype="0" accel="50000" decel="50000" fill="hold" nodeType="withEffect">
                                  <p:stCondLst>
                                    <p:cond delay="0"/>
                                  </p:stCondLst>
                                  <p:childTnLst>
                                    <p:animMotion origin="layout" path="M -0.0125 0.00069 C -0.03871 -0.01088 -0.14566 -0.08264 -0.17187 -0.09422 " pathEditMode="relative" rAng="0" ptsTypes="ff">
                                      <p:cBhvr>
                                        <p:cTn id="29" dur="2000" fill="hold"/>
                                        <p:tgtEl>
                                          <p:spTgt spid="5"/>
                                        </p:tgtEl>
                                        <p:attrNameLst>
                                          <p:attrName>ppt_x</p:attrName>
                                          <p:attrName>ppt_y</p:attrName>
                                        </p:attrNameLst>
                                      </p:cBhvr>
                                      <p:rCtr x="-80" y="-47"/>
                                    </p:animMotion>
                                  </p:childTnLst>
                                </p:cTn>
                              </p:par>
                              <p:par>
                                <p:cTn id="30" presetID="42" presetClass="path" presetSubtype="0" accel="50000" decel="50000" fill="hold" nodeType="withEffect">
                                  <p:stCondLst>
                                    <p:cond delay="2100"/>
                                  </p:stCondLst>
                                  <p:childTnLst>
                                    <p:animMotion origin="layout" path="M -0.17153 -0.09375 L -0.17031 -0.43311 " pathEditMode="relative" rAng="0" ptsTypes="AA">
                                      <p:cBhvr>
                                        <p:cTn id="31" dur="2400" fill="hold"/>
                                        <p:tgtEl>
                                          <p:spTgt spid="5"/>
                                        </p:tgtEl>
                                        <p:attrNameLst>
                                          <p:attrName>ppt_x</p:attrName>
                                          <p:attrName>ppt_y</p:attrName>
                                        </p:attrNameLst>
                                      </p:cBhvr>
                                      <p:rCtr x="1" y="-170"/>
                                    </p:animMotion>
                                  </p:childTnLst>
                                </p:cTn>
                              </p:par>
                              <p:par>
                                <p:cTn id="32" presetID="8" presetClass="emph" presetSubtype="0" fill="hold" nodeType="withEffect">
                                  <p:stCondLst>
                                    <p:cond delay="1600"/>
                                  </p:stCondLst>
                                  <p:childTnLst>
                                    <p:animRot by="-15600000">
                                      <p:cBhvr>
                                        <p:cTn id="33" dur="1700" fill="hold"/>
                                        <p:tgtEl>
                                          <p:spTgt spid="5"/>
                                        </p:tgtEl>
                                        <p:attrNameLst>
                                          <p:attrName>r</p:attrName>
                                        </p:attrNameLst>
                                      </p:cBhvr>
                                    </p:animRot>
                                  </p:childTnLst>
                                </p:cTn>
                              </p:par>
                              <p:par>
                                <p:cTn id="34" presetID="8" presetClass="emph" presetSubtype="0" fill="hold" nodeType="withEffect">
                                  <p:stCondLst>
                                    <p:cond delay="3100"/>
                                  </p:stCondLst>
                                  <p:childTnLst>
                                    <p:animRot by="4800000">
                                      <p:cBhvr>
                                        <p:cTn id="35" dur="1000" fill="hold"/>
                                        <p:tgtEl>
                                          <p:spTgt spid="5"/>
                                        </p:tgtEl>
                                        <p:attrNameLst>
                                          <p:attrName>r</p:attrName>
                                        </p:attrNameLst>
                                      </p:cBhvr>
                                    </p:animRot>
                                  </p:childTnLst>
                                </p:cTn>
                              </p:par>
                              <p:par>
                                <p:cTn id="36" presetID="0" presetClass="path" presetSubtype="0" accel="50000" decel="50000" fill="hold" nodeType="withEffect">
                                  <p:stCondLst>
                                    <p:cond delay="200"/>
                                  </p:stCondLst>
                                  <p:childTnLst>
                                    <p:animMotion origin="layout" path="M -3.33333E-6 4.81481E-6 C -0.00121 -0.00487 0.01077 -0.025 0.01789 -0.0345 C 0.025 -0.04399 0.03959 -0.05 0.04271 -0.05047 C 0.05139 -0.05186 0.05434 -0.04954 0.07657 -0.047 L 0.14011 -0.04075 " pathEditMode="relative" rAng="0" ptsTypes="fstAf">
                                      <p:cBhvr>
                                        <p:cTn id="37" dur="2600" fill="hold"/>
                                        <p:tgtEl>
                                          <p:spTgt spid="13"/>
                                        </p:tgtEl>
                                        <p:attrNameLst>
                                          <p:attrName>ppt_x</p:attrName>
                                          <p:attrName>ppt_y</p:attrName>
                                        </p:attrNameLst>
                                      </p:cBhvr>
                                      <p:rCtr x="69" y="-26"/>
                                    </p:animMotion>
                                  </p:childTnLst>
                                </p:cTn>
                              </p:par>
                              <p:par>
                                <p:cTn id="38" presetID="8" presetClass="emph" presetSubtype="0" fill="hold" nodeType="withEffect">
                                  <p:stCondLst>
                                    <p:cond delay="200"/>
                                  </p:stCondLst>
                                  <p:childTnLst>
                                    <p:animRot by="-1800000">
                                      <p:cBhvr>
                                        <p:cTn id="39" dur="1000" fill="hold"/>
                                        <p:tgtEl>
                                          <p:spTgt spid="13"/>
                                        </p:tgtEl>
                                        <p:attrNameLst>
                                          <p:attrName>r</p:attrName>
                                        </p:attrNameLst>
                                      </p:cBhvr>
                                    </p:animRot>
                                  </p:childTnLst>
                                </p:cTn>
                              </p:par>
                              <p:par>
                                <p:cTn id="40" presetID="8" presetClass="emph" presetSubtype="0" fill="hold" nodeType="withEffect">
                                  <p:stCondLst>
                                    <p:cond delay="1200"/>
                                  </p:stCondLst>
                                  <p:childTnLst>
                                    <p:animRot by="3300000">
                                      <p:cBhvr>
                                        <p:cTn id="41" dur="800" fill="hold"/>
                                        <p:tgtEl>
                                          <p:spTgt spid="13"/>
                                        </p:tgtEl>
                                        <p:attrNameLst>
                                          <p:attrName>r</p:attrName>
                                        </p:attrNameLst>
                                      </p:cBhvr>
                                    </p:animRot>
                                  </p:childTnLst>
                                </p:cTn>
                              </p:par>
                              <p:par>
                                <p:cTn id="42" presetID="42" presetClass="path" presetSubtype="0" accel="50000" decel="50000" fill="hold" nodeType="withEffect">
                                  <p:stCondLst>
                                    <p:cond delay="2800"/>
                                  </p:stCondLst>
                                  <p:childTnLst>
                                    <p:animMotion origin="layout" path="M 0.13959 -0.04144 L -0.02291 -0.24005 " pathEditMode="relative" rAng="0" ptsTypes="AA">
                                      <p:cBhvr>
                                        <p:cTn id="43" dur="1900" fill="hold"/>
                                        <p:tgtEl>
                                          <p:spTgt spid="13"/>
                                        </p:tgtEl>
                                        <p:attrNameLst>
                                          <p:attrName>ppt_x</p:attrName>
                                          <p:attrName>ppt_y</p:attrName>
                                        </p:attrNameLst>
                                      </p:cBhvr>
                                      <p:rCtr x="-81" y="-99"/>
                                    </p:animMotion>
                                  </p:childTnLst>
                                </p:cTn>
                              </p:par>
                              <p:par>
                                <p:cTn id="44" presetID="8" presetClass="emph" presetSubtype="0" fill="hold" nodeType="withEffect">
                                  <p:stCondLst>
                                    <p:cond delay="2300"/>
                                  </p:stCondLst>
                                  <p:childTnLst>
                                    <p:animRot by="-5700000">
                                      <p:cBhvr>
                                        <p:cTn id="45" dur="1500" fill="hold"/>
                                        <p:tgtEl>
                                          <p:spTgt spid="13"/>
                                        </p:tgtEl>
                                        <p:attrNameLst>
                                          <p:attrName>r</p:attrName>
                                        </p:attrNameLst>
                                      </p:cBhvr>
                                    </p:animRot>
                                  </p:childTnLst>
                                </p:cTn>
                              </p:par>
                              <p:par>
                                <p:cTn id="46" presetID="8" presetClass="emph" presetSubtype="0" fill="hold" nodeType="withEffect">
                                  <p:stCondLst>
                                    <p:cond delay="4100"/>
                                  </p:stCondLst>
                                  <p:childTnLst>
                                    <p:animRot by="5400000">
                                      <p:cBhvr>
                                        <p:cTn id="47" dur="700" fill="hold"/>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6" grpId="1" animBg="1"/>
      <p:bldP spid="6" grpId="2" animBg="1"/>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p:cNvPicPr>
            <a:picLocks noChangeAspect="1" noChangeArrowheads="1"/>
          </p:cNvPicPr>
          <p:nvPr/>
        </p:nvPicPr>
        <p:blipFill>
          <a:blip r:embed="rId3" cstate="print"/>
          <a:srcRect/>
          <a:stretch>
            <a:fillRect/>
          </a:stretch>
        </p:blipFill>
        <p:spPr bwMode="auto">
          <a:xfrm>
            <a:off x="0" y="0"/>
            <a:ext cx="6870700" cy="6858000"/>
          </a:xfrm>
          <a:prstGeom prst="rect">
            <a:avLst/>
          </a:prstGeom>
          <a:noFill/>
          <a:ln w="9525">
            <a:noFill/>
            <a:miter lim="800000"/>
            <a:headEnd/>
            <a:tailEnd/>
          </a:ln>
        </p:spPr>
      </p:pic>
      <p:sp>
        <p:nvSpPr>
          <p:cNvPr id="16387" name="TextBox 1"/>
          <p:cNvSpPr txBox="1">
            <a:spLocks noChangeArrowheads="1"/>
          </p:cNvSpPr>
          <p:nvPr/>
        </p:nvSpPr>
        <p:spPr bwMode="auto">
          <a:xfrm>
            <a:off x="6934200" y="130175"/>
            <a:ext cx="2052638" cy="708025"/>
          </a:xfrm>
          <a:prstGeom prst="rect">
            <a:avLst/>
          </a:prstGeom>
          <a:noFill/>
          <a:ln w="9525">
            <a:noFill/>
            <a:miter lim="800000"/>
            <a:headEnd/>
            <a:tailEnd/>
          </a:ln>
        </p:spPr>
        <p:txBody>
          <a:bodyPr wrap="none">
            <a:spAutoFit/>
          </a:bodyPr>
          <a:lstStyle/>
          <a:p>
            <a:pPr algn="ctr"/>
            <a:r>
              <a:rPr lang="en-US" sz="2000" b="1" u="sng">
                <a:solidFill>
                  <a:schemeClr val="bg1"/>
                </a:solidFill>
              </a:rPr>
              <a:t>Runners On 1B</a:t>
            </a:r>
          </a:p>
          <a:p>
            <a:pPr algn="ctr"/>
            <a:r>
              <a:rPr lang="en-US" sz="2000" b="1" u="sng">
                <a:solidFill>
                  <a:schemeClr val="bg1"/>
                </a:solidFill>
              </a:rPr>
              <a:t>Base Hit</a:t>
            </a:r>
          </a:p>
        </p:txBody>
      </p:sp>
      <p:sp>
        <p:nvSpPr>
          <p:cNvPr id="4" name="TextBox 3"/>
          <p:cNvSpPr txBox="1">
            <a:spLocks noChangeArrowheads="1"/>
          </p:cNvSpPr>
          <p:nvPr/>
        </p:nvSpPr>
        <p:spPr bwMode="auto">
          <a:xfrm>
            <a:off x="6846888" y="914400"/>
            <a:ext cx="2297112" cy="2862263"/>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Start behind and </a:t>
            </a:r>
          </a:p>
          <a:p>
            <a:pPr algn="ctr"/>
            <a:r>
              <a:rPr lang="en-US" sz="2000" b="1">
                <a:solidFill>
                  <a:schemeClr val="bg1"/>
                </a:solidFill>
              </a:rPr>
              <a:t>off the 1B </a:t>
            </a:r>
          </a:p>
          <a:p>
            <a:pPr algn="ctr"/>
            <a:r>
              <a:rPr lang="en-US" sz="2000" b="1">
                <a:solidFill>
                  <a:schemeClr val="bg1"/>
                </a:solidFill>
              </a:rPr>
              <a:t>side of F4, shade lead runner, square to plate, go to ready </a:t>
            </a:r>
          </a:p>
          <a:p>
            <a:pPr algn="ctr"/>
            <a:r>
              <a:rPr lang="en-US" sz="2000" b="1">
                <a:solidFill>
                  <a:schemeClr val="bg1"/>
                </a:solidFill>
              </a:rPr>
              <a:t>position at</a:t>
            </a:r>
          </a:p>
          <a:p>
            <a:pPr algn="ctr"/>
            <a:r>
              <a:rPr lang="en-US" sz="2000" b="1">
                <a:solidFill>
                  <a:schemeClr val="bg1"/>
                </a:solidFill>
              </a:rPr>
              <a:t>start of pitch</a:t>
            </a:r>
          </a:p>
        </p:txBody>
      </p:sp>
      <p:pic>
        <p:nvPicPr>
          <p:cNvPr id="5" name="Picture 7"/>
          <p:cNvPicPr>
            <a:picLocks noChangeAspect="1" noChangeArrowheads="1"/>
          </p:cNvPicPr>
          <p:nvPr/>
        </p:nvPicPr>
        <p:blipFill>
          <a:blip r:embed="rId4" cstate="print"/>
          <a:srcRect/>
          <a:stretch>
            <a:fillRect/>
          </a:stretch>
        </p:blipFill>
        <p:spPr bwMode="auto">
          <a:xfrm rot="9635244">
            <a:off x="5029200" y="4281488"/>
            <a:ext cx="122238" cy="200025"/>
          </a:xfrm>
          <a:prstGeom prst="rect">
            <a:avLst/>
          </a:prstGeom>
          <a:noFill/>
          <a:ln w="9525">
            <a:noFill/>
            <a:miter lim="800000"/>
            <a:headEnd/>
            <a:tailEnd/>
          </a:ln>
        </p:spPr>
      </p:pic>
      <p:sp>
        <p:nvSpPr>
          <p:cNvPr id="6" name="Oval 5"/>
          <p:cNvSpPr/>
          <p:nvPr/>
        </p:nvSpPr>
        <p:spPr>
          <a:xfrm>
            <a:off x="2743200" y="4068763"/>
            <a:ext cx="46038" cy="4603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8" name="Picture 5"/>
          <p:cNvPicPr>
            <a:picLocks noChangeAspect="1" noChangeArrowheads="1"/>
          </p:cNvPicPr>
          <p:nvPr/>
        </p:nvPicPr>
        <p:blipFill>
          <a:blip r:embed="rId5" cstate="print"/>
          <a:srcRect/>
          <a:stretch>
            <a:fillRect/>
          </a:stretch>
        </p:blipFill>
        <p:spPr bwMode="auto">
          <a:xfrm rot="5400000">
            <a:off x="4286250" y="5373688"/>
            <a:ext cx="138113" cy="223837"/>
          </a:xfrm>
          <a:prstGeom prst="rect">
            <a:avLst/>
          </a:prstGeom>
          <a:noFill/>
          <a:ln w="9525">
            <a:noFill/>
            <a:miter lim="800000"/>
            <a:headEnd/>
            <a:tailEnd/>
          </a:ln>
        </p:spPr>
      </p:pic>
      <p:sp>
        <p:nvSpPr>
          <p:cNvPr id="11" name="TextBox 10"/>
          <p:cNvSpPr txBox="1">
            <a:spLocks noChangeArrowheads="1"/>
          </p:cNvSpPr>
          <p:nvPr/>
        </p:nvSpPr>
        <p:spPr bwMode="auto">
          <a:xfrm>
            <a:off x="6858000" y="914400"/>
            <a:ext cx="2286000" cy="1938338"/>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Button-hook 10-12’ inside the diamond, letting the ball take you to the play</a:t>
            </a:r>
          </a:p>
        </p:txBody>
      </p:sp>
      <p:sp>
        <p:nvSpPr>
          <p:cNvPr id="12" name="TextBox 11"/>
          <p:cNvSpPr txBox="1">
            <a:spLocks noChangeArrowheads="1"/>
          </p:cNvSpPr>
          <p:nvPr/>
        </p:nvSpPr>
        <p:spPr bwMode="auto">
          <a:xfrm>
            <a:off x="6846888" y="3657600"/>
            <a:ext cx="2286000" cy="2862263"/>
          </a:xfrm>
          <a:prstGeom prst="rect">
            <a:avLst/>
          </a:prstGeom>
          <a:noFill/>
          <a:ln w="9525">
            <a:noFill/>
            <a:miter lim="800000"/>
            <a:headEnd/>
            <a:tailEnd/>
          </a:ln>
        </p:spPr>
        <p:txBody>
          <a:bodyPr>
            <a:spAutoFit/>
          </a:bodyPr>
          <a:lstStyle/>
          <a:p>
            <a:pPr algn="ctr"/>
            <a:r>
              <a:rPr lang="en-US" sz="2000" b="1">
                <a:solidFill>
                  <a:schemeClr val="bg1"/>
                </a:solidFill>
              </a:rPr>
              <a:t>Plate Umpire: Trail the batter-runner, transition to holding zone, be prepared for a play on the lead runner at 3B and any play at the plate</a:t>
            </a:r>
          </a:p>
        </p:txBody>
      </p:sp>
      <p:pic>
        <p:nvPicPr>
          <p:cNvPr id="13" name="Picture 7"/>
          <p:cNvPicPr>
            <a:picLocks noChangeAspect="1" noChangeArrowheads="1"/>
          </p:cNvPicPr>
          <p:nvPr/>
        </p:nvPicPr>
        <p:blipFill>
          <a:blip r:embed="rId4" cstate="print"/>
          <a:srcRect/>
          <a:stretch>
            <a:fillRect/>
          </a:stretch>
        </p:blipFill>
        <p:spPr bwMode="auto">
          <a:xfrm rot="-1720973">
            <a:off x="990600" y="5591175"/>
            <a:ext cx="114300" cy="187325"/>
          </a:xfrm>
          <a:prstGeom prst="rect">
            <a:avLst/>
          </a:prstGeom>
          <a:noFill/>
          <a:ln w="9525">
            <a:noFill/>
            <a:miter lim="800000"/>
            <a:headEnd/>
            <a:tailEnd/>
          </a:ln>
        </p:spPr>
      </p:pic>
      <p:pic>
        <p:nvPicPr>
          <p:cNvPr id="15" name="Picture 5"/>
          <p:cNvPicPr>
            <a:picLocks noChangeAspect="1" noChangeArrowheads="1"/>
          </p:cNvPicPr>
          <p:nvPr/>
        </p:nvPicPr>
        <p:blipFill>
          <a:blip r:embed="rId5" cstate="print"/>
          <a:srcRect/>
          <a:stretch>
            <a:fillRect/>
          </a:stretch>
        </p:blipFill>
        <p:spPr bwMode="auto">
          <a:xfrm rot="-8470902">
            <a:off x="1143000" y="5329238"/>
            <a:ext cx="138113" cy="223837"/>
          </a:xfrm>
          <a:prstGeom prst="rect">
            <a:avLst/>
          </a:prstGeom>
          <a:noFill/>
          <a:ln w="9525">
            <a:noFill/>
            <a:miter lim="800000"/>
            <a:headEnd/>
            <a:tailEnd/>
          </a:ln>
        </p:spPr>
      </p:pic>
      <p:sp>
        <p:nvSpPr>
          <p:cNvPr id="16" name="Rectangle 15"/>
          <p:cNvSpPr/>
          <p:nvPr/>
        </p:nvSpPr>
        <p:spPr bwMode="auto">
          <a:xfrm>
            <a:off x="-76200" y="941388"/>
            <a:ext cx="1447800" cy="354012"/>
          </a:xfrm>
          <a:prstGeom prst="rect">
            <a:avLst/>
          </a:prstGeom>
        </p:spPr>
        <p:txBody>
          <a:bodyPr>
            <a:spAutoFit/>
          </a:bodyPr>
          <a:lstStyle/>
          <a:p>
            <a:pPr algn="ctr">
              <a:defRPr/>
            </a:pPr>
            <a:r>
              <a:rPr lang="en-US" sz="1700" b="1" i="1" dirty="0">
                <a:solidFill>
                  <a:srgbClr val="FFFF00"/>
                </a:solidFill>
                <a:effectLst>
                  <a:outerShdw blurRad="38100" dist="38100" dir="2700000" algn="tl">
                    <a:srgbClr val="000000">
                      <a:alpha val="43137"/>
                    </a:srgbClr>
                  </a:outerShdw>
                </a:effectLst>
                <a:latin typeface="Britannic Bold" pitchFamily="34" charset="0"/>
              </a:rPr>
              <a:t>FAST PITCH</a:t>
            </a:r>
          </a:p>
        </p:txBody>
      </p:sp>
      <p:pic>
        <p:nvPicPr>
          <p:cNvPr id="16397" name="Picture 10" descr="ASA Logo">
            <a:hlinkClick r:id="rId6"/>
          </p:cNvPr>
          <p:cNvPicPr>
            <a:picLocks noChangeAspect="1" noChangeArrowheads="1"/>
          </p:cNvPicPr>
          <p:nvPr/>
        </p:nvPicPr>
        <p:blipFill>
          <a:blip r:embed="rId7" cstate="print"/>
          <a:srcRect l="23553" t="2942" r="3719"/>
          <a:stretch>
            <a:fillRect/>
          </a:stretch>
        </p:blipFill>
        <p:spPr bwMode="auto">
          <a:xfrm>
            <a:off x="0" y="0"/>
            <a:ext cx="838200" cy="942975"/>
          </a:xfrm>
          <a:prstGeom prst="rect">
            <a:avLst/>
          </a:prstGeom>
          <a:noFill/>
          <a:ln w="9525">
            <a:noFill/>
            <a:miter lim="800000"/>
            <a:headEnd/>
            <a:tailEnd/>
          </a:ln>
        </p:spPr>
      </p:pic>
      <p:pic>
        <p:nvPicPr>
          <p:cNvPr id="14" name="Picture 3" descr="Picture1.png"/>
          <p:cNvPicPr>
            <a:picLocks noChangeAspect="1"/>
          </p:cNvPicPr>
          <p:nvPr/>
        </p:nvPicPr>
        <p:blipFill>
          <a:blip r:embed="rId8" cstate="print"/>
          <a:srcRect/>
          <a:stretch>
            <a:fillRect/>
          </a:stretch>
        </p:blipFill>
        <p:spPr bwMode="auto">
          <a:xfrm>
            <a:off x="0" y="0"/>
            <a:ext cx="1157288" cy="12366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5.55556E-7 2.22222E-6 L -0.15608 0.20764 " pathEditMode="relative" rAng="0" ptsTypes="AA">
                                      <p:cBhvr>
                                        <p:cTn id="6" dur="2000" fill="hold"/>
                                        <p:tgtEl>
                                          <p:spTgt spid="6"/>
                                        </p:tgtEl>
                                        <p:attrNameLst>
                                          <p:attrName>ppt_x</p:attrName>
                                          <p:attrName>ppt_y</p:attrName>
                                        </p:attrNameLst>
                                      </p:cBhvr>
                                      <p:rCtr x="-78" y="104"/>
                                    </p:animMotion>
                                  </p:childTnLst>
                                </p:cTn>
                              </p:par>
                              <p:par>
                                <p:cTn id="7" presetID="42" presetClass="path" presetSubtype="0" accel="50000" decel="50000" fill="hold" nodeType="withEffect">
                                  <p:stCondLst>
                                    <p:cond delay="0"/>
                                  </p:stCondLst>
                                  <p:childTnLst>
                                    <p:animMotion origin="layout" path="M 0.00034 -0.00046 L -0.00018 -0.0456 " pathEditMode="relative" rAng="0" ptsTypes="AA">
                                      <p:cBhvr>
                                        <p:cTn id="8" dur="2000" fill="hold"/>
                                        <p:tgtEl>
                                          <p:spTgt spid="8"/>
                                        </p:tgtEl>
                                        <p:attrNameLst>
                                          <p:attrName>ppt_x</p:attrName>
                                          <p:attrName>ppt_y</p:attrName>
                                        </p:attrNameLst>
                                      </p:cBhvr>
                                      <p:rCtr x="0" y="-23"/>
                                    </p:animMotion>
                                  </p:childTnLst>
                                </p:cTn>
                              </p:par>
                            </p:childTnLst>
                          </p:cTn>
                        </p:par>
                        <p:par>
                          <p:cTn id="9" fill="hold" nodeType="afterGroup">
                            <p:stCondLst>
                              <p:cond delay="2000"/>
                            </p:stCondLst>
                            <p:childTnLst>
                              <p:par>
                                <p:cTn id="10" presetID="1"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 presetClass="exit"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path" presetSubtype="0" accel="50000" decel="50000" fill="hold" grpId="1" nodeType="clickEffect">
                                  <p:stCondLst>
                                    <p:cond delay="0"/>
                                  </p:stCondLst>
                                  <p:childTnLst>
                                    <p:animMotion origin="layout" path="M -0.15503 0.20486 L 0.1809 -0.54074 " pathEditMode="relative" rAng="0" ptsTypes="AA">
                                      <p:cBhvr>
                                        <p:cTn id="19" dur="2100" fill="hold"/>
                                        <p:tgtEl>
                                          <p:spTgt spid="6"/>
                                        </p:tgtEl>
                                        <p:attrNameLst>
                                          <p:attrName>ppt_x</p:attrName>
                                          <p:attrName>ppt_y</p:attrName>
                                        </p:attrNameLst>
                                      </p:cBhvr>
                                      <p:rCtr x="168" y="-373"/>
                                    </p:animMotion>
                                  </p:childTnLst>
                                </p:cTn>
                              </p:par>
                              <p:par>
                                <p:cTn id="20" presetID="42" presetClass="path" presetSubtype="0" accel="50000" decel="50000" fill="hold" grpId="2" nodeType="withEffect">
                                  <p:stCondLst>
                                    <p:cond delay="2100"/>
                                  </p:stCondLst>
                                  <p:childTnLst>
                                    <p:animMotion origin="layout" path="M 0.1809 -0.54071 L 0.16615 -0.22618 " pathEditMode="relative" rAng="0" ptsTypes="AA">
                                      <p:cBhvr>
                                        <p:cTn id="21" dur="1900" fill="hold"/>
                                        <p:tgtEl>
                                          <p:spTgt spid="6"/>
                                        </p:tgtEl>
                                        <p:attrNameLst>
                                          <p:attrName>ppt_x</p:attrName>
                                          <p:attrName>ppt_y</p:attrName>
                                        </p:attrNameLst>
                                      </p:cBhvr>
                                      <p:rCtr x="-7" y="157"/>
                                    </p:animMotion>
                                  </p:childTnLst>
                                </p:cTn>
                              </p:par>
                              <p:par>
                                <p:cTn id="22" presetID="37" presetClass="path" presetSubtype="0" accel="50000" decel="50000" fill="hold" nodeType="withEffect">
                                  <p:stCondLst>
                                    <p:cond delay="1200"/>
                                  </p:stCondLst>
                                  <p:childTnLst>
                                    <p:animMotion origin="layout" path="M 2.77778E-6 2.12766E-6 C -0.01702 -0.02752 -0.11632 -0.06892 -0.14306 -0.1117 C -0.17032 -0.15287 -0.16354 -0.21462 -0.16407 -0.24653 " pathEditMode="relative" rAng="0" ptsTypes="faf">
                                      <p:cBhvr>
                                        <p:cTn id="23" dur="2700" fill="hold"/>
                                        <p:tgtEl>
                                          <p:spTgt spid="5"/>
                                        </p:tgtEl>
                                        <p:attrNameLst>
                                          <p:attrName>ppt_x</p:attrName>
                                          <p:attrName>ppt_y</p:attrName>
                                        </p:attrNameLst>
                                      </p:cBhvr>
                                      <p:rCtr x="-85" y="-123"/>
                                    </p:animMotion>
                                  </p:childTnLst>
                                </p:cTn>
                              </p:par>
                              <p:par>
                                <p:cTn id="24" presetID="8" presetClass="emph" presetSubtype="0" fill="hold" nodeType="withEffect">
                                  <p:stCondLst>
                                    <p:cond delay="2400"/>
                                  </p:stCondLst>
                                  <p:childTnLst>
                                    <p:animRot by="9000000">
                                      <p:cBhvr>
                                        <p:cTn id="25" dur="1300" fill="hold"/>
                                        <p:tgtEl>
                                          <p:spTgt spid="5"/>
                                        </p:tgtEl>
                                        <p:attrNameLst>
                                          <p:attrName>r</p:attrName>
                                        </p:attrNameLst>
                                      </p:cBhvr>
                                    </p:animRot>
                                  </p:childTnLst>
                                </p:cTn>
                              </p:par>
                              <p:par>
                                <p:cTn id="26" presetID="8" presetClass="emph" presetSubtype="0" fill="hold" nodeType="withEffect">
                                  <p:stCondLst>
                                    <p:cond delay="1400"/>
                                  </p:stCondLst>
                                  <p:childTnLst>
                                    <p:animRot by="-2400000">
                                      <p:cBhvr>
                                        <p:cTn id="27" dur="800" fill="hold"/>
                                        <p:tgtEl>
                                          <p:spTgt spid="5"/>
                                        </p:tgtEl>
                                        <p:attrNameLst>
                                          <p:attrName>r</p:attrName>
                                        </p:attrNameLst>
                                      </p:cBhvr>
                                    </p:animRot>
                                  </p:childTnLst>
                                </p:cTn>
                              </p:par>
                              <p:par>
                                <p:cTn id="28" presetID="8" presetClass="emph" presetSubtype="0" fill="hold" nodeType="withEffect">
                                  <p:stCondLst>
                                    <p:cond delay="600"/>
                                  </p:stCondLst>
                                  <p:childTnLst>
                                    <p:animRot by="5400000">
                                      <p:cBhvr>
                                        <p:cTn id="29" dur="1000" fill="hold"/>
                                        <p:tgtEl>
                                          <p:spTgt spid="5"/>
                                        </p:tgtEl>
                                        <p:attrNameLst>
                                          <p:attrName>r</p:attrName>
                                        </p:attrNameLst>
                                      </p:cBhvr>
                                    </p:animRot>
                                  </p:childTnLst>
                                </p:cTn>
                              </p:par>
                              <p:par>
                                <p:cTn id="30" presetID="42" presetClass="path" presetSubtype="0" accel="50000" decel="50000" fill="hold" nodeType="withEffect">
                                  <p:stCondLst>
                                    <p:cond delay="0"/>
                                  </p:stCondLst>
                                  <p:childTnLst>
                                    <p:animMotion origin="layout" path="M -0.0007 -0.0463 L -0.00434 -0.41088 " pathEditMode="relative" rAng="0" ptsTypes="AA">
                                      <p:cBhvr>
                                        <p:cTn id="31" dur="4000" fill="hold"/>
                                        <p:tgtEl>
                                          <p:spTgt spid="8"/>
                                        </p:tgtEl>
                                        <p:attrNameLst>
                                          <p:attrName>ppt_x</p:attrName>
                                          <p:attrName>ppt_y</p:attrName>
                                        </p:attrNameLst>
                                      </p:cBhvr>
                                      <p:rCtr x="-2" y="-182"/>
                                    </p:animMotion>
                                  </p:childTnLst>
                                </p:cTn>
                              </p:par>
                              <p:par>
                                <p:cTn id="32" presetID="0" presetClass="path" presetSubtype="0" accel="50000" decel="50000" fill="hold" nodeType="withEffect">
                                  <p:stCondLst>
                                    <p:cond delay="400"/>
                                  </p:stCondLst>
                                  <p:childTnLst>
                                    <p:animMotion origin="layout" path="M -3.33333E-6 4.81481E-6 C -0.00121 -0.00487 0.01077 -0.025 0.01789 -0.0345 C 0.025 -0.04399 0.03959 -0.05 0.04271 -0.05047 C 0.05139 -0.05186 0.05434 -0.04954 0.07657 -0.047 L 0.14011 -0.04075 " pathEditMode="relative" rAng="0" ptsTypes="fstAf">
                                      <p:cBhvr>
                                        <p:cTn id="33" dur="2400" fill="hold"/>
                                        <p:tgtEl>
                                          <p:spTgt spid="13"/>
                                        </p:tgtEl>
                                        <p:attrNameLst>
                                          <p:attrName>ppt_x</p:attrName>
                                          <p:attrName>ppt_y</p:attrName>
                                        </p:attrNameLst>
                                      </p:cBhvr>
                                      <p:rCtr x="69" y="-26"/>
                                    </p:animMotion>
                                  </p:childTnLst>
                                </p:cTn>
                              </p:par>
                              <p:par>
                                <p:cTn id="34" presetID="8" presetClass="emph" presetSubtype="0" fill="hold" nodeType="withEffect">
                                  <p:stCondLst>
                                    <p:cond delay="200"/>
                                  </p:stCondLst>
                                  <p:childTnLst>
                                    <p:animRot by="-1800000">
                                      <p:cBhvr>
                                        <p:cTn id="35" dur="1000" fill="hold"/>
                                        <p:tgtEl>
                                          <p:spTgt spid="13"/>
                                        </p:tgtEl>
                                        <p:attrNameLst>
                                          <p:attrName>r</p:attrName>
                                        </p:attrNameLst>
                                      </p:cBhvr>
                                    </p:animRot>
                                  </p:childTnLst>
                                </p:cTn>
                              </p:par>
                              <p:par>
                                <p:cTn id="36" presetID="8" presetClass="emph" presetSubtype="0" fill="hold" nodeType="withEffect">
                                  <p:stCondLst>
                                    <p:cond delay="1200"/>
                                  </p:stCondLst>
                                  <p:childTnLst>
                                    <p:animRot by="3300000">
                                      <p:cBhvr>
                                        <p:cTn id="37" dur="800" fill="hold"/>
                                        <p:tgtEl>
                                          <p:spTgt spid="13"/>
                                        </p:tgtEl>
                                        <p:attrNameLst>
                                          <p:attrName>r</p:attrName>
                                        </p:attrNameLst>
                                      </p:cBhvr>
                                    </p:animRot>
                                  </p:childTnLst>
                                </p:cTn>
                              </p:par>
                              <p:par>
                                <p:cTn id="38" presetID="42" presetClass="path" presetSubtype="0" accel="50000" decel="50000" fill="hold" nodeType="withEffect">
                                  <p:stCondLst>
                                    <p:cond delay="2800"/>
                                  </p:stCondLst>
                                  <p:childTnLst>
                                    <p:animMotion origin="layout" path="M 0.13959 -0.04144 L -0.02291 -0.24005 " pathEditMode="relative" rAng="0" ptsTypes="AA">
                                      <p:cBhvr>
                                        <p:cTn id="39" dur="1900" fill="hold"/>
                                        <p:tgtEl>
                                          <p:spTgt spid="13"/>
                                        </p:tgtEl>
                                        <p:attrNameLst>
                                          <p:attrName>ppt_x</p:attrName>
                                          <p:attrName>ppt_y</p:attrName>
                                        </p:attrNameLst>
                                      </p:cBhvr>
                                      <p:rCtr x="-81" y="-99"/>
                                    </p:animMotion>
                                  </p:childTnLst>
                                </p:cTn>
                              </p:par>
                              <p:par>
                                <p:cTn id="40" presetID="8" presetClass="emph" presetSubtype="0" fill="hold" nodeType="withEffect">
                                  <p:stCondLst>
                                    <p:cond delay="2300"/>
                                  </p:stCondLst>
                                  <p:childTnLst>
                                    <p:animRot by="-6300000">
                                      <p:cBhvr>
                                        <p:cTn id="41" dur="1500" fill="hold"/>
                                        <p:tgtEl>
                                          <p:spTgt spid="13"/>
                                        </p:tgtEl>
                                        <p:attrNameLst>
                                          <p:attrName>r</p:attrName>
                                        </p:attrNameLst>
                                      </p:cBhvr>
                                    </p:animRot>
                                  </p:childTnLst>
                                </p:cTn>
                              </p:par>
                              <p:par>
                                <p:cTn id="42" presetID="8" presetClass="emph" presetSubtype="0" fill="hold" nodeType="withEffect">
                                  <p:stCondLst>
                                    <p:cond delay="4100"/>
                                  </p:stCondLst>
                                  <p:childTnLst>
                                    <p:animRot by="5700000">
                                      <p:cBhvr>
                                        <p:cTn id="43" dur="700" fill="hold"/>
                                        <p:tgtEl>
                                          <p:spTgt spid="13"/>
                                        </p:tgtEl>
                                        <p:attrNameLst>
                                          <p:attrName>r</p:attrName>
                                        </p:attrNameLst>
                                      </p:cBhvr>
                                    </p:animRot>
                                  </p:childTnLst>
                                </p:cTn>
                              </p:par>
                              <p:par>
                                <p:cTn id="44" presetID="0" presetClass="path" presetSubtype="0" accel="50000" decel="50000" fill="hold" nodeType="withEffect">
                                  <p:stCondLst>
                                    <p:cond delay="200"/>
                                  </p:stCondLst>
                                  <p:childTnLst>
                                    <p:animMotion origin="layout" path="M 4.72222E-6 2.96296E-6 C 0.03871 0.00277 0.13072 0.01088 0.19288 0.01666 C 0.23211 0.02083 0.21666 0.0243 0.23524 0.02546 C 0.25364 0.02662 0.28541 0.03032 0.30347 0.02384 C 0.32864 0.01875 0.33645 -0.0044 0.34392 -0.01343 C 0.35138 -0.02246 0.34895 -0.03449 0.35034 -0.04005 " pathEditMode="relative" rAng="0" ptsTypes="fasssf">
                                      <p:cBhvr>
                                        <p:cTn id="45" dur="4400" fill="hold"/>
                                        <p:tgtEl>
                                          <p:spTgt spid="15"/>
                                        </p:tgtEl>
                                        <p:attrNameLst>
                                          <p:attrName>ppt_x</p:attrName>
                                          <p:attrName>ppt_y</p:attrName>
                                        </p:attrNameLst>
                                      </p:cBhvr>
                                      <p:rCtr x="176" y="-5"/>
                                    </p:animMotion>
                                  </p:childTnLst>
                                </p:cTn>
                              </p:par>
                              <p:par>
                                <p:cTn id="46" presetID="8" presetClass="emph" presetSubtype="0" fill="hold" nodeType="withEffect">
                                  <p:stCondLst>
                                    <p:cond delay="200"/>
                                  </p:stCondLst>
                                  <p:childTnLst>
                                    <p:animRot by="-2400000">
                                      <p:cBhvr>
                                        <p:cTn id="47" dur="900" fill="hold"/>
                                        <p:tgtEl>
                                          <p:spTgt spid="15"/>
                                        </p:tgtEl>
                                        <p:attrNameLst>
                                          <p:attrName>r</p:attrName>
                                        </p:attrNameLst>
                                      </p:cBhvr>
                                    </p:animRot>
                                  </p:childTnLst>
                                </p:cTn>
                              </p:par>
                              <p:par>
                                <p:cTn id="48" presetID="8" presetClass="emph" presetSubtype="0" fill="hold" nodeType="withEffect">
                                  <p:stCondLst>
                                    <p:cond delay="2600"/>
                                  </p:stCondLst>
                                  <p:childTnLst>
                                    <p:animRot by="-5700000">
                                      <p:cBhvr>
                                        <p:cTn id="49" dur="1900" fill="hold"/>
                                        <p:tgtEl>
                                          <p:spTgt spid="1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6" grpId="1" animBg="1"/>
      <p:bldP spid="6" grpId="2" animBg="1"/>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3"/>
          <p:cNvPicPr>
            <a:picLocks noChangeAspect="1" noChangeArrowheads="1"/>
          </p:cNvPicPr>
          <p:nvPr/>
        </p:nvPicPr>
        <p:blipFill>
          <a:blip r:embed="rId3" cstate="print"/>
          <a:srcRect/>
          <a:stretch>
            <a:fillRect/>
          </a:stretch>
        </p:blipFill>
        <p:spPr bwMode="auto">
          <a:xfrm>
            <a:off x="0" y="0"/>
            <a:ext cx="6870700" cy="6858000"/>
          </a:xfrm>
          <a:prstGeom prst="rect">
            <a:avLst/>
          </a:prstGeom>
          <a:noFill/>
          <a:ln w="9525">
            <a:noFill/>
            <a:miter lim="800000"/>
            <a:headEnd/>
            <a:tailEnd/>
          </a:ln>
        </p:spPr>
      </p:pic>
      <p:sp>
        <p:nvSpPr>
          <p:cNvPr id="17411" name="TextBox 1"/>
          <p:cNvSpPr txBox="1">
            <a:spLocks noChangeArrowheads="1"/>
          </p:cNvSpPr>
          <p:nvPr/>
        </p:nvSpPr>
        <p:spPr bwMode="auto">
          <a:xfrm>
            <a:off x="6934200" y="130175"/>
            <a:ext cx="2052638" cy="708025"/>
          </a:xfrm>
          <a:prstGeom prst="rect">
            <a:avLst/>
          </a:prstGeom>
          <a:noFill/>
          <a:ln w="9525">
            <a:noFill/>
            <a:miter lim="800000"/>
            <a:headEnd/>
            <a:tailEnd/>
          </a:ln>
        </p:spPr>
        <p:txBody>
          <a:bodyPr wrap="none">
            <a:spAutoFit/>
          </a:bodyPr>
          <a:lstStyle/>
          <a:p>
            <a:pPr algn="ctr"/>
            <a:r>
              <a:rPr lang="en-US" sz="2000" b="1" u="sng">
                <a:solidFill>
                  <a:schemeClr val="bg1"/>
                </a:solidFill>
              </a:rPr>
              <a:t>Runners On 1B</a:t>
            </a:r>
          </a:p>
          <a:p>
            <a:pPr algn="ctr"/>
            <a:r>
              <a:rPr lang="en-US" sz="2000" b="1" u="sng">
                <a:solidFill>
                  <a:schemeClr val="bg1"/>
                </a:solidFill>
              </a:rPr>
              <a:t>Double Play</a:t>
            </a:r>
          </a:p>
        </p:txBody>
      </p:sp>
      <p:sp>
        <p:nvSpPr>
          <p:cNvPr id="4" name="TextBox 3"/>
          <p:cNvSpPr txBox="1">
            <a:spLocks noChangeArrowheads="1"/>
          </p:cNvSpPr>
          <p:nvPr/>
        </p:nvSpPr>
        <p:spPr bwMode="auto">
          <a:xfrm>
            <a:off x="6846888" y="914400"/>
            <a:ext cx="2297112" cy="2862263"/>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Start behind and </a:t>
            </a:r>
          </a:p>
          <a:p>
            <a:pPr algn="ctr"/>
            <a:r>
              <a:rPr lang="en-US" sz="2000" b="1">
                <a:solidFill>
                  <a:schemeClr val="bg1"/>
                </a:solidFill>
              </a:rPr>
              <a:t>off the 1B </a:t>
            </a:r>
          </a:p>
          <a:p>
            <a:pPr algn="ctr"/>
            <a:r>
              <a:rPr lang="en-US" sz="2000" b="1">
                <a:solidFill>
                  <a:schemeClr val="bg1"/>
                </a:solidFill>
              </a:rPr>
              <a:t>side of F4, shade lead runner, square to plate, go to ready </a:t>
            </a:r>
          </a:p>
          <a:p>
            <a:pPr algn="ctr"/>
            <a:r>
              <a:rPr lang="en-US" sz="2000" b="1">
                <a:solidFill>
                  <a:schemeClr val="bg1"/>
                </a:solidFill>
              </a:rPr>
              <a:t>position at</a:t>
            </a:r>
          </a:p>
          <a:p>
            <a:pPr algn="ctr"/>
            <a:r>
              <a:rPr lang="en-US" sz="2000" b="1">
                <a:solidFill>
                  <a:schemeClr val="bg1"/>
                </a:solidFill>
              </a:rPr>
              <a:t>start of pitch</a:t>
            </a:r>
          </a:p>
        </p:txBody>
      </p:sp>
      <p:pic>
        <p:nvPicPr>
          <p:cNvPr id="5" name="Picture 7"/>
          <p:cNvPicPr>
            <a:picLocks noChangeAspect="1" noChangeArrowheads="1"/>
          </p:cNvPicPr>
          <p:nvPr/>
        </p:nvPicPr>
        <p:blipFill>
          <a:blip r:embed="rId4" cstate="print"/>
          <a:srcRect/>
          <a:stretch>
            <a:fillRect/>
          </a:stretch>
        </p:blipFill>
        <p:spPr bwMode="auto">
          <a:xfrm rot="9635244">
            <a:off x="5029200" y="4343400"/>
            <a:ext cx="122238" cy="200025"/>
          </a:xfrm>
          <a:prstGeom prst="rect">
            <a:avLst/>
          </a:prstGeom>
          <a:noFill/>
          <a:ln w="9525">
            <a:noFill/>
            <a:miter lim="800000"/>
            <a:headEnd/>
            <a:tailEnd/>
          </a:ln>
        </p:spPr>
      </p:pic>
      <p:sp>
        <p:nvSpPr>
          <p:cNvPr id="6" name="Oval 5"/>
          <p:cNvSpPr/>
          <p:nvPr/>
        </p:nvSpPr>
        <p:spPr>
          <a:xfrm>
            <a:off x="2743200" y="4068763"/>
            <a:ext cx="46038" cy="4603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8" name="Picture 5"/>
          <p:cNvPicPr>
            <a:picLocks noChangeAspect="1" noChangeArrowheads="1"/>
          </p:cNvPicPr>
          <p:nvPr/>
        </p:nvPicPr>
        <p:blipFill>
          <a:blip r:embed="rId5" cstate="print"/>
          <a:srcRect/>
          <a:stretch>
            <a:fillRect/>
          </a:stretch>
        </p:blipFill>
        <p:spPr bwMode="auto">
          <a:xfrm rot="5400000">
            <a:off x="4286250" y="5373688"/>
            <a:ext cx="138113" cy="223837"/>
          </a:xfrm>
          <a:prstGeom prst="rect">
            <a:avLst/>
          </a:prstGeom>
          <a:noFill/>
          <a:ln w="9525">
            <a:noFill/>
            <a:miter lim="800000"/>
            <a:headEnd/>
            <a:tailEnd/>
          </a:ln>
        </p:spPr>
      </p:pic>
      <p:sp>
        <p:nvSpPr>
          <p:cNvPr id="11" name="TextBox 10"/>
          <p:cNvSpPr txBox="1">
            <a:spLocks noChangeArrowheads="1"/>
          </p:cNvSpPr>
          <p:nvPr/>
        </p:nvSpPr>
        <p:spPr bwMode="auto">
          <a:xfrm>
            <a:off x="6858000" y="914400"/>
            <a:ext cx="2286000" cy="4708525"/>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When play goes to 2B, take 1 or 2 steps parallel toward 2B, push off right foot and make the call while moving parallel to baseline toward 1B without taking eyes off ball, allow the ball to turn your head</a:t>
            </a:r>
          </a:p>
        </p:txBody>
      </p:sp>
      <p:sp>
        <p:nvSpPr>
          <p:cNvPr id="12" name="TextBox 11"/>
          <p:cNvSpPr txBox="1">
            <a:spLocks noChangeArrowheads="1"/>
          </p:cNvSpPr>
          <p:nvPr/>
        </p:nvSpPr>
        <p:spPr bwMode="auto">
          <a:xfrm>
            <a:off x="6816725" y="5537200"/>
            <a:ext cx="2286000" cy="1016000"/>
          </a:xfrm>
          <a:prstGeom prst="rect">
            <a:avLst/>
          </a:prstGeom>
          <a:noFill/>
          <a:ln w="9525">
            <a:noFill/>
            <a:miter lim="800000"/>
            <a:headEnd/>
            <a:tailEnd/>
          </a:ln>
        </p:spPr>
        <p:txBody>
          <a:bodyPr>
            <a:spAutoFit/>
          </a:bodyPr>
          <a:lstStyle/>
          <a:p>
            <a:pPr algn="ctr"/>
            <a:r>
              <a:rPr lang="en-US" sz="2000" b="1">
                <a:solidFill>
                  <a:schemeClr val="bg1"/>
                </a:solidFill>
              </a:rPr>
              <a:t>Plate Umpire: Trail the batter-runner</a:t>
            </a:r>
          </a:p>
        </p:txBody>
      </p:sp>
      <p:pic>
        <p:nvPicPr>
          <p:cNvPr id="13" name="Picture 7"/>
          <p:cNvPicPr>
            <a:picLocks noChangeAspect="1" noChangeArrowheads="1"/>
          </p:cNvPicPr>
          <p:nvPr/>
        </p:nvPicPr>
        <p:blipFill>
          <a:blip r:embed="rId4" cstate="print"/>
          <a:srcRect/>
          <a:stretch>
            <a:fillRect/>
          </a:stretch>
        </p:blipFill>
        <p:spPr bwMode="auto">
          <a:xfrm rot="-1720973">
            <a:off x="990600" y="5591175"/>
            <a:ext cx="114300" cy="187325"/>
          </a:xfrm>
          <a:prstGeom prst="rect">
            <a:avLst/>
          </a:prstGeom>
          <a:noFill/>
          <a:ln w="9525">
            <a:noFill/>
            <a:miter lim="800000"/>
            <a:headEnd/>
            <a:tailEnd/>
          </a:ln>
        </p:spPr>
      </p:pic>
      <p:pic>
        <p:nvPicPr>
          <p:cNvPr id="16" name="Picture 5"/>
          <p:cNvPicPr>
            <a:picLocks noChangeAspect="1" noChangeArrowheads="1"/>
          </p:cNvPicPr>
          <p:nvPr/>
        </p:nvPicPr>
        <p:blipFill>
          <a:blip r:embed="rId5" cstate="print"/>
          <a:srcRect/>
          <a:stretch>
            <a:fillRect/>
          </a:stretch>
        </p:blipFill>
        <p:spPr bwMode="auto">
          <a:xfrm rot="-8470902">
            <a:off x="1143000" y="5329238"/>
            <a:ext cx="138113" cy="223837"/>
          </a:xfrm>
          <a:prstGeom prst="rect">
            <a:avLst/>
          </a:prstGeom>
          <a:noFill/>
          <a:ln w="9525">
            <a:noFill/>
            <a:miter lim="800000"/>
            <a:headEnd/>
            <a:tailEnd/>
          </a:ln>
        </p:spPr>
      </p:pic>
      <p:sp>
        <p:nvSpPr>
          <p:cNvPr id="15" name="Rectangle 14"/>
          <p:cNvSpPr/>
          <p:nvPr/>
        </p:nvSpPr>
        <p:spPr bwMode="auto">
          <a:xfrm>
            <a:off x="-76200" y="941388"/>
            <a:ext cx="1447800" cy="354012"/>
          </a:xfrm>
          <a:prstGeom prst="rect">
            <a:avLst/>
          </a:prstGeom>
        </p:spPr>
        <p:txBody>
          <a:bodyPr>
            <a:spAutoFit/>
          </a:bodyPr>
          <a:lstStyle/>
          <a:p>
            <a:pPr algn="ctr">
              <a:defRPr/>
            </a:pPr>
            <a:r>
              <a:rPr lang="en-US" sz="1700" b="1" i="1" dirty="0">
                <a:solidFill>
                  <a:srgbClr val="FFFF00"/>
                </a:solidFill>
                <a:effectLst>
                  <a:outerShdw blurRad="38100" dist="38100" dir="2700000" algn="tl">
                    <a:srgbClr val="000000">
                      <a:alpha val="43137"/>
                    </a:srgbClr>
                  </a:outerShdw>
                </a:effectLst>
                <a:latin typeface="Britannic Bold" pitchFamily="34" charset="0"/>
              </a:rPr>
              <a:t>FAST PITCH</a:t>
            </a:r>
          </a:p>
        </p:txBody>
      </p:sp>
      <p:pic>
        <p:nvPicPr>
          <p:cNvPr id="17421" name="Picture 10" descr="ASA Logo">
            <a:hlinkClick r:id="rId6"/>
          </p:cNvPr>
          <p:cNvPicPr>
            <a:picLocks noChangeAspect="1" noChangeArrowheads="1"/>
          </p:cNvPicPr>
          <p:nvPr/>
        </p:nvPicPr>
        <p:blipFill>
          <a:blip r:embed="rId7" cstate="print"/>
          <a:srcRect l="23553" t="2942" r="3719"/>
          <a:stretch>
            <a:fillRect/>
          </a:stretch>
        </p:blipFill>
        <p:spPr bwMode="auto">
          <a:xfrm>
            <a:off x="0" y="0"/>
            <a:ext cx="838200" cy="942975"/>
          </a:xfrm>
          <a:prstGeom prst="rect">
            <a:avLst/>
          </a:prstGeom>
          <a:noFill/>
          <a:ln w="9525">
            <a:noFill/>
            <a:miter lim="800000"/>
            <a:headEnd/>
            <a:tailEnd/>
          </a:ln>
        </p:spPr>
      </p:pic>
      <p:pic>
        <p:nvPicPr>
          <p:cNvPr id="14" name="Picture 3" descr="Picture1.png"/>
          <p:cNvPicPr>
            <a:picLocks noChangeAspect="1"/>
          </p:cNvPicPr>
          <p:nvPr/>
        </p:nvPicPr>
        <p:blipFill>
          <a:blip r:embed="rId8" cstate="print"/>
          <a:srcRect/>
          <a:stretch>
            <a:fillRect/>
          </a:stretch>
        </p:blipFill>
        <p:spPr bwMode="auto">
          <a:xfrm>
            <a:off x="0" y="0"/>
            <a:ext cx="1157288" cy="12366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5.55556E-7 2.22222E-6 L -0.15608 0.20764 " pathEditMode="relative" rAng="0" ptsTypes="AA">
                                      <p:cBhvr>
                                        <p:cTn id="6" dur="2000" fill="hold"/>
                                        <p:tgtEl>
                                          <p:spTgt spid="6"/>
                                        </p:tgtEl>
                                        <p:attrNameLst>
                                          <p:attrName>ppt_x</p:attrName>
                                          <p:attrName>ppt_y</p:attrName>
                                        </p:attrNameLst>
                                      </p:cBhvr>
                                      <p:rCtr x="-78" y="104"/>
                                    </p:animMotion>
                                  </p:childTnLst>
                                </p:cTn>
                              </p:par>
                              <p:par>
                                <p:cTn id="7" presetID="42" presetClass="path" presetSubtype="0" accel="50000" decel="50000" fill="hold" nodeType="withEffect">
                                  <p:stCondLst>
                                    <p:cond delay="0"/>
                                  </p:stCondLst>
                                  <p:childTnLst>
                                    <p:animMotion origin="layout" path="M 0.00034 -0.00046 L -0.00018 -0.0456 " pathEditMode="relative" rAng="0" ptsTypes="AA">
                                      <p:cBhvr>
                                        <p:cTn id="8" dur="2000" fill="hold"/>
                                        <p:tgtEl>
                                          <p:spTgt spid="8"/>
                                        </p:tgtEl>
                                        <p:attrNameLst>
                                          <p:attrName>ppt_x</p:attrName>
                                          <p:attrName>ppt_y</p:attrName>
                                        </p:attrNameLst>
                                      </p:cBhvr>
                                      <p:rCtr x="0" y="-23"/>
                                    </p:animMotion>
                                  </p:childTnLst>
                                </p:cTn>
                              </p:par>
                            </p:childTnLst>
                          </p:cTn>
                        </p:par>
                        <p:par>
                          <p:cTn id="9" fill="hold" nodeType="afterGroup">
                            <p:stCondLst>
                              <p:cond delay="2000"/>
                            </p:stCondLst>
                            <p:childTnLst>
                              <p:par>
                                <p:cTn id="10" presetID="1"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 presetClass="exit"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path" presetSubtype="0" accel="50000" decel="50000" fill="hold" grpId="1" nodeType="clickEffect">
                                  <p:stCondLst>
                                    <p:cond delay="0"/>
                                  </p:stCondLst>
                                  <p:childTnLst>
                                    <p:animMotion origin="layout" path="M -0.15608 0.20787 L 0.06007 -0.19653 " pathEditMode="relative" rAng="0" ptsTypes="AA">
                                      <p:cBhvr>
                                        <p:cTn id="19" dur="1500" fill="hold"/>
                                        <p:tgtEl>
                                          <p:spTgt spid="6"/>
                                        </p:tgtEl>
                                        <p:attrNameLst>
                                          <p:attrName>ppt_x</p:attrName>
                                          <p:attrName>ppt_y</p:attrName>
                                        </p:attrNameLst>
                                      </p:cBhvr>
                                      <p:rCtr x="108" y="-202"/>
                                    </p:animMotion>
                                  </p:childTnLst>
                                </p:cTn>
                              </p:par>
                              <p:par>
                                <p:cTn id="20" presetID="42" presetClass="path" presetSubtype="0" accel="50000" decel="50000" fill="hold" grpId="2" nodeType="withEffect">
                                  <p:stCondLst>
                                    <p:cond delay="1500"/>
                                  </p:stCondLst>
                                  <p:childTnLst>
                                    <p:animMotion origin="layout" path="M 0.05764 -0.19537 L 0.16181 -0.21019 " pathEditMode="relative" rAng="0" ptsTypes="AA">
                                      <p:cBhvr>
                                        <p:cTn id="21" dur="800" fill="hold"/>
                                        <p:tgtEl>
                                          <p:spTgt spid="6"/>
                                        </p:tgtEl>
                                        <p:attrNameLst>
                                          <p:attrName>ppt_x</p:attrName>
                                          <p:attrName>ppt_y</p:attrName>
                                        </p:attrNameLst>
                                      </p:cBhvr>
                                      <p:rCtr x="52" y="-7"/>
                                    </p:animMotion>
                                  </p:childTnLst>
                                </p:cTn>
                              </p:par>
                              <p:par>
                                <p:cTn id="22" presetID="10" presetClass="exit" presetSubtype="0" fill="hold" nodeType="withEffect">
                                  <p:stCondLst>
                                    <p:cond delay="2300"/>
                                  </p:stCondLst>
                                  <p:childTnLst>
                                    <p:animEffect transition="out" filter="fade">
                                      <p:cBhvr>
                                        <p:cTn id="23" dur="500"/>
                                        <p:tgtEl>
                                          <p:spTgt spid="8"/>
                                        </p:tgtEl>
                                      </p:cBhvr>
                                    </p:animEffect>
                                    <p:set>
                                      <p:cBhvr>
                                        <p:cTn id="24" dur="1" fill="hold">
                                          <p:stCondLst>
                                            <p:cond delay="499"/>
                                          </p:stCondLst>
                                        </p:cTn>
                                        <p:tgtEl>
                                          <p:spTgt spid="8"/>
                                        </p:tgtEl>
                                        <p:attrNameLst>
                                          <p:attrName>style.visibility</p:attrName>
                                        </p:attrNameLst>
                                      </p:cBhvr>
                                      <p:to>
                                        <p:strVal val="hidden"/>
                                      </p:to>
                                    </p:set>
                                  </p:childTnLst>
                                </p:cTn>
                              </p:par>
                              <p:par>
                                <p:cTn id="25" presetID="42" presetClass="path" presetSubtype="0" accel="50000" decel="50000" fill="hold" grpId="3" nodeType="withEffect">
                                  <p:stCondLst>
                                    <p:cond delay="2300"/>
                                  </p:stCondLst>
                                  <p:childTnLst>
                                    <p:animMotion origin="layout" path="M 0.16181 -0.21046 L 0.1559 0.20328 " pathEditMode="relative" rAng="0" ptsTypes="AA">
                                      <p:cBhvr>
                                        <p:cTn id="26" dur="1800" fill="hold"/>
                                        <p:tgtEl>
                                          <p:spTgt spid="6"/>
                                        </p:tgtEl>
                                        <p:attrNameLst>
                                          <p:attrName>ppt_x</p:attrName>
                                          <p:attrName>ppt_y</p:attrName>
                                        </p:attrNameLst>
                                      </p:cBhvr>
                                      <p:rCtr x="-3" y="207"/>
                                    </p:animMotion>
                                  </p:childTnLst>
                                </p:cTn>
                              </p:par>
                              <p:par>
                                <p:cTn id="27" presetID="37" presetClass="path" presetSubtype="0" accel="50000" decel="50000" fill="hold" nodeType="withEffect">
                                  <p:stCondLst>
                                    <p:cond delay="400"/>
                                  </p:stCondLst>
                                  <p:childTnLst>
                                    <p:animMotion origin="layout" path="M 2.77778E-6 3.33333E-6 C 0.00017 -0.02084 -0.00139 -0.02963 -0.00157 -0.03565 " pathEditMode="relative" rAng="0" ptsTypes="tt">
                                      <p:cBhvr>
                                        <p:cTn id="28" dur="1100" fill="hold"/>
                                        <p:tgtEl>
                                          <p:spTgt spid="5"/>
                                        </p:tgtEl>
                                        <p:attrNameLst>
                                          <p:attrName>ppt_x</p:attrName>
                                          <p:attrName>ppt_y</p:attrName>
                                        </p:attrNameLst>
                                      </p:cBhvr>
                                      <p:rCtr x="-1" y="-18"/>
                                    </p:animMotion>
                                  </p:childTnLst>
                                </p:cTn>
                              </p:par>
                              <p:par>
                                <p:cTn id="29" presetID="42" presetClass="path" presetSubtype="0" accel="50000" decel="50000" fill="hold" nodeType="withEffect">
                                  <p:stCondLst>
                                    <p:cond delay="1500"/>
                                  </p:stCondLst>
                                  <p:childTnLst>
                                    <p:animMotion origin="layout" path="M -0.00157 -0.03565 L -0.00157 0.05996 " pathEditMode="relative" rAng="0" ptsTypes="AA">
                                      <p:cBhvr>
                                        <p:cTn id="30" dur="2400" fill="hold"/>
                                        <p:tgtEl>
                                          <p:spTgt spid="5"/>
                                        </p:tgtEl>
                                        <p:attrNameLst>
                                          <p:attrName>ppt_x</p:attrName>
                                          <p:attrName>ppt_y</p:attrName>
                                        </p:attrNameLst>
                                      </p:cBhvr>
                                      <p:rCtr x="0" y="48"/>
                                    </p:animMotion>
                                  </p:childTnLst>
                                </p:cTn>
                              </p:par>
                              <p:par>
                                <p:cTn id="31" presetID="8" presetClass="emph" presetSubtype="0" fill="hold" nodeType="withEffect">
                                  <p:stCondLst>
                                    <p:cond delay="2300"/>
                                  </p:stCondLst>
                                  <p:childTnLst>
                                    <p:animRot by="-3000000">
                                      <p:cBhvr>
                                        <p:cTn id="32" dur="1500" fill="hold"/>
                                        <p:tgtEl>
                                          <p:spTgt spid="5"/>
                                        </p:tgtEl>
                                        <p:attrNameLst>
                                          <p:attrName>r</p:attrName>
                                        </p:attrNameLst>
                                      </p:cBhvr>
                                    </p:animRot>
                                  </p:childTnLst>
                                </p:cTn>
                              </p:par>
                              <p:par>
                                <p:cTn id="33" presetID="8" presetClass="emph" presetSubtype="0" fill="hold" nodeType="withEffect">
                                  <p:stCondLst>
                                    <p:cond delay="1500"/>
                                  </p:stCondLst>
                                  <p:childTnLst>
                                    <p:animRot by="-2400000">
                                      <p:cBhvr>
                                        <p:cTn id="34" dur="800" fill="hold"/>
                                        <p:tgtEl>
                                          <p:spTgt spid="5"/>
                                        </p:tgtEl>
                                        <p:attrNameLst>
                                          <p:attrName>r</p:attrName>
                                        </p:attrNameLst>
                                      </p:cBhvr>
                                    </p:animRot>
                                  </p:childTnLst>
                                </p:cTn>
                              </p:par>
                              <p:par>
                                <p:cTn id="35" presetID="8" presetClass="emph" presetSubtype="0" fill="hold" nodeType="withEffect">
                                  <p:stCondLst>
                                    <p:cond delay="400"/>
                                  </p:stCondLst>
                                  <p:childTnLst>
                                    <p:animRot by="4200000">
                                      <p:cBhvr>
                                        <p:cTn id="36" dur="1000" fill="hold"/>
                                        <p:tgtEl>
                                          <p:spTgt spid="5"/>
                                        </p:tgtEl>
                                        <p:attrNameLst>
                                          <p:attrName>r</p:attrName>
                                        </p:attrNameLst>
                                      </p:cBhvr>
                                    </p:animRot>
                                  </p:childTnLst>
                                </p:cTn>
                              </p:par>
                              <p:par>
                                <p:cTn id="37" presetID="42" presetClass="path" presetSubtype="0" accel="50000" decel="50000" fill="hold" nodeType="withEffect">
                                  <p:stCondLst>
                                    <p:cond delay="0"/>
                                  </p:stCondLst>
                                  <p:childTnLst>
                                    <p:animMotion origin="layout" path="M -0.0007 -0.0463 L -0.00434 -0.41088 " pathEditMode="relative" rAng="0" ptsTypes="AA">
                                      <p:cBhvr>
                                        <p:cTn id="38" dur="4000" fill="hold"/>
                                        <p:tgtEl>
                                          <p:spTgt spid="8"/>
                                        </p:tgtEl>
                                        <p:attrNameLst>
                                          <p:attrName>ppt_x</p:attrName>
                                          <p:attrName>ppt_y</p:attrName>
                                        </p:attrNameLst>
                                      </p:cBhvr>
                                      <p:rCtr x="-2" y="-182"/>
                                    </p:animMotion>
                                  </p:childTnLst>
                                </p:cTn>
                              </p:par>
                              <p:par>
                                <p:cTn id="39" presetID="0" presetClass="path" presetSubtype="0" accel="50000" decel="50000" fill="hold" nodeType="withEffect">
                                  <p:stCondLst>
                                    <p:cond delay="400"/>
                                  </p:stCondLst>
                                  <p:childTnLst>
                                    <p:animMotion origin="layout" path="M -3.33333E-6 4.81481E-6 C -0.00121 -0.00487 0.01077 -0.025 0.01789 -0.0345 C 0.025 -0.04399 0.03959 -0.05 0.04271 -0.05047 C 0.05139 -0.05186 0.05434 -0.04954 0.07657 -0.047 L 0.14011 -0.04075 " pathEditMode="relative" rAng="0" ptsTypes="fstAf">
                                      <p:cBhvr>
                                        <p:cTn id="40" dur="3700" fill="hold"/>
                                        <p:tgtEl>
                                          <p:spTgt spid="13"/>
                                        </p:tgtEl>
                                        <p:attrNameLst>
                                          <p:attrName>ppt_x</p:attrName>
                                          <p:attrName>ppt_y</p:attrName>
                                        </p:attrNameLst>
                                      </p:cBhvr>
                                      <p:rCtr x="69" y="-26"/>
                                    </p:animMotion>
                                  </p:childTnLst>
                                </p:cTn>
                              </p:par>
                              <p:par>
                                <p:cTn id="41" presetID="8" presetClass="emph" presetSubtype="0" fill="hold" nodeType="withEffect">
                                  <p:stCondLst>
                                    <p:cond delay="200"/>
                                  </p:stCondLst>
                                  <p:childTnLst>
                                    <p:animRot by="-1800000">
                                      <p:cBhvr>
                                        <p:cTn id="42" dur="1100" fill="hold"/>
                                        <p:tgtEl>
                                          <p:spTgt spid="13"/>
                                        </p:tgtEl>
                                        <p:attrNameLst>
                                          <p:attrName>r</p:attrName>
                                        </p:attrNameLst>
                                      </p:cBhvr>
                                    </p:animRot>
                                  </p:childTnLst>
                                </p:cTn>
                              </p:par>
                              <p:par>
                                <p:cTn id="43" presetID="8" presetClass="emph" presetSubtype="0" fill="hold" nodeType="withEffect">
                                  <p:stCondLst>
                                    <p:cond delay="1400"/>
                                  </p:stCondLst>
                                  <p:childTnLst>
                                    <p:animRot by="3600000">
                                      <p:cBhvr>
                                        <p:cTn id="44" dur="1100" fill="hold"/>
                                        <p:tgtEl>
                                          <p:spTgt spid="13"/>
                                        </p:tgtEl>
                                        <p:attrNameLst>
                                          <p:attrName>r</p:attrName>
                                        </p:attrNameLst>
                                      </p:cBhvr>
                                    </p:animRot>
                                  </p:childTnLst>
                                </p:cTn>
                              </p:par>
                              <p:par>
                                <p:cTn id="45" presetID="0" presetClass="path" presetSubtype="0" accel="50000" decel="50000" fill="hold" nodeType="withEffect">
                                  <p:stCondLst>
                                    <p:cond delay="200"/>
                                  </p:stCondLst>
                                  <p:childTnLst>
                                    <p:animMotion origin="layout" path="M 4.72222E-6 2.96296E-6 C 0.03871 0.00277 0.13072 0.01088 0.19288 0.01666 L 0.41753 0.03565 " pathEditMode="relative" rAng="0" ptsTypes="fAf">
                                      <p:cBhvr>
                                        <p:cTn id="46" dur="6000" fill="hold"/>
                                        <p:tgtEl>
                                          <p:spTgt spid="16"/>
                                        </p:tgtEl>
                                        <p:attrNameLst>
                                          <p:attrName>ppt_x</p:attrName>
                                          <p:attrName>ppt_y</p:attrName>
                                        </p:attrNameLst>
                                      </p:cBhvr>
                                      <p:rCtr x="209" y="18"/>
                                    </p:animMotion>
                                  </p:childTnLst>
                                </p:cTn>
                              </p:par>
                              <p:par>
                                <p:cTn id="47" presetID="8" presetClass="emph" presetSubtype="0" fill="hold" nodeType="withEffect">
                                  <p:stCondLst>
                                    <p:cond delay="200"/>
                                  </p:stCondLst>
                                  <p:childTnLst>
                                    <p:animRot by="-2400000">
                                      <p:cBhvr>
                                        <p:cTn id="48" dur="900" fill="hold"/>
                                        <p:tgtEl>
                                          <p:spTgt spid="16"/>
                                        </p:tgtEl>
                                        <p:attrNameLst>
                                          <p:attrName>r</p:attrName>
                                        </p:attrNameLst>
                                      </p:cBhvr>
                                    </p:animRot>
                                  </p:childTnLst>
                                </p:cTn>
                              </p:par>
                              <p:par>
                                <p:cTn id="49" presetID="10" presetClass="exit" presetSubtype="0" fill="hold" nodeType="withEffect">
                                  <p:stCondLst>
                                    <p:cond delay="4200"/>
                                  </p:stCondLst>
                                  <p:childTnLst>
                                    <p:animEffect transition="out" filter="fade">
                                      <p:cBhvr>
                                        <p:cTn id="50" dur="500"/>
                                        <p:tgtEl>
                                          <p:spTgt spid="16"/>
                                        </p:tgtEl>
                                      </p:cBhvr>
                                    </p:animEffect>
                                    <p:set>
                                      <p:cBhvr>
                                        <p:cTn id="51"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6" grpId="1" animBg="1"/>
      <p:bldP spid="6" grpId="2" animBg="1"/>
      <p:bldP spid="6" grpId="3" animBg="1"/>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
          <p:cNvPicPr>
            <a:picLocks noChangeAspect="1" noChangeArrowheads="1"/>
          </p:cNvPicPr>
          <p:nvPr/>
        </p:nvPicPr>
        <p:blipFill>
          <a:blip r:embed="rId3" cstate="print"/>
          <a:srcRect/>
          <a:stretch>
            <a:fillRect/>
          </a:stretch>
        </p:blipFill>
        <p:spPr bwMode="auto">
          <a:xfrm>
            <a:off x="0" y="0"/>
            <a:ext cx="6870700" cy="6858000"/>
          </a:xfrm>
          <a:prstGeom prst="rect">
            <a:avLst/>
          </a:prstGeom>
          <a:noFill/>
          <a:ln w="9525">
            <a:noFill/>
            <a:miter lim="800000"/>
            <a:headEnd/>
            <a:tailEnd/>
          </a:ln>
        </p:spPr>
      </p:pic>
      <p:sp>
        <p:nvSpPr>
          <p:cNvPr id="18435" name="TextBox 1"/>
          <p:cNvSpPr txBox="1">
            <a:spLocks noChangeArrowheads="1"/>
          </p:cNvSpPr>
          <p:nvPr/>
        </p:nvSpPr>
        <p:spPr bwMode="auto">
          <a:xfrm>
            <a:off x="6900863" y="130175"/>
            <a:ext cx="2119312" cy="708025"/>
          </a:xfrm>
          <a:prstGeom prst="rect">
            <a:avLst/>
          </a:prstGeom>
          <a:noFill/>
          <a:ln w="9525">
            <a:noFill/>
            <a:miter lim="800000"/>
            <a:headEnd/>
            <a:tailEnd/>
          </a:ln>
        </p:spPr>
        <p:txBody>
          <a:bodyPr wrap="none">
            <a:spAutoFit/>
          </a:bodyPr>
          <a:lstStyle/>
          <a:p>
            <a:pPr algn="ctr"/>
            <a:r>
              <a:rPr lang="en-US" sz="2000" b="1" u="sng">
                <a:solidFill>
                  <a:schemeClr val="bg1"/>
                </a:solidFill>
              </a:rPr>
              <a:t>Runners On 2B</a:t>
            </a:r>
          </a:p>
          <a:p>
            <a:pPr algn="ctr"/>
            <a:r>
              <a:rPr lang="en-US" sz="2000" b="1" u="sng">
                <a:solidFill>
                  <a:schemeClr val="bg1"/>
                </a:solidFill>
              </a:rPr>
              <a:t>Hit to Infield</a:t>
            </a:r>
          </a:p>
        </p:txBody>
      </p:sp>
      <p:sp>
        <p:nvSpPr>
          <p:cNvPr id="4" name="TextBox 3"/>
          <p:cNvSpPr txBox="1">
            <a:spLocks noChangeArrowheads="1"/>
          </p:cNvSpPr>
          <p:nvPr/>
        </p:nvSpPr>
        <p:spPr bwMode="auto">
          <a:xfrm>
            <a:off x="6846888" y="914400"/>
            <a:ext cx="2297112" cy="2862263"/>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Start behind and </a:t>
            </a:r>
          </a:p>
          <a:p>
            <a:pPr algn="ctr"/>
            <a:r>
              <a:rPr lang="en-US" sz="2000" b="1">
                <a:solidFill>
                  <a:schemeClr val="bg1"/>
                </a:solidFill>
              </a:rPr>
              <a:t>off the 2B </a:t>
            </a:r>
          </a:p>
          <a:p>
            <a:pPr algn="ctr"/>
            <a:r>
              <a:rPr lang="en-US" sz="2000" b="1">
                <a:solidFill>
                  <a:schemeClr val="bg1"/>
                </a:solidFill>
              </a:rPr>
              <a:t>side of F6, shade lead runner, square to plate, go to ready </a:t>
            </a:r>
          </a:p>
          <a:p>
            <a:pPr algn="ctr"/>
            <a:r>
              <a:rPr lang="en-US" sz="2000" b="1">
                <a:solidFill>
                  <a:schemeClr val="bg1"/>
                </a:solidFill>
              </a:rPr>
              <a:t>position at</a:t>
            </a:r>
          </a:p>
          <a:p>
            <a:pPr algn="ctr"/>
            <a:r>
              <a:rPr lang="en-US" sz="2000" b="1">
                <a:solidFill>
                  <a:schemeClr val="bg1"/>
                </a:solidFill>
              </a:rPr>
              <a:t>start of pitch</a:t>
            </a:r>
          </a:p>
        </p:txBody>
      </p:sp>
      <p:pic>
        <p:nvPicPr>
          <p:cNvPr id="5" name="Picture 7"/>
          <p:cNvPicPr>
            <a:picLocks noChangeAspect="1" noChangeArrowheads="1"/>
          </p:cNvPicPr>
          <p:nvPr/>
        </p:nvPicPr>
        <p:blipFill>
          <a:blip r:embed="rId4" cstate="print"/>
          <a:srcRect/>
          <a:stretch>
            <a:fillRect/>
          </a:stretch>
        </p:blipFill>
        <p:spPr bwMode="auto">
          <a:xfrm rot="6969040">
            <a:off x="3174207" y="1820069"/>
            <a:ext cx="122237" cy="200025"/>
          </a:xfrm>
          <a:prstGeom prst="rect">
            <a:avLst/>
          </a:prstGeom>
          <a:noFill/>
          <a:ln w="9525">
            <a:noFill/>
            <a:miter lim="800000"/>
            <a:headEnd/>
            <a:tailEnd/>
          </a:ln>
        </p:spPr>
      </p:pic>
      <p:sp>
        <p:nvSpPr>
          <p:cNvPr id="6" name="Oval 5"/>
          <p:cNvSpPr/>
          <p:nvPr/>
        </p:nvSpPr>
        <p:spPr>
          <a:xfrm>
            <a:off x="2743200" y="4068763"/>
            <a:ext cx="46038" cy="4603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8" name="Picture 5"/>
          <p:cNvPicPr>
            <a:picLocks noChangeAspect="1" noChangeArrowheads="1"/>
          </p:cNvPicPr>
          <p:nvPr/>
        </p:nvPicPr>
        <p:blipFill>
          <a:blip r:embed="rId5" cstate="print"/>
          <a:srcRect/>
          <a:stretch>
            <a:fillRect/>
          </a:stretch>
        </p:blipFill>
        <p:spPr bwMode="auto">
          <a:xfrm rot="-928709">
            <a:off x="4168775" y="2344738"/>
            <a:ext cx="138113" cy="223837"/>
          </a:xfrm>
          <a:prstGeom prst="rect">
            <a:avLst/>
          </a:prstGeom>
          <a:noFill/>
          <a:ln w="9525">
            <a:noFill/>
            <a:miter lim="800000"/>
            <a:headEnd/>
            <a:tailEnd/>
          </a:ln>
        </p:spPr>
      </p:pic>
      <p:sp>
        <p:nvSpPr>
          <p:cNvPr id="11" name="TextBox 10"/>
          <p:cNvSpPr txBox="1">
            <a:spLocks noChangeArrowheads="1"/>
          </p:cNvSpPr>
          <p:nvPr/>
        </p:nvSpPr>
        <p:spPr bwMode="auto">
          <a:xfrm>
            <a:off x="6858000" y="914400"/>
            <a:ext cx="2286000" cy="1938338"/>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Read the play and get the best angle and distance possible</a:t>
            </a:r>
          </a:p>
        </p:txBody>
      </p:sp>
      <p:sp>
        <p:nvSpPr>
          <p:cNvPr id="12" name="TextBox 11"/>
          <p:cNvSpPr txBox="1">
            <a:spLocks noChangeArrowheads="1"/>
          </p:cNvSpPr>
          <p:nvPr/>
        </p:nvSpPr>
        <p:spPr bwMode="auto">
          <a:xfrm>
            <a:off x="6846888" y="3657600"/>
            <a:ext cx="2286000" cy="2862263"/>
          </a:xfrm>
          <a:prstGeom prst="rect">
            <a:avLst/>
          </a:prstGeom>
          <a:noFill/>
          <a:ln w="9525">
            <a:noFill/>
            <a:miter lim="800000"/>
            <a:headEnd/>
            <a:tailEnd/>
          </a:ln>
        </p:spPr>
        <p:txBody>
          <a:bodyPr>
            <a:spAutoFit/>
          </a:bodyPr>
          <a:lstStyle/>
          <a:p>
            <a:pPr algn="ctr"/>
            <a:r>
              <a:rPr lang="en-US" sz="2000" b="1">
                <a:solidFill>
                  <a:schemeClr val="bg1"/>
                </a:solidFill>
              </a:rPr>
              <a:t>Plate Umpire: Move to holding zone, be prepared for a play on a subsequent throw to 3B and any play at the plate</a:t>
            </a:r>
          </a:p>
        </p:txBody>
      </p:sp>
      <p:pic>
        <p:nvPicPr>
          <p:cNvPr id="13" name="Picture 7"/>
          <p:cNvPicPr>
            <a:picLocks noChangeAspect="1" noChangeArrowheads="1"/>
          </p:cNvPicPr>
          <p:nvPr/>
        </p:nvPicPr>
        <p:blipFill>
          <a:blip r:embed="rId4" cstate="print"/>
          <a:srcRect/>
          <a:stretch>
            <a:fillRect/>
          </a:stretch>
        </p:blipFill>
        <p:spPr bwMode="auto">
          <a:xfrm rot="-1720973">
            <a:off x="990600" y="5591175"/>
            <a:ext cx="114300" cy="187325"/>
          </a:xfrm>
          <a:prstGeom prst="rect">
            <a:avLst/>
          </a:prstGeom>
          <a:noFill/>
          <a:ln w="9525">
            <a:noFill/>
            <a:miter lim="800000"/>
            <a:headEnd/>
            <a:tailEnd/>
          </a:ln>
        </p:spPr>
      </p:pic>
      <p:pic>
        <p:nvPicPr>
          <p:cNvPr id="16" name="Picture 5"/>
          <p:cNvPicPr>
            <a:picLocks noChangeAspect="1" noChangeArrowheads="1"/>
          </p:cNvPicPr>
          <p:nvPr/>
        </p:nvPicPr>
        <p:blipFill>
          <a:blip r:embed="rId5" cstate="print"/>
          <a:srcRect/>
          <a:stretch>
            <a:fillRect/>
          </a:stretch>
        </p:blipFill>
        <p:spPr bwMode="auto">
          <a:xfrm rot="-8470902">
            <a:off x="1143000" y="5329238"/>
            <a:ext cx="138113" cy="223837"/>
          </a:xfrm>
          <a:prstGeom prst="rect">
            <a:avLst/>
          </a:prstGeom>
          <a:noFill/>
          <a:ln w="9525">
            <a:noFill/>
            <a:miter lim="800000"/>
            <a:headEnd/>
            <a:tailEnd/>
          </a:ln>
        </p:spPr>
      </p:pic>
      <p:sp>
        <p:nvSpPr>
          <p:cNvPr id="15" name="Rectangle 14"/>
          <p:cNvSpPr/>
          <p:nvPr/>
        </p:nvSpPr>
        <p:spPr bwMode="auto">
          <a:xfrm>
            <a:off x="-76200" y="941388"/>
            <a:ext cx="1447800" cy="354012"/>
          </a:xfrm>
          <a:prstGeom prst="rect">
            <a:avLst/>
          </a:prstGeom>
        </p:spPr>
        <p:txBody>
          <a:bodyPr>
            <a:spAutoFit/>
          </a:bodyPr>
          <a:lstStyle/>
          <a:p>
            <a:pPr algn="ctr">
              <a:defRPr/>
            </a:pPr>
            <a:r>
              <a:rPr lang="en-US" sz="1700" b="1" i="1" dirty="0">
                <a:solidFill>
                  <a:srgbClr val="FFFF00"/>
                </a:solidFill>
                <a:effectLst>
                  <a:outerShdw blurRad="38100" dist="38100" dir="2700000" algn="tl">
                    <a:srgbClr val="000000">
                      <a:alpha val="43137"/>
                    </a:srgbClr>
                  </a:outerShdw>
                </a:effectLst>
                <a:latin typeface="Britannic Bold" pitchFamily="34" charset="0"/>
              </a:rPr>
              <a:t>FAST PITCH</a:t>
            </a:r>
          </a:p>
        </p:txBody>
      </p:sp>
      <p:pic>
        <p:nvPicPr>
          <p:cNvPr id="18445" name="Picture 10" descr="ASA Logo">
            <a:hlinkClick r:id="rId6"/>
          </p:cNvPr>
          <p:cNvPicPr>
            <a:picLocks noChangeAspect="1" noChangeArrowheads="1"/>
          </p:cNvPicPr>
          <p:nvPr/>
        </p:nvPicPr>
        <p:blipFill>
          <a:blip r:embed="rId7" cstate="print"/>
          <a:srcRect l="23553" t="2942" r="3719"/>
          <a:stretch>
            <a:fillRect/>
          </a:stretch>
        </p:blipFill>
        <p:spPr bwMode="auto">
          <a:xfrm>
            <a:off x="0" y="0"/>
            <a:ext cx="838200" cy="942975"/>
          </a:xfrm>
          <a:prstGeom prst="rect">
            <a:avLst/>
          </a:prstGeom>
          <a:noFill/>
          <a:ln w="9525">
            <a:noFill/>
            <a:miter lim="800000"/>
            <a:headEnd/>
            <a:tailEnd/>
          </a:ln>
        </p:spPr>
      </p:pic>
      <p:pic>
        <p:nvPicPr>
          <p:cNvPr id="14" name="Picture 3" descr="Picture1.png"/>
          <p:cNvPicPr>
            <a:picLocks noChangeAspect="1"/>
          </p:cNvPicPr>
          <p:nvPr/>
        </p:nvPicPr>
        <p:blipFill>
          <a:blip r:embed="rId8" cstate="print"/>
          <a:srcRect/>
          <a:stretch>
            <a:fillRect/>
          </a:stretch>
        </p:blipFill>
        <p:spPr bwMode="auto">
          <a:xfrm>
            <a:off x="0" y="0"/>
            <a:ext cx="1157288" cy="12366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5.55556E-7 2.22222E-6 L -0.15608 0.20764 " pathEditMode="relative" rAng="0" ptsTypes="AA">
                                      <p:cBhvr>
                                        <p:cTn id="6" dur="2000" fill="hold"/>
                                        <p:tgtEl>
                                          <p:spTgt spid="6"/>
                                        </p:tgtEl>
                                        <p:attrNameLst>
                                          <p:attrName>ppt_x</p:attrName>
                                          <p:attrName>ppt_y</p:attrName>
                                        </p:attrNameLst>
                                      </p:cBhvr>
                                      <p:rCtr x="-7800" y="10400"/>
                                    </p:animMotion>
                                  </p:childTnLst>
                                </p:cTn>
                              </p:par>
                              <p:par>
                                <p:cTn id="7" presetID="42" presetClass="path" presetSubtype="0" accel="50000" decel="50000" fill="hold" nodeType="withEffect">
                                  <p:stCondLst>
                                    <p:cond delay="0"/>
                                  </p:stCondLst>
                                  <p:childTnLst>
                                    <p:animMotion origin="layout" path="M 0.00017 -1.85185E-6 L -0.03004 0.00301 " pathEditMode="relative" rAng="0" ptsTypes="AA">
                                      <p:cBhvr>
                                        <p:cTn id="8" dur="2000" fill="hold"/>
                                        <p:tgtEl>
                                          <p:spTgt spid="8"/>
                                        </p:tgtEl>
                                        <p:attrNameLst>
                                          <p:attrName>ppt_x</p:attrName>
                                          <p:attrName>ppt_y</p:attrName>
                                        </p:attrNameLst>
                                      </p:cBhvr>
                                      <p:rCtr x="-1500" y="100"/>
                                    </p:animMotion>
                                  </p:childTnLst>
                                </p:cTn>
                              </p:par>
                            </p:childTnLst>
                          </p:cTn>
                        </p:par>
                        <p:par>
                          <p:cTn id="9" fill="hold" nodeType="afterGroup">
                            <p:stCondLst>
                              <p:cond delay="2000"/>
                            </p:stCondLst>
                            <p:childTnLst>
                              <p:par>
                                <p:cTn id="10" presetID="1" presetClass="entr" presetSubtype="0"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par>
                                <p:cTn id="14" presetID="1" presetClass="exit"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path" presetSubtype="0" accel="50000" decel="50000" fill="hold" grpId="1" nodeType="clickEffect">
                                  <p:stCondLst>
                                    <p:cond delay="0"/>
                                  </p:stCondLst>
                                  <p:childTnLst>
                                    <p:animMotion origin="layout" path="M -0.15608 0.20744 L -0.11892 0.08001 " pathEditMode="relative" rAng="0" ptsTypes="AA">
                                      <p:cBhvr>
                                        <p:cTn id="19" dur="1500" fill="hold"/>
                                        <p:tgtEl>
                                          <p:spTgt spid="6"/>
                                        </p:tgtEl>
                                        <p:attrNameLst>
                                          <p:attrName>ppt_x</p:attrName>
                                          <p:attrName>ppt_y</p:attrName>
                                        </p:attrNameLst>
                                      </p:cBhvr>
                                      <p:rCtr x="1900" y="-6400"/>
                                    </p:animMotion>
                                  </p:childTnLst>
                                </p:cTn>
                              </p:par>
                              <p:par>
                                <p:cTn id="20" presetID="42" presetClass="path" presetSubtype="0" accel="50000" decel="50000" fill="hold" grpId="2" nodeType="withEffect">
                                  <p:stCondLst>
                                    <p:cond delay="1800"/>
                                  </p:stCondLst>
                                  <p:childTnLst>
                                    <p:animMotion origin="layout" path="M -0.1191 0.08055 L 0.1559 0.20347 " pathEditMode="relative" rAng="0" ptsTypes="AA">
                                      <p:cBhvr>
                                        <p:cTn id="21" dur="1500" fill="hold"/>
                                        <p:tgtEl>
                                          <p:spTgt spid="6"/>
                                        </p:tgtEl>
                                        <p:attrNameLst>
                                          <p:attrName>ppt_x</p:attrName>
                                          <p:attrName>ppt_y</p:attrName>
                                        </p:attrNameLst>
                                      </p:cBhvr>
                                      <p:rCtr x="13800" y="6100"/>
                                    </p:animMotion>
                                  </p:childTnLst>
                                </p:cTn>
                              </p:par>
                              <p:par>
                                <p:cTn id="22" presetID="42" presetClass="path" presetSubtype="0" accel="50000" decel="50000" fill="hold" grpId="3" nodeType="withEffect">
                                  <p:stCondLst>
                                    <p:cond delay="3300"/>
                                  </p:stCondLst>
                                  <p:childTnLst>
                                    <p:animMotion origin="layout" path="M 0.15538 0.20347 L -0.15555 -0.20903 " pathEditMode="relative" rAng="0" ptsTypes="AA">
                                      <p:cBhvr>
                                        <p:cTn id="23" dur="1500" fill="hold"/>
                                        <p:tgtEl>
                                          <p:spTgt spid="6"/>
                                        </p:tgtEl>
                                        <p:attrNameLst>
                                          <p:attrName>ppt_x</p:attrName>
                                          <p:attrName>ppt_y</p:attrName>
                                        </p:attrNameLst>
                                      </p:cBhvr>
                                      <p:rCtr x="-15600" y="-20600"/>
                                    </p:animMotion>
                                  </p:childTnLst>
                                </p:cTn>
                              </p:par>
                              <p:par>
                                <p:cTn id="24" presetID="37" presetClass="path" presetSubtype="0" accel="50000" decel="50000" fill="hold" nodeType="withEffect">
                                  <p:stCondLst>
                                    <p:cond delay="1600"/>
                                  </p:stCondLst>
                                  <p:childTnLst>
                                    <p:animMotion origin="layout" path="M 5.55556E-7 -2.59259E-6 C 0.00955 0.0088 0.05434 0.03588 0.07031 0.0507 C 0.08628 0.06389 0.09097 0.07176 0.09618 0.07963 " pathEditMode="relative" rAng="0" ptsTypes="faf">
                                      <p:cBhvr>
                                        <p:cTn id="25" dur="1700" fill="hold"/>
                                        <p:tgtEl>
                                          <p:spTgt spid="5"/>
                                        </p:tgtEl>
                                        <p:attrNameLst>
                                          <p:attrName>ppt_x</p:attrName>
                                          <p:attrName>ppt_y</p:attrName>
                                        </p:attrNameLst>
                                      </p:cBhvr>
                                      <p:rCtr x="4800" y="4000"/>
                                    </p:animMotion>
                                  </p:childTnLst>
                                </p:cTn>
                              </p:par>
                              <p:par>
                                <p:cTn id="26" presetID="8" presetClass="emph" presetSubtype="0" fill="hold" nodeType="withEffect">
                                  <p:stCondLst>
                                    <p:cond delay="3400"/>
                                  </p:stCondLst>
                                  <p:childTnLst>
                                    <p:animRot by="5100000">
                                      <p:cBhvr>
                                        <p:cTn id="27" dur="1500" fill="hold"/>
                                        <p:tgtEl>
                                          <p:spTgt spid="5"/>
                                        </p:tgtEl>
                                        <p:attrNameLst>
                                          <p:attrName>r</p:attrName>
                                        </p:attrNameLst>
                                      </p:cBhvr>
                                    </p:animRot>
                                  </p:childTnLst>
                                </p:cTn>
                              </p:par>
                              <p:par>
                                <p:cTn id="28" presetID="8" presetClass="emph" presetSubtype="0" fill="hold" nodeType="withEffect">
                                  <p:stCondLst>
                                    <p:cond delay="1400"/>
                                  </p:stCondLst>
                                  <p:childTnLst>
                                    <p:animRot by="-2700000">
                                      <p:cBhvr>
                                        <p:cTn id="29" dur="800" fill="hold"/>
                                        <p:tgtEl>
                                          <p:spTgt spid="5"/>
                                        </p:tgtEl>
                                        <p:attrNameLst>
                                          <p:attrName>r</p:attrName>
                                        </p:attrNameLst>
                                      </p:cBhvr>
                                    </p:animRot>
                                  </p:childTnLst>
                                </p:cTn>
                              </p:par>
                              <p:par>
                                <p:cTn id="30" presetID="8" presetClass="emph" presetSubtype="0" fill="hold" nodeType="withEffect">
                                  <p:stCondLst>
                                    <p:cond delay="600"/>
                                  </p:stCondLst>
                                  <p:childTnLst>
                                    <p:animRot by="900000">
                                      <p:cBhvr>
                                        <p:cTn id="31" dur="1000" fill="hold"/>
                                        <p:tgtEl>
                                          <p:spTgt spid="5"/>
                                        </p:tgtEl>
                                        <p:attrNameLst>
                                          <p:attrName>r</p:attrName>
                                        </p:attrNameLst>
                                      </p:cBhvr>
                                    </p:animRot>
                                  </p:childTnLst>
                                </p:cTn>
                              </p:par>
                              <p:par>
                                <p:cTn id="32" presetID="42" presetClass="path" presetSubtype="0" accel="50000" decel="50000" fill="hold" nodeType="withEffect">
                                  <p:stCondLst>
                                    <p:cond delay="2000"/>
                                  </p:stCondLst>
                                  <p:childTnLst>
                                    <p:animMotion origin="layout" path="M -0.0283 0.00185 L -0.31441 0.01736 " pathEditMode="relative" rAng="0" ptsTypes="AA">
                                      <p:cBhvr>
                                        <p:cTn id="33" dur="2900" fill="hold"/>
                                        <p:tgtEl>
                                          <p:spTgt spid="8"/>
                                        </p:tgtEl>
                                        <p:attrNameLst>
                                          <p:attrName>ppt_x</p:attrName>
                                          <p:attrName>ppt_y</p:attrName>
                                        </p:attrNameLst>
                                      </p:cBhvr>
                                      <p:rCtr x="-14300" y="800"/>
                                    </p:animMotion>
                                  </p:childTnLst>
                                </p:cTn>
                              </p:par>
                              <p:par>
                                <p:cTn id="34" presetID="8" presetClass="emph" presetSubtype="0" fill="hold" nodeType="withEffect">
                                  <p:stCondLst>
                                    <p:cond delay="1900"/>
                                  </p:stCondLst>
                                  <p:childTnLst>
                                    <p:animRot by="900000">
                                      <p:cBhvr>
                                        <p:cTn id="35" dur="1600" fill="hold"/>
                                        <p:tgtEl>
                                          <p:spTgt spid="8"/>
                                        </p:tgtEl>
                                        <p:attrNameLst>
                                          <p:attrName>r</p:attrName>
                                        </p:attrNameLst>
                                      </p:cBhvr>
                                    </p:animRot>
                                  </p:childTnLst>
                                </p:cTn>
                              </p:par>
                              <p:par>
                                <p:cTn id="36" presetID="0" presetClass="path" presetSubtype="0" accel="50000" decel="50000" fill="hold" nodeType="withEffect">
                                  <p:stCondLst>
                                    <p:cond delay="400"/>
                                  </p:stCondLst>
                                  <p:childTnLst>
                                    <p:animMotion origin="layout" path="M -3.33333E-6 1.63737E-6 C -0.00121 -0.00486 0.004 -0.01665 -3.33333E-6 -0.05666 C -0.00399 -0.09667 -0.00208 -0.20745 -0.00711 -0.23959 " pathEditMode="relative" rAng="0" ptsTypes="fsf">
                                      <p:cBhvr>
                                        <p:cTn id="37" dur="2000" fill="hold"/>
                                        <p:tgtEl>
                                          <p:spTgt spid="13"/>
                                        </p:tgtEl>
                                        <p:attrNameLst>
                                          <p:attrName>ppt_x</p:attrName>
                                          <p:attrName>ppt_y</p:attrName>
                                        </p:attrNameLst>
                                      </p:cBhvr>
                                      <p:rCtr x="-200" y="-12000"/>
                                    </p:animMotion>
                                  </p:childTnLst>
                                </p:cTn>
                              </p:par>
                              <p:par>
                                <p:cTn id="38" presetID="42" presetClass="path" presetSubtype="0" accel="50000" decel="50000" fill="hold" nodeType="withEffect">
                                  <p:stCondLst>
                                    <p:cond delay="2400"/>
                                  </p:stCondLst>
                                  <p:childTnLst>
                                    <p:animMotion origin="layout" path="M -0.00729 -0.23866 L 0.01771 -0.35047 " pathEditMode="relative" rAng="0" ptsTypes="AA">
                                      <p:cBhvr>
                                        <p:cTn id="39" dur="1200" fill="hold"/>
                                        <p:tgtEl>
                                          <p:spTgt spid="13"/>
                                        </p:tgtEl>
                                        <p:attrNameLst>
                                          <p:attrName>ppt_x</p:attrName>
                                          <p:attrName>ppt_y</p:attrName>
                                        </p:attrNameLst>
                                      </p:cBhvr>
                                      <p:rCtr x="1300" y="-5600"/>
                                    </p:animMotion>
                                  </p:childTnLst>
                                </p:cTn>
                              </p:par>
                              <p:par>
                                <p:cTn id="40" presetID="42" presetClass="path" presetSubtype="0" accel="50000" decel="50000" fill="hold" nodeType="withEffect">
                                  <p:stCondLst>
                                    <p:cond delay="3600"/>
                                  </p:stCondLst>
                                  <p:childTnLst>
                                    <p:animMotion origin="layout" path="M 0.01823 -0.34977 L 0.04115 -0.38635 " pathEditMode="relative" rAng="0" ptsTypes="AA">
                                      <p:cBhvr>
                                        <p:cTn id="41" dur="1100" fill="hold"/>
                                        <p:tgtEl>
                                          <p:spTgt spid="13"/>
                                        </p:tgtEl>
                                        <p:attrNameLst>
                                          <p:attrName>ppt_x</p:attrName>
                                          <p:attrName>ppt_y</p:attrName>
                                        </p:attrNameLst>
                                      </p:cBhvr>
                                      <p:rCtr x="1100" y="-1800"/>
                                    </p:animMotion>
                                  </p:childTnLst>
                                </p:cTn>
                              </p:par>
                              <p:par>
                                <p:cTn id="42" presetID="8" presetClass="emph" presetSubtype="0" fill="hold" nodeType="withEffect">
                                  <p:stCondLst>
                                    <p:cond delay="200"/>
                                  </p:stCondLst>
                                  <p:childTnLst>
                                    <p:animRot by="-1200000">
                                      <p:cBhvr>
                                        <p:cTn id="43" dur="1000" fill="hold"/>
                                        <p:tgtEl>
                                          <p:spTgt spid="13"/>
                                        </p:tgtEl>
                                        <p:attrNameLst>
                                          <p:attrName>r</p:attrName>
                                        </p:attrNameLst>
                                      </p:cBhvr>
                                    </p:animRot>
                                  </p:childTnLst>
                                </p:cTn>
                              </p:par>
                              <p:par>
                                <p:cTn id="44" presetID="8" presetClass="emph" presetSubtype="0" fill="hold" nodeType="withEffect">
                                  <p:stCondLst>
                                    <p:cond delay="1200"/>
                                  </p:stCondLst>
                                  <p:childTnLst>
                                    <p:animRot by="3000000">
                                      <p:cBhvr>
                                        <p:cTn id="45" dur="800" fill="hold"/>
                                        <p:tgtEl>
                                          <p:spTgt spid="13"/>
                                        </p:tgtEl>
                                        <p:attrNameLst>
                                          <p:attrName>r</p:attrName>
                                        </p:attrNameLst>
                                      </p:cBhvr>
                                    </p:animRot>
                                  </p:childTnLst>
                                </p:cTn>
                              </p:par>
                              <p:par>
                                <p:cTn id="46" presetID="8" presetClass="emph" presetSubtype="0" fill="hold" nodeType="withEffect">
                                  <p:stCondLst>
                                    <p:cond delay="3700"/>
                                  </p:stCondLst>
                                  <p:childTnLst>
                                    <p:animRot by="-5400000">
                                      <p:cBhvr>
                                        <p:cTn id="47" dur="600" fill="hold"/>
                                        <p:tgtEl>
                                          <p:spTgt spid="13"/>
                                        </p:tgtEl>
                                        <p:attrNameLst>
                                          <p:attrName>r</p:attrName>
                                        </p:attrNameLst>
                                      </p:cBhvr>
                                    </p:animRot>
                                  </p:childTnLst>
                                </p:cTn>
                              </p:par>
                              <p:par>
                                <p:cTn id="48" presetID="0" presetClass="path" presetSubtype="0" accel="50000" decel="50000" fill="hold" nodeType="withEffect">
                                  <p:stCondLst>
                                    <p:cond delay="300"/>
                                  </p:stCondLst>
                                  <p:childTnLst>
                                    <p:animMotion origin="layout" path="M 4.72222E-6 2.96296E-6 C 0.03871 0.00277 0.13072 0.01088 0.19288 0.01666 L 0.36336 0.02777 " pathEditMode="relative" rAng="0" ptsTypes="fAf">
                                      <p:cBhvr>
                                        <p:cTn id="49" dur="3700" fill="hold"/>
                                        <p:tgtEl>
                                          <p:spTgt spid="16"/>
                                        </p:tgtEl>
                                        <p:attrNameLst>
                                          <p:attrName>ppt_x</p:attrName>
                                          <p:attrName>ppt_y</p:attrName>
                                        </p:attrNameLst>
                                      </p:cBhvr>
                                      <p:rCtr x="18200" y="1400"/>
                                    </p:animMotion>
                                  </p:childTnLst>
                                </p:cTn>
                              </p:par>
                              <p:par>
                                <p:cTn id="50" presetID="8" presetClass="emph" presetSubtype="0" fill="hold" nodeType="withEffect">
                                  <p:stCondLst>
                                    <p:cond delay="200"/>
                                  </p:stCondLst>
                                  <p:childTnLst>
                                    <p:animRot by="-2400000">
                                      <p:cBhvr>
                                        <p:cTn id="51" dur="900" fill="hold"/>
                                        <p:tgtEl>
                                          <p:spTgt spid="16"/>
                                        </p:tgtEl>
                                        <p:attrNameLst>
                                          <p:attrName>r</p:attrName>
                                        </p:attrNameLst>
                                      </p:cBhvr>
                                    </p:animRot>
                                  </p:childTnLst>
                                </p:cTn>
                              </p:par>
                              <p:par>
                                <p:cTn id="52" presetID="10" presetClass="exit" presetSubtype="0" fill="hold" nodeType="withEffect">
                                  <p:stCondLst>
                                    <p:cond delay="2800"/>
                                  </p:stCondLst>
                                  <p:childTnLst>
                                    <p:animEffect transition="out" filter="fade">
                                      <p:cBhvr>
                                        <p:cTn id="53" dur="500"/>
                                        <p:tgtEl>
                                          <p:spTgt spid="16"/>
                                        </p:tgtEl>
                                      </p:cBhvr>
                                    </p:animEffect>
                                    <p:set>
                                      <p:cBhvr>
                                        <p:cTn id="54"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6" grpId="1" animBg="1"/>
      <p:bldP spid="6" grpId="2" animBg="1"/>
      <p:bldP spid="6" grpId="3" animBg="1"/>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p:cNvPicPr>
            <a:picLocks noChangeAspect="1" noChangeArrowheads="1"/>
          </p:cNvPicPr>
          <p:nvPr/>
        </p:nvPicPr>
        <p:blipFill>
          <a:blip r:embed="rId3" cstate="print"/>
          <a:srcRect/>
          <a:stretch>
            <a:fillRect/>
          </a:stretch>
        </p:blipFill>
        <p:spPr bwMode="auto">
          <a:xfrm>
            <a:off x="0" y="0"/>
            <a:ext cx="6870700" cy="6858000"/>
          </a:xfrm>
          <a:prstGeom prst="rect">
            <a:avLst/>
          </a:prstGeom>
          <a:noFill/>
          <a:ln w="9525">
            <a:noFill/>
            <a:miter lim="800000"/>
            <a:headEnd/>
            <a:tailEnd/>
          </a:ln>
        </p:spPr>
      </p:pic>
      <p:sp>
        <p:nvSpPr>
          <p:cNvPr id="19459" name="TextBox 1"/>
          <p:cNvSpPr txBox="1">
            <a:spLocks noChangeArrowheads="1"/>
          </p:cNvSpPr>
          <p:nvPr/>
        </p:nvSpPr>
        <p:spPr bwMode="auto">
          <a:xfrm>
            <a:off x="7099300" y="130175"/>
            <a:ext cx="1722438" cy="1016000"/>
          </a:xfrm>
          <a:prstGeom prst="rect">
            <a:avLst/>
          </a:prstGeom>
          <a:noFill/>
          <a:ln w="9525">
            <a:noFill/>
            <a:miter lim="800000"/>
            <a:headEnd/>
            <a:tailEnd/>
          </a:ln>
        </p:spPr>
        <p:txBody>
          <a:bodyPr wrap="none">
            <a:spAutoFit/>
          </a:bodyPr>
          <a:lstStyle/>
          <a:p>
            <a:pPr algn="ctr"/>
            <a:r>
              <a:rPr lang="en-US" sz="2000" b="1" u="sng">
                <a:solidFill>
                  <a:schemeClr val="bg1"/>
                </a:solidFill>
              </a:rPr>
              <a:t>Runners On </a:t>
            </a:r>
          </a:p>
          <a:p>
            <a:pPr algn="ctr"/>
            <a:r>
              <a:rPr lang="en-US" sz="2000" b="1" u="sng">
                <a:solidFill>
                  <a:schemeClr val="bg1"/>
                </a:solidFill>
              </a:rPr>
              <a:t>1B &amp; 2B</a:t>
            </a:r>
          </a:p>
          <a:p>
            <a:pPr algn="ctr"/>
            <a:r>
              <a:rPr lang="en-US" sz="2000" b="1" u="sng">
                <a:solidFill>
                  <a:schemeClr val="bg1"/>
                </a:solidFill>
              </a:rPr>
              <a:t>Hit to Infield</a:t>
            </a:r>
          </a:p>
        </p:txBody>
      </p:sp>
      <p:sp>
        <p:nvSpPr>
          <p:cNvPr id="4" name="TextBox 3"/>
          <p:cNvSpPr txBox="1">
            <a:spLocks noChangeArrowheads="1"/>
          </p:cNvSpPr>
          <p:nvPr/>
        </p:nvSpPr>
        <p:spPr bwMode="auto">
          <a:xfrm>
            <a:off x="6846888" y="1100138"/>
            <a:ext cx="2297112" cy="2862262"/>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Start behind and </a:t>
            </a:r>
          </a:p>
          <a:p>
            <a:pPr algn="ctr"/>
            <a:r>
              <a:rPr lang="en-US" sz="2000" b="1">
                <a:solidFill>
                  <a:schemeClr val="bg1"/>
                </a:solidFill>
              </a:rPr>
              <a:t>off the 2B </a:t>
            </a:r>
          </a:p>
          <a:p>
            <a:pPr algn="ctr"/>
            <a:r>
              <a:rPr lang="en-US" sz="2000" b="1">
                <a:solidFill>
                  <a:schemeClr val="bg1"/>
                </a:solidFill>
              </a:rPr>
              <a:t>side of F6, shade lead runner, square to plate, go to ready </a:t>
            </a:r>
          </a:p>
          <a:p>
            <a:pPr algn="ctr"/>
            <a:r>
              <a:rPr lang="en-US" sz="2000" b="1">
                <a:solidFill>
                  <a:schemeClr val="bg1"/>
                </a:solidFill>
              </a:rPr>
              <a:t>position at</a:t>
            </a:r>
          </a:p>
          <a:p>
            <a:pPr algn="ctr"/>
            <a:r>
              <a:rPr lang="en-US" sz="2000" b="1">
                <a:solidFill>
                  <a:schemeClr val="bg1"/>
                </a:solidFill>
              </a:rPr>
              <a:t>start of pitch</a:t>
            </a:r>
          </a:p>
        </p:txBody>
      </p:sp>
      <p:pic>
        <p:nvPicPr>
          <p:cNvPr id="5" name="Picture 7"/>
          <p:cNvPicPr>
            <a:picLocks noChangeAspect="1" noChangeArrowheads="1"/>
          </p:cNvPicPr>
          <p:nvPr/>
        </p:nvPicPr>
        <p:blipFill>
          <a:blip r:embed="rId4" cstate="print"/>
          <a:srcRect/>
          <a:stretch>
            <a:fillRect/>
          </a:stretch>
        </p:blipFill>
        <p:spPr bwMode="auto">
          <a:xfrm rot="6969040">
            <a:off x="3174207" y="1820069"/>
            <a:ext cx="122237" cy="200025"/>
          </a:xfrm>
          <a:prstGeom prst="rect">
            <a:avLst/>
          </a:prstGeom>
          <a:noFill/>
          <a:ln w="9525">
            <a:noFill/>
            <a:miter lim="800000"/>
            <a:headEnd/>
            <a:tailEnd/>
          </a:ln>
        </p:spPr>
      </p:pic>
      <p:sp>
        <p:nvSpPr>
          <p:cNvPr id="6" name="Oval 5"/>
          <p:cNvSpPr/>
          <p:nvPr/>
        </p:nvSpPr>
        <p:spPr>
          <a:xfrm>
            <a:off x="2743200" y="4068763"/>
            <a:ext cx="46038" cy="4603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8" name="Picture 5"/>
          <p:cNvPicPr>
            <a:picLocks noChangeAspect="1" noChangeArrowheads="1"/>
          </p:cNvPicPr>
          <p:nvPr/>
        </p:nvPicPr>
        <p:blipFill>
          <a:blip r:embed="rId5" cstate="print"/>
          <a:srcRect/>
          <a:stretch>
            <a:fillRect/>
          </a:stretch>
        </p:blipFill>
        <p:spPr bwMode="auto">
          <a:xfrm rot="-928709">
            <a:off x="4168775" y="2344738"/>
            <a:ext cx="138113" cy="223837"/>
          </a:xfrm>
          <a:prstGeom prst="rect">
            <a:avLst/>
          </a:prstGeom>
          <a:noFill/>
          <a:ln w="9525">
            <a:noFill/>
            <a:miter lim="800000"/>
            <a:headEnd/>
            <a:tailEnd/>
          </a:ln>
        </p:spPr>
      </p:pic>
      <p:sp>
        <p:nvSpPr>
          <p:cNvPr id="11" name="TextBox 10"/>
          <p:cNvSpPr txBox="1">
            <a:spLocks noChangeArrowheads="1"/>
          </p:cNvSpPr>
          <p:nvPr/>
        </p:nvSpPr>
        <p:spPr bwMode="auto">
          <a:xfrm>
            <a:off x="6858000" y="1109663"/>
            <a:ext cx="2286000" cy="1938337"/>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Read the play and get the best angle and distance possible</a:t>
            </a:r>
          </a:p>
        </p:txBody>
      </p:sp>
      <p:sp>
        <p:nvSpPr>
          <p:cNvPr id="12" name="TextBox 11"/>
          <p:cNvSpPr txBox="1">
            <a:spLocks noChangeArrowheads="1"/>
          </p:cNvSpPr>
          <p:nvPr/>
        </p:nvSpPr>
        <p:spPr bwMode="auto">
          <a:xfrm>
            <a:off x="6846888" y="3657600"/>
            <a:ext cx="2286000" cy="2862263"/>
          </a:xfrm>
          <a:prstGeom prst="rect">
            <a:avLst/>
          </a:prstGeom>
          <a:noFill/>
          <a:ln w="9525">
            <a:noFill/>
            <a:miter lim="800000"/>
            <a:headEnd/>
            <a:tailEnd/>
          </a:ln>
        </p:spPr>
        <p:txBody>
          <a:bodyPr>
            <a:spAutoFit/>
          </a:bodyPr>
          <a:lstStyle/>
          <a:p>
            <a:pPr algn="ctr"/>
            <a:r>
              <a:rPr lang="en-US" sz="2000" b="1">
                <a:solidFill>
                  <a:schemeClr val="bg1"/>
                </a:solidFill>
              </a:rPr>
              <a:t>Plate Umpire: Move to holding zone, be prepared for a play on a subsequent throw to 3B and any play at the plate</a:t>
            </a:r>
          </a:p>
        </p:txBody>
      </p:sp>
      <p:pic>
        <p:nvPicPr>
          <p:cNvPr id="13" name="Picture 7"/>
          <p:cNvPicPr>
            <a:picLocks noChangeAspect="1" noChangeArrowheads="1"/>
          </p:cNvPicPr>
          <p:nvPr/>
        </p:nvPicPr>
        <p:blipFill>
          <a:blip r:embed="rId4" cstate="print"/>
          <a:srcRect/>
          <a:stretch>
            <a:fillRect/>
          </a:stretch>
        </p:blipFill>
        <p:spPr bwMode="auto">
          <a:xfrm rot="-1720973">
            <a:off x="990600" y="5591175"/>
            <a:ext cx="114300" cy="187325"/>
          </a:xfrm>
          <a:prstGeom prst="rect">
            <a:avLst/>
          </a:prstGeom>
          <a:noFill/>
          <a:ln w="9525">
            <a:noFill/>
            <a:miter lim="800000"/>
            <a:headEnd/>
            <a:tailEnd/>
          </a:ln>
        </p:spPr>
      </p:pic>
      <p:pic>
        <p:nvPicPr>
          <p:cNvPr id="16" name="Picture 5"/>
          <p:cNvPicPr>
            <a:picLocks noChangeAspect="1" noChangeArrowheads="1"/>
          </p:cNvPicPr>
          <p:nvPr/>
        </p:nvPicPr>
        <p:blipFill>
          <a:blip r:embed="rId5" cstate="print"/>
          <a:srcRect/>
          <a:stretch>
            <a:fillRect/>
          </a:stretch>
        </p:blipFill>
        <p:spPr bwMode="auto">
          <a:xfrm rot="3349937">
            <a:off x="1301751" y="5562600"/>
            <a:ext cx="138112" cy="223837"/>
          </a:xfrm>
          <a:prstGeom prst="rect">
            <a:avLst/>
          </a:prstGeom>
          <a:noFill/>
          <a:ln w="9525">
            <a:noFill/>
            <a:miter lim="800000"/>
            <a:headEnd/>
            <a:tailEnd/>
          </a:ln>
        </p:spPr>
      </p:pic>
      <p:pic>
        <p:nvPicPr>
          <p:cNvPr id="17" name="Picture 5"/>
          <p:cNvPicPr>
            <a:picLocks noChangeAspect="1" noChangeArrowheads="1"/>
          </p:cNvPicPr>
          <p:nvPr/>
        </p:nvPicPr>
        <p:blipFill>
          <a:blip r:embed="rId5" cstate="print"/>
          <a:srcRect/>
          <a:stretch>
            <a:fillRect/>
          </a:stretch>
        </p:blipFill>
        <p:spPr bwMode="auto">
          <a:xfrm rot="5400000">
            <a:off x="4286250" y="5373688"/>
            <a:ext cx="138113" cy="223837"/>
          </a:xfrm>
          <a:prstGeom prst="rect">
            <a:avLst/>
          </a:prstGeom>
          <a:noFill/>
          <a:ln w="9525">
            <a:noFill/>
            <a:miter lim="800000"/>
            <a:headEnd/>
            <a:tailEnd/>
          </a:ln>
        </p:spPr>
      </p:pic>
      <p:sp>
        <p:nvSpPr>
          <p:cNvPr id="15" name="Rectangle 14"/>
          <p:cNvSpPr/>
          <p:nvPr/>
        </p:nvSpPr>
        <p:spPr bwMode="auto">
          <a:xfrm>
            <a:off x="-76200" y="941388"/>
            <a:ext cx="1447800" cy="354012"/>
          </a:xfrm>
          <a:prstGeom prst="rect">
            <a:avLst/>
          </a:prstGeom>
        </p:spPr>
        <p:txBody>
          <a:bodyPr>
            <a:spAutoFit/>
          </a:bodyPr>
          <a:lstStyle/>
          <a:p>
            <a:pPr algn="ctr">
              <a:defRPr/>
            </a:pPr>
            <a:r>
              <a:rPr lang="en-US" sz="1700" b="1" i="1" dirty="0">
                <a:solidFill>
                  <a:srgbClr val="FFFF00"/>
                </a:solidFill>
                <a:effectLst>
                  <a:outerShdw blurRad="38100" dist="38100" dir="2700000" algn="tl">
                    <a:srgbClr val="000000">
                      <a:alpha val="43137"/>
                    </a:srgbClr>
                  </a:outerShdw>
                </a:effectLst>
                <a:latin typeface="Britannic Bold" pitchFamily="34" charset="0"/>
              </a:rPr>
              <a:t>FAST PITCH</a:t>
            </a:r>
          </a:p>
        </p:txBody>
      </p:sp>
      <p:pic>
        <p:nvPicPr>
          <p:cNvPr id="19470" name="Picture 10" descr="ASA Logo">
            <a:hlinkClick r:id="rId6"/>
          </p:cNvPr>
          <p:cNvPicPr>
            <a:picLocks noChangeAspect="1" noChangeArrowheads="1"/>
          </p:cNvPicPr>
          <p:nvPr/>
        </p:nvPicPr>
        <p:blipFill>
          <a:blip r:embed="rId7" cstate="print"/>
          <a:srcRect l="23553" t="2942" r="3719"/>
          <a:stretch>
            <a:fillRect/>
          </a:stretch>
        </p:blipFill>
        <p:spPr bwMode="auto">
          <a:xfrm>
            <a:off x="0" y="0"/>
            <a:ext cx="838200" cy="942975"/>
          </a:xfrm>
          <a:prstGeom prst="rect">
            <a:avLst/>
          </a:prstGeom>
          <a:noFill/>
          <a:ln w="9525">
            <a:noFill/>
            <a:miter lim="800000"/>
            <a:headEnd/>
            <a:tailEnd/>
          </a:ln>
        </p:spPr>
      </p:pic>
      <p:pic>
        <p:nvPicPr>
          <p:cNvPr id="18" name="Picture 3" descr="Picture1.png"/>
          <p:cNvPicPr>
            <a:picLocks noChangeAspect="1"/>
          </p:cNvPicPr>
          <p:nvPr/>
        </p:nvPicPr>
        <p:blipFill>
          <a:blip r:embed="rId8" cstate="print"/>
          <a:srcRect/>
          <a:stretch>
            <a:fillRect/>
          </a:stretch>
        </p:blipFill>
        <p:spPr bwMode="auto">
          <a:xfrm>
            <a:off x="0" y="0"/>
            <a:ext cx="1157288" cy="12366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5.55556E-7 2.22222E-6 L -0.13941 0.18541 " pathEditMode="relative" rAng="0" ptsTypes="AA">
                                      <p:cBhvr>
                                        <p:cTn id="6" dur="2000" fill="hold"/>
                                        <p:tgtEl>
                                          <p:spTgt spid="6"/>
                                        </p:tgtEl>
                                        <p:attrNameLst>
                                          <p:attrName>ppt_x</p:attrName>
                                          <p:attrName>ppt_y</p:attrName>
                                        </p:attrNameLst>
                                      </p:cBhvr>
                                      <p:rCtr x="-70" y="93"/>
                                    </p:animMotion>
                                  </p:childTnLst>
                                </p:cTn>
                              </p:par>
                              <p:par>
                                <p:cTn id="7" presetID="42" presetClass="path" presetSubtype="0" accel="50000" decel="50000" fill="hold" nodeType="withEffect">
                                  <p:stCondLst>
                                    <p:cond delay="0"/>
                                  </p:stCondLst>
                                  <p:childTnLst>
                                    <p:animMotion origin="layout" path="M 0.00017 -1.85185E-6 L -0.03004 0.00301 " pathEditMode="relative" rAng="0" ptsTypes="AA">
                                      <p:cBhvr>
                                        <p:cTn id="8" dur="2000" fill="hold"/>
                                        <p:tgtEl>
                                          <p:spTgt spid="8"/>
                                        </p:tgtEl>
                                        <p:attrNameLst>
                                          <p:attrName>ppt_x</p:attrName>
                                          <p:attrName>ppt_y</p:attrName>
                                        </p:attrNameLst>
                                      </p:cBhvr>
                                      <p:rCtr x="-15" y="1"/>
                                    </p:animMotion>
                                  </p:childTnLst>
                                </p:cTn>
                              </p:par>
                              <p:par>
                                <p:cTn id="9" presetID="42" presetClass="path" presetSubtype="0" accel="50000" decel="50000" fill="hold" nodeType="withEffect">
                                  <p:stCondLst>
                                    <p:cond delay="0"/>
                                  </p:stCondLst>
                                  <p:childTnLst>
                                    <p:animMotion origin="layout" path="M 0.00034 -0.00046 L -0.00018 -0.0456 " pathEditMode="relative" rAng="0" ptsTypes="AA">
                                      <p:cBhvr>
                                        <p:cTn id="10" dur="2000" fill="hold"/>
                                        <p:tgtEl>
                                          <p:spTgt spid="17"/>
                                        </p:tgtEl>
                                        <p:attrNameLst>
                                          <p:attrName>ppt_x</p:attrName>
                                          <p:attrName>ppt_y</p:attrName>
                                        </p:attrNameLst>
                                      </p:cBhvr>
                                      <p:rCtr x="0" y="-23"/>
                                    </p:animMotion>
                                  </p:childTnLst>
                                </p:cTn>
                              </p:par>
                              <p:par>
                                <p:cTn id="11" presetID="0" presetClass="path" presetSubtype="0" accel="50000" decel="50000" fill="hold" nodeType="withEffect">
                                  <p:stCondLst>
                                    <p:cond delay="0"/>
                                  </p:stCondLst>
                                  <p:childTnLst>
                                    <p:animMotion origin="layout" path="M 3.61111E-6 -4.81481E-6 C 0.00069 -0.00162 0.00312 -0.00324 0.00416 -0.00439 C 0.00694 -0.00763 0.01371 -0.01689 0.01649 -0.0199 C 0.01736 -0.02106 0.0184 -0.02199 0.01961 -0.02268 C 0.02031 -0.02384 0.01996 -0.02337 0.02066 -0.02407 " pathEditMode="relative" rAng="0" ptsTypes="fffff">
                                      <p:cBhvr>
                                        <p:cTn id="12" dur="2000" fill="hold"/>
                                        <p:tgtEl>
                                          <p:spTgt spid="16"/>
                                        </p:tgtEl>
                                        <p:attrNameLst>
                                          <p:attrName>ppt_x</p:attrName>
                                          <p:attrName>ppt_y</p:attrName>
                                        </p:attrNameLst>
                                      </p:cBhvr>
                                      <p:rCtr x="10" y="-12"/>
                                    </p:animMotion>
                                  </p:childTnLst>
                                </p:cTn>
                              </p:par>
                              <p:par>
                                <p:cTn id="13" presetID="8" presetClass="emph" presetSubtype="0" fill="hold" nodeType="withEffect">
                                  <p:stCondLst>
                                    <p:cond delay="0"/>
                                  </p:stCondLst>
                                  <p:childTnLst>
                                    <p:animRot by="4500000">
                                      <p:cBhvr>
                                        <p:cTn id="14" dur="2000" fill="hold"/>
                                        <p:tgtEl>
                                          <p:spTgt spid="16"/>
                                        </p:tgtEl>
                                        <p:attrNameLst>
                                          <p:attrName>r</p:attrName>
                                        </p:attrNameLst>
                                      </p:cBhvr>
                                    </p:animRot>
                                  </p:childTnLst>
                                </p:cTn>
                              </p:par>
                            </p:childTnLst>
                          </p:cTn>
                        </p:par>
                        <p:par>
                          <p:cTn id="15" fill="hold" nodeType="afterGroup">
                            <p:stCondLst>
                              <p:cond delay="2000"/>
                            </p:stCondLst>
                            <p:childTnLst>
                              <p:par>
                                <p:cTn id="16" presetID="1" presetClass="entr" presetSubtype="0"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1" presetClass="exit"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hidden"/>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path" presetSubtype="0" accel="50000" decel="50000" fill="hold" grpId="1" nodeType="clickEffect">
                                  <p:stCondLst>
                                    <p:cond delay="0"/>
                                  </p:stCondLst>
                                  <p:childTnLst>
                                    <p:animMotion origin="layout" path="M -0.13941 0.18541 L 0.10555 0.02592 " pathEditMode="relative" rAng="0" ptsTypes="AA">
                                      <p:cBhvr>
                                        <p:cTn id="25" dur="1500" fill="hold"/>
                                        <p:tgtEl>
                                          <p:spTgt spid="6"/>
                                        </p:tgtEl>
                                        <p:attrNameLst>
                                          <p:attrName>ppt_x</p:attrName>
                                          <p:attrName>ppt_y</p:attrName>
                                        </p:attrNameLst>
                                      </p:cBhvr>
                                      <p:rCtr x="122" y="-80"/>
                                    </p:animMotion>
                                  </p:childTnLst>
                                </p:cTn>
                              </p:par>
                              <p:par>
                                <p:cTn id="26" presetID="42" presetClass="path" presetSubtype="0" accel="50000" decel="50000" fill="hold" grpId="2" nodeType="withEffect">
                                  <p:stCondLst>
                                    <p:cond delay="1500"/>
                                  </p:stCondLst>
                                  <p:childTnLst>
                                    <p:animMotion origin="layout" path="M 0.10555 0.02592 L -0.15573 -0.2088 " pathEditMode="relative" rAng="0" ptsTypes="AA">
                                      <p:cBhvr>
                                        <p:cTn id="27" dur="1800" fill="hold"/>
                                        <p:tgtEl>
                                          <p:spTgt spid="6"/>
                                        </p:tgtEl>
                                        <p:attrNameLst>
                                          <p:attrName>ppt_x</p:attrName>
                                          <p:attrName>ppt_y</p:attrName>
                                        </p:attrNameLst>
                                      </p:cBhvr>
                                      <p:rCtr x="-131" y="-117"/>
                                    </p:animMotion>
                                  </p:childTnLst>
                                </p:cTn>
                              </p:par>
                              <p:par>
                                <p:cTn id="28" presetID="37" presetClass="path" presetSubtype="0" accel="50000" decel="50000" fill="hold" nodeType="withEffect">
                                  <p:stCondLst>
                                    <p:cond delay="1800"/>
                                  </p:stCondLst>
                                  <p:childTnLst>
                                    <p:animMotion origin="layout" path="M -8.33333E-7 -1.11111E-6 C -0.02535 0.00162 -0.12864 -0.00278 -0.15399 -0.00116 " pathEditMode="relative" rAng="0" ptsTypes="ff">
                                      <p:cBhvr>
                                        <p:cTn id="29" dur="1400" fill="hold"/>
                                        <p:tgtEl>
                                          <p:spTgt spid="5"/>
                                        </p:tgtEl>
                                        <p:attrNameLst>
                                          <p:attrName>ppt_x</p:attrName>
                                          <p:attrName>ppt_y</p:attrName>
                                        </p:attrNameLst>
                                      </p:cBhvr>
                                      <p:rCtr x="-77" y="-1"/>
                                    </p:animMotion>
                                  </p:childTnLst>
                                </p:cTn>
                              </p:par>
                              <p:par>
                                <p:cTn id="30" presetID="8" presetClass="emph" presetSubtype="0" fill="hold" nodeType="withEffect">
                                  <p:stCondLst>
                                    <p:cond delay="2800"/>
                                  </p:stCondLst>
                                  <p:childTnLst>
                                    <p:animRot by="-1800000">
                                      <p:cBhvr>
                                        <p:cTn id="31" dur="500" fill="hold"/>
                                        <p:tgtEl>
                                          <p:spTgt spid="5"/>
                                        </p:tgtEl>
                                        <p:attrNameLst>
                                          <p:attrName>r</p:attrName>
                                        </p:attrNameLst>
                                      </p:cBhvr>
                                    </p:animRot>
                                  </p:childTnLst>
                                </p:cTn>
                              </p:par>
                              <p:par>
                                <p:cTn id="32" presetID="8" presetClass="emph" presetSubtype="0" fill="hold" nodeType="withEffect">
                                  <p:stCondLst>
                                    <p:cond delay="1800"/>
                                  </p:stCondLst>
                                  <p:childTnLst>
                                    <p:animRot by="2100000">
                                      <p:cBhvr>
                                        <p:cTn id="33" dur="700" fill="hold"/>
                                        <p:tgtEl>
                                          <p:spTgt spid="5"/>
                                        </p:tgtEl>
                                        <p:attrNameLst>
                                          <p:attrName>r</p:attrName>
                                        </p:attrNameLst>
                                      </p:cBhvr>
                                    </p:animRot>
                                  </p:childTnLst>
                                </p:cTn>
                              </p:par>
                              <p:par>
                                <p:cTn id="34" presetID="42" presetClass="path" presetSubtype="0" accel="50000" decel="50000" fill="hold" nodeType="withEffect">
                                  <p:stCondLst>
                                    <p:cond delay="0"/>
                                  </p:stCondLst>
                                  <p:childTnLst>
                                    <p:animMotion origin="layout" path="M -0.02969 0.00301 L -0.31719 0.01644 " pathEditMode="relative" rAng="0" ptsTypes="AA">
                                      <p:cBhvr>
                                        <p:cTn id="35" dur="3500" fill="hold"/>
                                        <p:tgtEl>
                                          <p:spTgt spid="8"/>
                                        </p:tgtEl>
                                        <p:attrNameLst>
                                          <p:attrName>ppt_x</p:attrName>
                                          <p:attrName>ppt_y</p:attrName>
                                        </p:attrNameLst>
                                      </p:cBhvr>
                                      <p:rCtr x="-144" y="7"/>
                                    </p:animMotion>
                                  </p:childTnLst>
                                </p:cTn>
                              </p:par>
                              <p:par>
                                <p:cTn id="36" presetID="8" presetClass="emph" presetSubtype="0" fill="hold" nodeType="withEffect">
                                  <p:stCondLst>
                                    <p:cond delay="1900"/>
                                  </p:stCondLst>
                                  <p:childTnLst>
                                    <p:animRot by="900000">
                                      <p:cBhvr>
                                        <p:cTn id="37" dur="1600" fill="hold"/>
                                        <p:tgtEl>
                                          <p:spTgt spid="8"/>
                                        </p:tgtEl>
                                        <p:attrNameLst>
                                          <p:attrName>r</p:attrName>
                                        </p:attrNameLst>
                                      </p:cBhvr>
                                    </p:animRot>
                                  </p:childTnLst>
                                </p:cTn>
                              </p:par>
                              <p:par>
                                <p:cTn id="38" presetID="0" presetClass="path" presetSubtype="0" accel="50000" decel="50000" fill="hold" nodeType="withEffect">
                                  <p:stCondLst>
                                    <p:cond delay="200"/>
                                  </p:stCondLst>
                                  <p:childTnLst>
                                    <p:animMotion origin="layout" path="M -3.33333E-6 4.81481E-6 C -0.00121 -0.00487 0.004 -0.01667 -3.33333E-6 -0.05672 C -0.00399 -0.09676 -0.00347 -0.19931 -0.00625 -0.23172 " pathEditMode="relative" rAng="0" ptsTypes="fsf">
                                      <p:cBhvr>
                                        <p:cTn id="39" dur="1800" fill="hold"/>
                                        <p:tgtEl>
                                          <p:spTgt spid="13"/>
                                        </p:tgtEl>
                                        <p:attrNameLst>
                                          <p:attrName>ppt_x</p:attrName>
                                          <p:attrName>ppt_y</p:attrName>
                                        </p:attrNameLst>
                                      </p:cBhvr>
                                      <p:rCtr x="-1" y="-116"/>
                                    </p:animMotion>
                                  </p:childTnLst>
                                </p:cTn>
                              </p:par>
                              <p:par>
                                <p:cTn id="40" presetID="42" presetClass="path" presetSubtype="0" accel="50000" decel="50000" fill="hold" nodeType="withEffect">
                                  <p:stCondLst>
                                    <p:cond delay="2000"/>
                                  </p:stCondLst>
                                  <p:childTnLst>
                                    <p:animMotion origin="layout" path="M -0.00625 -0.23195 L -0.00625 -0.17338 " pathEditMode="relative" rAng="0" ptsTypes="AA">
                                      <p:cBhvr>
                                        <p:cTn id="41" dur="1300" fill="hold"/>
                                        <p:tgtEl>
                                          <p:spTgt spid="13"/>
                                        </p:tgtEl>
                                        <p:attrNameLst>
                                          <p:attrName>ppt_x</p:attrName>
                                          <p:attrName>ppt_y</p:attrName>
                                        </p:attrNameLst>
                                      </p:cBhvr>
                                      <p:rCtr x="0" y="29"/>
                                    </p:animMotion>
                                  </p:childTnLst>
                                </p:cTn>
                              </p:par>
                              <p:par>
                                <p:cTn id="42" presetID="8" presetClass="emph" presetSubtype="0" fill="hold" nodeType="withEffect">
                                  <p:stCondLst>
                                    <p:cond delay="200"/>
                                  </p:stCondLst>
                                  <p:childTnLst>
                                    <p:animRot by="-1200000">
                                      <p:cBhvr>
                                        <p:cTn id="43" dur="1000" fill="hold"/>
                                        <p:tgtEl>
                                          <p:spTgt spid="13"/>
                                        </p:tgtEl>
                                        <p:attrNameLst>
                                          <p:attrName>r</p:attrName>
                                        </p:attrNameLst>
                                      </p:cBhvr>
                                    </p:animRot>
                                  </p:childTnLst>
                                </p:cTn>
                              </p:par>
                              <p:par>
                                <p:cTn id="44" presetID="8" presetClass="emph" presetSubtype="0" fill="hold" nodeType="withEffect">
                                  <p:stCondLst>
                                    <p:cond delay="1200"/>
                                  </p:stCondLst>
                                  <p:childTnLst>
                                    <p:animRot by="3000000">
                                      <p:cBhvr>
                                        <p:cTn id="45" dur="800" fill="hold"/>
                                        <p:tgtEl>
                                          <p:spTgt spid="13"/>
                                        </p:tgtEl>
                                        <p:attrNameLst>
                                          <p:attrName>r</p:attrName>
                                        </p:attrNameLst>
                                      </p:cBhvr>
                                    </p:animRot>
                                  </p:childTnLst>
                                </p:cTn>
                              </p:par>
                              <p:par>
                                <p:cTn id="46" presetID="8" presetClass="emph" presetSubtype="0" fill="hold" nodeType="withEffect">
                                  <p:stCondLst>
                                    <p:cond delay="2500"/>
                                  </p:stCondLst>
                                  <p:childTnLst>
                                    <p:animRot by="-900000">
                                      <p:cBhvr>
                                        <p:cTn id="47" dur="600" fill="hold"/>
                                        <p:tgtEl>
                                          <p:spTgt spid="13"/>
                                        </p:tgtEl>
                                        <p:attrNameLst>
                                          <p:attrName>r</p:attrName>
                                        </p:attrNameLst>
                                      </p:cBhvr>
                                    </p:animRot>
                                  </p:childTnLst>
                                </p:cTn>
                              </p:par>
                              <p:par>
                                <p:cTn id="48" presetID="0" presetClass="path" presetSubtype="0" accel="50000" decel="50000" fill="hold" nodeType="withEffect">
                                  <p:stCondLst>
                                    <p:cond delay="300"/>
                                  </p:stCondLst>
                                  <p:childTnLst>
                                    <p:animMotion origin="layout" path="M 0.02083 -0.02407 C 0.0552 -0.0493 0.28559 -0.00509 0.35364 -0.00046 " pathEditMode="relative" rAng="0" ptsTypes="ss">
                                      <p:cBhvr>
                                        <p:cTn id="49" dur="3200" fill="hold"/>
                                        <p:tgtEl>
                                          <p:spTgt spid="16"/>
                                        </p:tgtEl>
                                        <p:attrNameLst>
                                          <p:attrName>ppt_x</p:attrName>
                                          <p:attrName>ppt_y</p:attrName>
                                        </p:attrNameLst>
                                      </p:cBhvr>
                                      <p:rCtr x="166" y="-1"/>
                                    </p:animMotion>
                                  </p:childTnLst>
                                </p:cTn>
                              </p:par>
                              <p:par>
                                <p:cTn id="50" presetID="8" presetClass="emph" presetSubtype="0" fill="hold" nodeType="withEffect">
                                  <p:stCondLst>
                                    <p:cond delay="200"/>
                                  </p:stCondLst>
                                  <p:childTnLst>
                                    <p:animRot by="3000000">
                                      <p:cBhvr>
                                        <p:cTn id="51" dur="2100" fill="hold"/>
                                        <p:tgtEl>
                                          <p:spTgt spid="16"/>
                                        </p:tgtEl>
                                        <p:attrNameLst>
                                          <p:attrName>r</p:attrName>
                                        </p:attrNameLst>
                                      </p:cBhvr>
                                    </p:animRot>
                                  </p:childTnLst>
                                </p:cTn>
                              </p:par>
                              <p:par>
                                <p:cTn id="52" presetID="42" presetClass="path" presetSubtype="0" accel="50000" decel="50000" fill="hold" nodeType="withEffect">
                                  <p:stCondLst>
                                    <p:cond delay="0"/>
                                  </p:stCondLst>
                                  <p:childTnLst>
                                    <p:animMotion origin="layout" path="M 4.72222E-6 -0.04537 L -0.00608 -0.41921 " pathEditMode="relative" rAng="0" ptsTypes="AA">
                                      <p:cBhvr>
                                        <p:cTn id="53" dur="3600" fill="hold"/>
                                        <p:tgtEl>
                                          <p:spTgt spid="17"/>
                                        </p:tgtEl>
                                        <p:attrNameLst>
                                          <p:attrName>ppt_x</p:attrName>
                                          <p:attrName>ppt_y</p:attrName>
                                        </p:attrNameLst>
                                      </p:cBhvr>
                                      <p:rCtr x="-3" y="-187"/>
                                    </p:animMotion>
                                  </p:childTnLst>
                                </p:cTn>
                              </p:par>
                              <p:par>
                                <p:cTn id="54" presetID="8" presetClass="emph" presetSubtype="0" fill="hold" nodeType="withEffect">
                                  <p:stCondLst>
                                    <p:cond delay="1800"/>
                                  </p:stCondLst>
                                  <p:childTnLst>
                                    <p:animRot by="-5400000">
                                      <p:cBhvr>
                                        <p:cTn id="55" dur="1600" fill="hold"/>
                                        <p:tgtEl>
                                          <p:spTgt spid="1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6" grpId="1" animBg="1"/>
      <p:bldP spid="6" grpId="2" animBg="1"/>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p:cNvPicPr>
            <a:picLocks noChangeAspect="1" noChangeArrowheads="1"/>
          </p:cNvPicPr>
          <p:nvPr/>
        </p:nvPicPr>
        <p:blipFill>
          <a:blip r:embed="rId3" cstate="print"/>
          <a:srcRect/>
          <a:stretch>
            <a:fillRect/>
          </a:stretch>
        </p:blipFill>
        <p:spPr bwMode="auto">
          <a:xfrm>
            <a:off x="0" y="0"/>
            <a:ext cx="6870700" cy="6858000"/>
          </a:xfrm>
          <a:prstGeom prst="rect">
            <a:avLst/>
          </a:prstGeom>
          <a:noFill/>
          <a:ln w="9525">
            <a:noFill/>
            <a:miter lim="800000"/>
            <a:headEnd/>
            <a:tailEnd/>
          </a:ln>
        </p:spPr>
      </p:pic>
      <p:sp>
        <p:nvSpPr>
          <p:cNvPr id="20483" name="TextBox 1"/>
          <p:cNvSpPr txBox="1">
            <a:spLocks noChangeArrowheads="1"/>
          </p:cNvSpPr>
          <p:nvPr/>
        </p:nvSpPr>
        <p:spPr bwMode="auto">
          <a:xfrm>
            <a:off x="7094538" y="130175"/>
            <a:ext cx="1731962" cy="1016000"/>
          </a:xfrm>
          <a:prstGeom prst="rect">
            <a:avLst/>
          </a:prstGeom>
          <a:noFill/>
          <a:ln w="9525">
            <a:noFill/>
            <a:miter lim="800000"/>
            <a:headEnd/>
            <a:tailEnd/>
          </a:ln>
        </p:spPr>
        <p:txBody>
          <a:bodyPr wrap="none">
            <a:spAutoFit/>
          </a:bodyPr>
          <a:lstStyle/>
          <a:p>
            <a:pPr algn="ctr"/>
            <a:r>
              <a:rPr lang="en-US" sz="2000" b="1" u="sng">
                <a:solidFill>
                  <a:schemeClr val="bg1"/>
                </a:solidFill>
              </a:rPr>
              <a:t>Runners On </a:t>
            </a:r>
          </a:p>
          <a:p>
            <a:pPr algn="ctr"/>
            <a:r>
              <a:rPr lang="en-US" sz="2000" b="1" u="sng">
                <a:solidFill>
                  <a:schemeClr val="bg1"/>
                </a:solidFill>
              </a:rPr>
              <a:t>1B &amp; 2B</a:t>
            </a:r>
          </a:p>
          <a:p>
            <a:pPr algn="ctr"/>
            <a:r>
              <a:rPr lang="en-US" sz="2000" b="1" u="sng">
                <a:solidFill>
                  <a:schemeClr val="bg1"/>
                </a:solidFill>
              </a:rPr>
              <a:t>Hit to Infield</a:t>
            </a:r>
          </a:p>
        </p:txBody>
      </p:sp>
      <p:sp>
        <p:nvSpPr>
          <p:cNvPr id="4" name="TextBox 3"/>
          <p:cNvSpPr txBox="1">
            <a:spLocks noChangeArrowheads="1"/>
          </p:cNvSpPr>
          <p:nvPr/>
        </p:nvSpPr>
        <p:spPr bwMode="auto">
          <a:xfrm>
            <a:off x="6846888" y="1100138"/>
            <a:ext cx="2297112" cy="2862262"/>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Start behind and </a:t>
            </a:r>
          </a:p>
          <a:p>
            <a:pPr algn="ctr"/>
            <a:r>
              <a:rPr lang="en-US" sz="2000" b="1">
                <a:solidFill>
                  <a:schemeClr val="bg1"/>
                </a:solidFill>
              </a:rPr>
              <a:t>off the 2B </a:t>
            </a:r>
          </a:p>
          <a:p>
            <a:pPr algn="ctr"/>
            <a:r>
              <a:rPr lang="en-US" sz="2000" b="1">
                <a:solidFill>
                  <a:schemeClr val="bg1"/>
                </a:solidFill>
              </a:rPr>
              <a:t>side of F6, shade lead runner, square to plate, go to ready </a:t>
            </a:r>
          </a:p>
          <a:p>
            <a:pPr algn="ctr"/>
            <a:r>
              <a:rPr lang="en-US" sz="2000" b="1">
                <a:solidFill>
                  <a:schemeClr val="bg1"/>
                </a:solidFill>
              </a:rPr>
              <a:t>position at</a:t>
            </a:r>
          </a:p>
          <a:p>
            <a:pPr algn="ctr"/>
            <a:r>
              <a:rPr lang="en-US" sz="2000" b="1">
                <a:solidFill>
                  <a:schemeClr val="bg1"/>
                </a:solidFill>
              </a:rPr>
              <a:t>start of pitch</a:t>
            </a:r>
          </a:p>
        </p:txBody>
      </p:sp>
      <p:pic>
        <p:nvPicPr>
          <p:cNvPr id="5" name="Picture 7"/>
          <p:cNvPicPr>
            <a:picLocks noChangeAspect="1" noChangeArrowheads="1"/>
          </p:cNvPicPr>
          <p:nvPr/>
        </p:nvPicPr>
        <p:blipFill>
          <a:blip r:embed="rId4" cstate="print"/>
          <a:srcRect/>
          <a:stretch>
            <a:fillRect/>
          </a:stretch>
        </p:blipFill>
        <p:spPr bwMode="auto">
          <a:xfrm rot="6969040">
            <a:off x="3174207" y="1820069"/>
            <a:ext cx="122237" cy="200025"/>
          </a:xfrm>
          <a:prstGeom prst="rect">
            <a:avLst/>
          </a:prstGeom>
          <a:noFill/>
          <a:ln w="9525">
            <a:noFill/>
            <a:miter lim="800000"/>
            <a:headEnd/>
            <a:tailEnd/>
          </a:ln>
        </p:spPr>
      </p:pic>
      <p:sp>
        <p:nvSpPr>
          <p:cNvPr id="6" name="Oval 5"/>
          <p:cNvSpPr/>
          <p:nvPr/>
        </p:nvSpPr>
        <p:spPr>
          <a:xfrm>
            <a:off x="2743200" y="4068763"/>
            <a:ext cx="46038" cy="4603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8" name="Picture 5"/>
          <p:cNvPicPr>
            <a:picLocks noChangeAspect="1" noChangeArrowheads="1"/>
          </p:cNvPicPr>
          <p:nvPr/>
        </p:nvPicPr>
        <p:blipFill>
          <a:blip r:embed="rId5" cstate="print"/>
          <a:srcRect/>
          <a:stretch>
            <a:fillRect/>
          </a:stretch>
        </p:blipFill>
        <p:spPr bwMode="auto">
          <a:xfrm rot="-928709">
            <a:off x="4168775" y="2344738"/>
            <a:ext cx="138113" cy="223837"/>
          </a:xfrm>
          <a:prstGeom prst="rect">
            <a:avLst/>
          </a:prstGeom>
          <a:noFill/>
          <a:ln w="9525">
            <a:noFill/>
            <a:miter lim="800000"/>
            <a:headEnd/>
            <a:tailEnd/>
          </a:ln>
        </p:spPr>
      </p:pic>
      <p:sp>
        <p:nvSpPr>
          <p:cNvPr id="11" name="TextBox 10"/>
          <p:cNvSpPr txBox="1">
            <a:spLocks noChangeArrowheads="1"/>
          </p:cNvSpPr>
          <p:nvPr/>
        </p:nvSpPr>
        <p:spPr bwMode="auto">
          <a:xfrm>
            <a:off x="6858000" y="1109663"/>
            <a:ext cx="2286000" cy="1938337"/>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Read the play and get the best angle and distance possible</a:t>
            </a:r>
          </a:p>
        </p:txBody>
      </p:sp>
      <p:sp>
        <p:nvSpPr>
          <p:cNvPr id="12" name="TextBox 11"/>
          <p:cNvSpPr txBox="1">
            <a:spLocks noChangeArrowheads="1"/>
          </p:cNvSpPr>
          <p:nvPr/>
        </p:nvSpPr>
        <p:spPr bwMode="auto">
          <a:xfrm>
            <a:off x="6846888" y="3657600"/>
            <a:ext cx="2286000" cy="2862263"/>
          </a:xfrm>
          <a:prstGeom prst="rect">
            <a:avLst/>
          </a:prstGeom>
          <a:noFill/>
          <a:ln w="9525">
            <a:noFill/>
            <a:miter lim="800000"/>
            <a:headEnd/>
            <a:tailEnd/>
          </a:ln>
        </p:spPr>
        <p:txBody>
          <a:bodyPr>
            <a:spAutoFit/>
          </a:bodyPr>
          <a:lstStyle/>
          <a:p>
            <a:pPr algn="ctr"/>
            <a:r>
              <a:rPr lang="en-US" sz="2000" b="1">
                <a:solidFill>
                  <a:schemeClr val="bg1"/>
                </a:solidFill>
              </a:rPr>
              <a:t>Plate Umpire: Move to holding zone, be prepared for a play on a subsequent throw to 3B and any play at the plate</a:t>
            </a:r>
          </a:p>
        </p:txBody>
      </p:sp>
      <p:pic>
        <p:nvPicPr>
          <p:cNvPr id="13" name="Picture 7"/>
          <p:cNvPicPr>
            <a:picLocks noChangeAspect="1" noChangeArrowheads="1"/>
          </p:cNvPicPr>
          <p:nvPr/>
        </p:nvPicPr>
        <p:blipFill>
          <a:blip r:embed="rId4" cstate="print"/>
          <a:srcRect/>
          <a:stretch>
            <a:fillRect/>
          </a:stretch>
        </p:blipFill>
        <p:spPr bwMode="auto">
          <a:xfrm rot="-1720973">
            <a:off x="990600" y="5591175"/>
            <a:ext cx="114300" cy="187325"/>
          </a:xfrm>
          <a:prstGeom prst="rect">
            <a:avLst/>
          </a:prstGeom>
          <a:noFill/>
          <a:ln w="9525">
            <a:noFill/>
            <a:miter lim="800000"/>
            <a:headEnd/>
            <a:tailEnd/>
          </a:ln>
        </p:spPr>
      </p:pic>
      <p:pic>
        <p:nvPicPr>
          <p:cNvPr id="16" name="Picture 5"/>
          <p:cNvPicPr>
            <a:picLocks noChangeAspect="1" noChangeArrowheads="1"/>
          </p:cNvPicPr>
          <p:nvPr/>
        </p:nvPicPr>
        <p:blipFill>
          <a:blip r:embed="rId5" cstate="print"/>
          <a:srcRect/>
          <a:stretch>
            <a:fillRect/>
          </a:stretch>
        </p:blipFill>
        <p:spPr bwMode="auto">
          <a:xfrm rot="3349937">
            <a:off x="1301751" y="5562600"/>
            <a:ext cx="138112" cy="223837"/>
          </a:xfrm>
          <a:prstGeom prst="rect">
            <a:avLst/>
          </a:prstGeom>
          <a:noFill/>
          <a:ln w="9525">
            <a:noFill/>
            <a:miter lim="800000"/>
            <a:headEnd/>
            <a:tailEnd/>
          </a:ln>
        </p:spPr>
      </p:pic>
      <p:pic>
        <p:nvPicPr>
          <p:cNvPr id="17" name="Picture 5"/>
          <p:cNvPicPr>
            <a:picLocks noChangeAspect="1" noChangeArrowheads="1"/>
          </p:cNvPicPr>
          <p:nvPr/>
        </p:nvPicPr>
        <p:blipFill>
          <a:blip r:embed="rId5" cstate="print"/>
          <a:srcRect/>
          <a:stretch>
            <a:fillRect/>
          </a:stretch>
        </p:blipFill>
        <p:spPr bwMode="auto">
          <a:xfrm rot="5400000">
            <a:off x="4286250" y="5373688"/>
            <a:ext cx="138113" cy="223837"/>
          </a:xfrm>
          <a:prstGeom prst="rect">
            <a:avLst/>
          </a:prstGeom>
          <a:noFill/>
          <a:ln w="9525">
            <a:noFill/>
            <a:miter lim="800000"/>
            <a:headEnd/>
            <a:tailEnd/>
          </a:ln>
        </p:spPr>
      </p:pic>
      <p:sp>
        <p:nvSpPr>
          <p:cNvPr id="15" name="Rectangle 14"/>
          <p:cNvSpPr/>
          <p:nvPr/>
        </p:nvSpPr>
        <p:spPr bwMode="auto">
          <a:xfrm>
            <a:off x="-76200" y="941388"/>
            <a:ext cx="1447800" cy="354012"/>
          </a:xfrm>
          <a:prstGeom prst="rect">
            <a:avLst/>
          </a:prstGeom>
        </p:spPr>
        <p:txBody>
          <a:bodyPr>
            <a:spAutoFit/>
          </a:bodyPr>
          <a:lstStyle/>
          <a:p>
            <a:pPr algn="ctr">
              <a:defRPr/>
            </a:pPr>
            <a:r>
              <a:rPr lang="en-US" sz="1700" b="1" i="1" dirty="0">
                <a:solidFill>
                  <a:srgbClr val="FFFF00"/>
                </a:solidFill>
                <a:effectLst>
                  <a:outerShdw blurRad="38100" dist="38100" dir="2700000" algn="tl">
                    <a:srgbClr val="000000">
                      <a:alpha val="43137"/>
                    </a:srgbClr>
                  </a:outerShdw>
                </a:effectLst>
                <a:latin typeface="Britannic Bold" pitchFamily="34" charset="0"/>
              </a:rPr>
              <a:t>FAST PITCH</a:t>
            </a:r>
          </a:p>
        </p:txBody>
      </p:sp>
      <p:pic>
        <p:nvPicPr>
          <p:cNvPr id="20494" name="Picture 10" descr="ASA Logo">
            <a:hlinkClick r:id="rId6"/>
          </p:cNvPr>
          <p:cNvPicPr>
            <a:picLocks noChangeAspect="1" noChangeArrowheads="1"/>
          </p:cNvPicPr>
          <p:nvPr/>
        </p:nvPicPr>
        <p:blipFill>
          <a:blip r:embed="rId7" cstate="print"/>
          <a:srcRect l="23553" t="2942" r="3719"/>
          <a:stretch>
            <a:fillRect/>
          </a:stretch>
        </p:blipFill>
        <p:spPr bwMode="auto">
          <a:xfrm>
            <a:off x="0" y="0"/>
            <a:ext cx="838200" cy="942975"/>
          </a:xfrm>
          <a:prstGeom prst="rect">
            <a:avLst/>
          </a:prstGeom>
          <a:noFill/>
          <a:ln w="9525">
            <a:noFill/>
            <a:miter lim="800000"/>
            <a:headEnd/>
            <a:tailEnd/>
          </a:ln>
        </p:spPr>
      </p:pic>
      <p:pic>
        <p:nvPicPr>
          <p:cNvPr id="18" name="Picture 3" descr="Picture1.png"/>
          <p:cNvPicPr>
            <a:picLocks noChangeAspect="1"/>
          </p:cNvPicPr>
          <p:nvPr/>
        </p:nvPicPr>
        <p:blipFill>
          <a:blip r:embed="rId8" cstate="print"/>
          <a:srcRect/>
          <a:stretch>
            <a:fillRect/>
          </a:stretch>
        </p:blipFill>
        <p:spPr bwMode="auto">
          <a:xfrm>
            <a:off x="0" y="0"/>
            <a:ext cx="1157288" cy="12366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5.55556E-7 2.22222E-6 L -0.13941 0.18541 " pathEditMode="relative" rAng="0" ptsTypes="AA">
                                      <p:cBhvr>
                                        <p:cTn id="6" dur="2000" fill="hold"/>
                                        <p:tgtEl>
                                          <p:spTgt spid="6"/>
                                        </p:tgtEl>
                                        <p:attrNameLst>
                                          <p:attrName>ppt_x</p:attrName>
                                          <p:attrName>ppt_y</p:attrName>
                                        </p:attrNameLst>
                                      </p:cBhvr>
                                      <p:rCtr x="-70" y="93"/>
                                    </p:animMotion>
                                  </p:childTnLst>
                                </p:cTn>
                              </p:par>
                              <p:par>
                                <p:cTn id="7" presetID="42" presetClass="path" presetSubtype="0" accel="50000" decel="50000" fill="hold" nodeType="withEffect">
                                  <p:stCondLst>
                                    <p:cond delay="0"/>
                                  </p:stCondLst>
                                  <p:childTnLst>
                                    <p:animMotion origin="layout" path="M 0.00017 -1.85185E-6 L -0.03004 0.00301 " pathEditMode="relative" rAng="0" ptsTypes="AA">
                                      <p:cBhvr>
                                        <p:cTn id="8" dur="2000" fill="hold"/>
                                        <p:tgtEl>
                                          <p:spTgt spid="8"/>
                                        </p:tgtEl>
                                        <p:attrNameLst>
                                          <p:attrName>ppt_x</p:attrName>
                                          <p:attrName>ppt_y</p:attrName>
                                        </p:attrNameLst>
                                      </p:cBhvr>
                                      <p:rCtr x="-15" y="1"/>
                                    </p:animMotion>
                                  </p:childTnLst>
                                </p:cTn>
                              </p:par>
                              <p:par>
                                <p:cTn id="9" presetID="42" presetClass="path" presetSubtype="0" accel="50000" decel="50000" fill="hold" nodeType="withEffect">
                                  <p:stCondLst>
                                    <p:cond delay="0"/>
                                  </p:stCondLst>
                                  <p:childTnLst>
                                    <p:animMotion origin="layout" path="M 0.00034 -0.00046 L -0.00018 -0.0456 " pathEditMode="relative" rAng="0" ptsTypes="AA">
                                      <p:cBhvr>
                                        <p:cTn id="10" dur="2000" fill="hold"/>
                                        <p:tgtEl>
                                          <p:spTgt spid="17"/>
                                        </p:tgtEl>
                                        <p:attrNameLst>
                                          <p:attrName>ppt_x</p:attrName>
                                          <p:attrName>ppt_y</p:attrName>
                                        </p:attrNameLst>
                                      </p:cBhvr>
                                      <p:rCtr x="0" y="-23"/>
                                    </p:animMotion>
                                  </p:childTnLst>
                                </p:cTn>
                              </p:par>
                              <p:par>
                                <p:cTn id="11" presetID="0" presetClass="path" presetSubtype="0" accel="50000" decel="50000" fill="hold" nodeType="withEffect">
                                  <p:stCondLst>
                                    <p:cond delay="0"/>
                                  </p:stCondLst>
                                  <p:childTnLst>
                                    <p:animMotion origin="layout" path="M 3.61111E-6 -4.81481E-6 C 0.00069 -0.00162 0.00312 -0.00324 0.00416 -0.00439 C 0.00694 -0.00763 0.01371 -0.01689 0.01649 -0.0199 C 0.01736 -0.02106 0.0184 -0.02199 0.01961 -0.02268 C 0.02031 -0.02384 0.01996 -0.02337 0.02066 -0.02407 " pathEditMode="relative" rAng="0" ptsTypes="fffff">
                                      <p:cBhvr>
                                        <p:cTn id="12" dur="2000" fill="hold"/>
                                        <p:tgtEl>
                                          <p:spTgt spid="16"/>
                                        </p:tgtEl>
                                        <p:attrNameLst>
                                          <p:attrName>ppt_x</p:attrName>
                                          <p:attrName>ppt_y</p:attrName>
                                        </p:attrNameLst>
                                      </p:cBhvr>
                                      <p:rCtr x="10" y="-12"/>
                                    </p:animMotion>
                                  </p:childTnLst>
                                </p:cTn>
                              </p:par>
                              <p:par>
                                <p:cTn id="13" presetID="8" presetClass="emph" presetSubtype="0" fill="hold" nodeType="withEffect">
                                  <p:stCondLst>
                                    <p:cond delay="0"/>
                                  </p:stCondLst>
                                  <p:childTnLst>
                                    <p:animRot by="4500000">
                                      <p:cBhvr>
                                        <p:cTn id="14" dur="2000" fill="hold"/>
                                        <p:tgtEl>
                                          <p:spTgt spid="16"/>
                                        </p:tgtEl>
                                        <p:attrNameLst>
                                          <p:attrName>r</p:attrName>
                                        </p:attrNameLst>
                                      </p:cBhvr>
                                    </p:animRot>
                                  </p:childTnLst>
                                </p:cTn>
                              </p:par>
                            </p:childTnLst>
                          </p:cTn>
                        </p:par>
                        <p:par>
                          <p:cTn id="15" fill="hold" nodeType="afterGroup">
                            <p:stCondLst>
                              <p:cond delay="2000"/>
                            </p:stCondLst>
                            <p:childTnLst>
                              <p:par>
                                <p:cTn id="16" presetID="1" presetClass="entr" presetSubtype="0"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1" presetClass="exit"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hidden"/>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path" presetSubtype="0" accel="50000" decel="50000" fill="hold" grpId="1" nodeType="clickEffect">
                                  <p:stCondLst>
                                    <p:cond delay="0"/>
                                  </p:stCondLst>
                                  <p:childTnLst>
                                    <p:animMotion origin="layout" path="M -0.13941 0.18541 L 0.10555 0.02592 " pathEditMode="relative" rAng="0" ptsTypes="AA">
                                      <p:cBhvr>
                                        <p:cTn id="25" dur="1500" fill="hold"/>
                                        <p:tgtEl>
                                          <p:spTgt spid="6"/>
                                        </p:tgtEl>
                                        <p:attrNameLst>
                                          <p:attrName>ppt_x</p:attrName>
                                          <p:attrName>ppt_y</p:attrName>
                                        </p:attrNameLst>
                                      </p:cBhvr>
                                      <p:rCtr x="122" y="-80"/>
                                    </p:animMotion>
                                  </p:childTnLst>
                                </p:cTn>
                              </p:par>
                              <p:par>
                                <p:cTn id="26" presetID="42" presetClass="path" presetSubtype="0" accel="50000" decel="50000" fill="hold" grpId="2" nodeType="withEffect">
                                  <p:stCondLst>
                                    <p:cond delay="1500"/>
                                  </p:stCondLst>
                                  <p:childTnLst>
                                    <p:animMotion origin="layout" path="M 0.10556 0.0259 L 0.1559 -0.21855 " pathEditMode="relative" rAng="0" ptsTypes="AA">
                                      <p:cBhvr>
                                        <p:cTn id="27" dur="1800" fill="hold"/>
                                        <p:tgtEl>
                                          <p:spTgt spid="6"/>
                                        </p:tgtEl>
                                        <p:attrNameLst>
                                          <p:attrName>ppt_x</p:attrName>
                                          <p:attrName>ppt_y</p:attrName>
                                        </p:attrNameLst>
                                      </p:cBhvr>
                                      <p:rCtr x="25" y="-122"/>
                                    </p:animMotion>
                                  </p:childTnLst>
                                </p:cTn>
                              </p:par>
                              <p:par>
                                <p:cTn id="28" presetID="37" presetClass="path" presetSubtype="0" accel="50000" decel="50000" fill="hold" nodeType="withEffect">
                                  <p:stCondLst>
                                    <p:cond delay="1800"/>
                                  </p:stCondLst>
                                  <p:childTnLst>
                                    <p:animMotion origin="layout" path="M -0.00069 0.00116 L 0.02587 0.03727 " pathEditMode="relative" rAng="0" ptsTypes="FF">
                                      <p:cBhvr>
                                        <p:cTn id="29" dur="1400" fill="hold"/>
                                        <p:tgtEl>
                                          <p:spTgt spid="5"/>
                                        </p:tgtEl>
                                        <p:attrNameLst>
                                          <p:attrName>ppt_x</p:attrName>
                                          <p:attrName>ppt_y</p:attrName>
                                        </p:attrNameLst>
                                      </p:cBhvr>
                                      <p:rCtr x="13" y="18"/>
                                    </p:animMotion>
                                  </p:childTnLst>
                                </p:cTn>
                              </p:par>
                              <p:par>
                                <p:cTn id="30" presetID="8" presetClass="emph" presetSubtype="0" fill="hold" nodeType="withEffect">
                                  <p:stCondLst>
                                    <p:cond delay="1800"/>
                                  </p:stCondLst>
                                  <p:childTnLst>
                                    <p:animRot by="-4800000">
                                      <p:cBhvr>
                                        <p:cTn id="31" dur="700" fill="hold"/>
                                        <p:tgtEl>
                                          <p:spTgt spid="5"/>
                                        </p:tgtEl>
                                        <p:attrNameLst>
                                          <p:attrName>r</p:attrName>
                                        </p:attrNameLst>
                                      </p:cBhvr>
                                    </p:animRot>
                                  </p:childTnLst>
                                </p:cTn>
                              </p:par>
                              <p:par>
                                <p:cTn id="32" presetID="42" presetClass="path" presetSubtype="0" accel="50000" decel="50000" fill="hold" nodeType="withEffect">
                                  <p:stCondLst>
                                    <p:cond delay="0"/>
                                  </p:stCondLst>
                                  <p:childTnLst>
                                    <p:animMotion origin="layout" path="M -0.02969 0.00301 L -0.31719 0.01644 " pathEditMode="relative" rAng="0" ptsTypes="AA">
                                      <p:cBhvr>
                                        <p:cTn id="33" dur="3500" fill="hold"/>
                                        <p:tgtEl>
                                          <p:spTgt spid="8"/>
                                        </p:tgtEl>
                                        <p:attrNameLst>
                                          <p:attrName>ppt_x</p:attrName>
                                          <p:attrName>ppt_y</p:attrName>
                                        </p:attrNameLst>
                                      </p:cBhvr>
                                      <p:rCtr x="-144" y="7"/>
                                    </p:animMotion>
                                  </p:childTnLst>
                                </p:cTn>
                              </p:par>
                              <p:par>
                                <p:cTn id="34" presetID="8" presetClass="emph" presetSubtype="0" fill="hold" nodeType="withEffect">
                                  <p:stCondLst>
                                    <p:cond delay="1900"/>
                                  </p:stCondLst>
                                  <p:childTnLst>
                                    <p:animRot by="900000">
                                      <p:cBhvr>
                                        <p:cTn id="35" dur="1600" fill="hold"/>
                                        <p:tgtEl>
                                          <p:spTgt spid="8"/>
                                        </p:tgtEl>
                                        <p:attrNameLst>
                                          <p:attrName>r</p:attrName>
                                        </p:attrNameLst>
                                      </p:cBhvr>
                                    </p:animRot>
                                  </p:childTnLst>
                                </p:cTn>
                              </p:par>
                              <p:par>
                                <p:cTn id="36" presetID="0" presetClass="path" presetSubtype="0" accel="50000" decel="50000" fill="hold" nodeType="withEffect">
                                  <p:stCondLst>
                                    <p:cond delay="400"/>
                                  </p:stCondLst>
                                  <p:childTnLst>
                                    <p:animMotion origin="layout" path="M -3.33333E-6 4.81481E-6 C -0.00121 -0.00487 0.004 -0.01667 -3.33333E-6 -0.05672 C -0.00399 -0.09676 -0.00347 -0.19931 -0.00625 -0.23172 " pathEditMode="relative" rAng="0" ptsTypes="fsf">
                                      <p:cBhvr>
                                        <p:cTn id="37" dur="2000" fill="hold"/>
                                        <p:tgtEl>
                                          <p:spTgt spid="13"/>
                                        </p:tgtEl>
                                        <p:attrNameLst>
                                          <p:attrName>ppt_x</p:attrName>
                                          <p:attrName>ppt_y</p:attrName>
                                        </p:attrNameLst>
                                      </p:cBhvr>
                                      <p:rCtr x="-1" y="-116"/>
                                    </p:animMotion>
                                  </p:childTnLst>
                                </p:cTn>
                              </p:par>
                              <p:par>
                                <p:cTn id="38" presetID="8" presetClass="emph" presetSubtype="0" fill="hold" nodeType="withEffect">
                                  <p:stCondLst>
                                    <p:cond delay="200"/>
                                  </p:stCondLst>
                                  <p:childTnLst>
                                    <p:animRot by="-1200000">
                                      <p:cBhvr>
                                        <p:cTn id="39" dur="1000" fill="hold"/>
                                        <p:tgtEl>
                                          <p:spTgt spid="13"/>
                                        </p:tgtEl>
                                        <p:attrNameLst>
                                          <p:attrName>r</p:attrName>
                                        </p:attrNameLst>
                                      </p:cBhvr>
                                    </p:animRot>
                                  </p:childTnLst>
                                </p:cTn>
                              </p:par>
                              <p:par>
                                <p:cTn id="40" presetID="8" presetClass="emph" presetSubtype="0" fill="hold" nodeType="withEffect">
                                  <p:stCondLst>
                                    <p:cond delay="1200"/>
                                  </p:stCondLst>
                                  <p:childTnLst>
                                    <p:animRot by="3000000">
                                      <p:cBhvr>
                                        <p:cTn id="41" dur="800" fill="hold"/>
                                        <p:tgtEl>
                                          <p:spTgt spid="13"/>
                                        </p:tgtEl>
                                        <p:attrNameLst>
                                          <p:attrName>r</p:attrName>
                                        </p:attrNameLst>
                                      </p:cBhvr>
                                    </p:animRot>
                                  </p:childTnLst>
                                </p:cTn>
                              </p:par>
                              <p:par>
                                <p:cTn id="42" presetID="8" presetClass="emph" presetSubtype="0" fill="hold" nodeType="withEffect">
                                  <p:stCondLst>
                                    <p:cond delay="2500"/>
                                  </p:stCondLst>
                                  <p:childTnLst>
                                    <p:animRot by="-900000">
                                      <p:cBhvr>
                                        <p:cTn id="43" dur="600" fill="hold"/>
                                        <p:tgtEl>
                                          <p:spTgt spid="13"/>
                                        </p:tgtEl>
                                        <p:attrNameLst>
                                          <p:attrName>r</p:attrName>
                                        </p:attrNameLst>
                                      </p:cBhvr>
                                    </p:animRot>
                                  </p:childTnLst>
                                </p:cTn>
                              </p:par>
                              <p:par>
                                <p:cTn id="44" presetID="0" presetClass="path" presetSubtype="0" accel="50000" decel="50000" fill="hold" nodeType="withEffect">
                                  <p:stCondLst>
                                    <p:cond delay="300"/>
                                  </p:stCondLst>
                                  <p:childTnLst>
                                    <p:animMotion origin="layout" path="M 0.02083 -0.02407 C 0.0552 -0.0493 0.28559 -0.00509 0.35364 -0.00046 " pathEditMode="relative" rAng="0" ptsTypes="ss">
                                      <p:cBhvr>
                                        <p:cTn id="45" dur="3200" fill="hold"/>
                                        <p:tgtEl>
                                          <p:spTgt spid="16"/>
                                        </p:tgtEl>
                                        <p:attrNameLst>
                                          <p:attrName>ppt_x</p:attrName>
                                          <p:attrName>ppt_y</p:attrName>
                                        </p:attrNameLst>
                                      </p:cBhvr>
                                      <p:rCtr x="166" y="-1"/>
                                    </p:animMotion>
                                  </p:childTnLst>
                                </p:cTn>
                              </p:par>
                              <p:par>
                                <p:cTn id="46" presetID="8" presetClass="emph" presetSubtype="0" fill="hold" nodeType="withEffect">
                                  <p:stCondLst>
                                    <p:cond delay="200"/>
                                  </p:stCondLst>
                                  <p:childTnLst>
                                    <p:animRot by="3000000">
                                      <p:cBhvr>
                                        <p:cTn id="47" dur="2100" fill="hold"/>
                                        <p:tgtEl>
                                          <p:spTgt spid="16"/>
                                        </p:tgtEl>
                                        <p:attrNameLst>
                                          <p:attrName>r</p:attrName>
                                        </p:attrNameLst>
                                      </p:cBhvr>
                                    </p:animRot>
                                  </p:childTnLst>
                                </p:cTn>
                              </p:par>
                              <p:par>
                                <p:cTn id="48" presetID="42" presetClass="path" presetSubtype="0" accel="50000" decel="50000" fill="hold" nodeType="withEffect">
                                  <p:stCondLst>
                                    <p:cond delay="0"/>
                                  </p:stCondLst>
                                  <p:childTnLst>
                                    <p:animMotion origin="layout" path="M 4.72222E-6 -0.04537 L -0.00608 -0.41921 " pathEditMode="relative" rAng="0" ptsTypes="AA">
                                      <p:cBhvr>
                                        <p:cTn id="49" dur="3600" fill="hold"/>
                                        <p:tgtEl>
                                          <p:spTgt spid="17"/>
                                        </p:tgtEl>
                                        <p:attrNameLst>
                                          <p:attrName>ppt_x</p:attrName>
                                          <p:attrName>ppt_y</p:attrName>
                                        </p:attrNameLst>
                                      </p:cBhvr>
                                      <p:rCtr x="-3" y="-187"/>
                                    </p:animMotion>
                                  </p:childTnLst>
                                </p:cTn>
                              </p:par>
                              <p:par>
                                <p:cTn id="50" presetID="10" presetClass="exit" presetSubtype="0" fill="hold" nodeType="withEffect">
                                  <p:stCondLst>
                                    <p:cond delay="2900"/>
                                  </p:stCondLst>
                                  <p:childTnLst>
                                    <p:animEffect transition="out" filter="fade">
                                      <p:cBhvr>
                                        <p:cTn id="51" dur="800"/>
                                        <p:tgtEl>
                                          <p:spTgt spid="17"/>
                                        </p:tgtEl>
                                      </p:cBhvr>
                                    </p:animEffect>
                                    <p:set>
                                      <p:cBhvr>
                                        <p:cTn id="52" dur="1" fill="hold">
                                          <p:stCondLst>
                                            <p:cond delay="7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6" grpId="1" animBg="1"/>
      <p:bldP spid="6" grpId="2" animBg="1"/>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p:cNvPicPr>
            <a:picLocks noChangeAspect="1" noChangeArrowheads="1"/>
          </p:cNvPicPr>
          <p:nvPr/>
        </p:nvPicPr>
        <p:blipFill>
          <a:blip r:embed="rId3" cstate="print"/>
          <a:srcRect/>
          <a:stretch>
            <a:fillRect/>
          </a:stretch>
        </p:blipFill>
        <p:spPr bwMode="auto">
          <a:xfrm>
            <a:off x="0" y="0"/>
            <a:ext cx="6870700" cy="6858000"/>
          </a:xfrm>
          <a:prstGeom prst="rect">
            <a:avLst/>
          </a:prstGeom>
          <a:noFill/>
          <a:ln w="9525">
            <a:noFill/>
            <a:miter lim="800000"/>
            <a:headEnd/>
            <a:tailEnd/>
          </a:ln>
        </p:spPr>
      </p:pic>
      <p:sp>
        <p:nvSpPr>
          <p:cNvPr id="21507" name="TextBox 1"/>
          <p:cNvSpPr txBox="1">
            <a:spLocks noChangeArrowheads="1"/>
          </p:cNvSpPr>
          <p:nvPr/>
        </p:nvSpPr>
        <p:spPr bwMode="auto">
          <a:xfrm>
            <a:off x="6997700" y="130175"/>
            <a:ext cx="1925638" cy="708025"/>
          </a:xfrm>
          <a:prstGeom prst="rect">
            <a:avLst/>
          </a:prstGeom>
          <a:noFill/>
          <a:ln w="9525">
            <a:noFill/>
            <a:miter lim="800000"/>
            <a:headEnd/>
            <a:tailEnd/>
          </a:ln>
        </p:spPr>
        <p:txBody>
          <a:bodyPr wrap="none">
            <a:spAutoFit/>
          </a:bodyPr>
          <a:lstStyle/>
          <a:p>
            <a:pPr algn="ctr"/>
            <a:r>
              <a:rPr lang="en-US" sz="2000" b="1" u="sng">
                <a:solidFill>
                  <a:schemeClr val="bg1"/>
                </a:solidFill>
              </a:rPr>
              <a:t>Bases Loaded</a:t>
            </a:r>
          </a:p>
          <a:p>
            <a:pPr algn="ctr"/>
            <a:r>
              <a:rPr lang="en-US" sz="2000" b="1" u="sng">
                <a:solidFill>
                  <a:schemeClr val="bg1"/>
                </a:solidFill>
              </a:rPr>
              <a:t>Hit to Infield</a:t>
            </a:r>
          </a:p>
        </p:txBody>
      </p:sp>
      <p:sp>
        <p:nvSpPr>
          <p:cNvPr id="4" name="TextBox 3"/>
          <p:cNvSpPr txBox="1">
            <a:spLocks noChangeArrowheads="1"/>
          </p:cNvSpPr>
          <p:nvPr/>
        </p:nvSpPr>
        <p:spPr bwMode="auto">
          <a:xfrm>
            <a:off x="6846888" y="1100138"/>
            <a:ext cx="2297112" cy="2862262"/>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Start behind and </a:t>
            </a:r>
          </a:p>
          <a:p>
            <a:pPr algn="ctr"/>
            <a:r>
              <a:rPr lang="en-US" sz="2000" b="1">
                <a:solidFill>
                  <a:schemeClr val="bg1"/>
                </a:solidFill>
              </a:rPr>
              <a:t>off the 3B </a:t>
            </a:r>
          </a:p>
          <a:p>
            <a:pPr algn="ctr"/>
            <a:r>
              <a:rPr lang="en-US" sz="2000" b="1">
                <a:solidFill>
                  <a:schemeClr val="bg1"/>
                </a:solidFill>
              </a:rPr>
              <a:t>side of F6, shade lead runner, square to plate, go to ready </a:t>
            </a:r>
          </a:p>
          <a:p>
            <a:pPr algn="ctr"/>
            <a:r>
              <a:rPr lang="en-US" sz="2000" b="1">
                <a:solidFill>
                  <a:schemeClr val="bg1"/>
                </a:solidFill>
              </a:rPr>
              <a:t>position at</a:t>
            </a:r>
          </a:p>
          <a:p>
            <a:pPr algn="ctr"/>
            <a:r>
              <a:rPr lang="en-US" sz="2000" b="1">
                <a:solidFill>
                  <a:schemeClr val="bg1"/>
                </a:solidFill>
              </a:rPr>
              <a:t>start of pitch</a:t>
            </a:r>
          </a:p>
        </p:txBody>
      </p:sp>
      <p:pic>
        <p:nvPicPr>
          <p:cNvPr id="5" name="Picture 7"/>
          <p:cNvPicPr>
            <a:picLocks noChangeAspect="1" noChangeArrowheads="1"/>
          </p:cNvPicPr>
          <p:nvPr/>
        </p:nvPicPr>
        <p:blipFill>
          <a:blip r:embed="rId4" cstate="print"/>
          <a:srcRect/>
          <a:stretch>
            <a:fillRect/>
          </a:stretch>
        </p:blipFill>
        <p:spPr bwMode="auto">
          <a:xfrm rot="6289846">
            <a:off x="2340769" y="1820069"/>
            <a:ext cx="122237" cy="200025"/>
          </a:xfrm>
          <a:prstGeom prst="rect">
            <a:avLst/>
          </a:prstGeom>
          <a:noFill/>
          <a:ln w="9525">
            <a:noFill/>
            <a:miter lim="800000"/>
            <a:headEnd/>
            <a:tailEnd/>
          </a:ln>
        </p:spPr>
      </p:pic>
      <p:sp>
        <p:nvSpPr>
          <p:cNvPr id="6" name="Oval 5"/>
          <p:cNvSpPr/>
          <p:nvPr/>
        </p:nvSpPr>
        <p:spPr>
          <a:xfrm>
            <a:off x="2743200" y="4068763"/>
            <a:ext cx="46038" cy="46037"/>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charset="0"/>
            </a:endParaRPr>
          </a:p>
        </p:txBody>
      </p:sp>
      <p:pic>
        <p:nvPicPr>
          <p:cNvPr id="8" name="Picture 5"/>
          <p:cNvPicPr>
            <a:picLocks noChangeAspect="1" noChangeArrowheads="1"/>
          </p:cNvPicPr>
          <p:nvPr/>
        </p:nvPicPr>
        <p:blipFill>
          <a:blip r:embed="rId5" cstate="print"/>
          <a:srcRect/>
          <a:stretch>
            <a:fillRect/>
          </a:stretch>
        </p:blipFill>
        <p:spPr bwMode="auto">
          <a:xfrm rot="-928709">
            <a:off x="4168775" y="2344738"/>
            <a:ext cx="138113" cy="223837"/>
          </a:xfrm>
          <a:prstGeom prst="rect">
            <a:avLst/>
          </a:prstGeom>
          <a:noFill/>
          <a:ln w="9525">
            <a:noFill/>
            <a:miter lim="800000"/>
            <a:headEnd/>
            <a:tailEnd/>
          </a:ln>
        </p:spPr>
      </p:pic>
      <p:sp>
        <p:nvSpPr>
          <p:cNvPr id="11" name="TextBox 10"/>
          <p:cNvSpPr txBox="1">
            <a:spLocks noChangeArrowheads="1"/>
          </p:cNvSpPr>
          <p:nvPr/>
        </p:nvSpPr>
        <p:spPr bwMode="auto">
          <a:xfrm>
            <a:off x="6858000" y="1109663"/>
            <a:ext cx="2286000" cy="1938337"/>
          </a:xfrm>
          <a:prstGeom prst="rect">
            <a:avLst/>
          </a:prstGeom>
          <a:noFill/>
          <a:ln w="9525">
            <a:noFill/>
            <a:miter lim="800000"/>
            <a:headEnd/>
            <a:tailEnd/>
          </a:ln>
        </p:spPr>
        <p:txBody>
          <a:bodyPr>
            <a:spAutoFit/>
          </a:bodyPr>
          <a:lstStyle/>
          <a:p>
            <a:pPr algn="ctr"/>
            <a:r>
              <a:rPr lang="en-US" sz="2000" b="1">
                <a:solidFill>
                  <a:schemeClr val="bg1"/>
                </a:solidFill>
              </a:rPr>
              <a:t>Base Umpire:</a:t>
            </a:r>
          </a:p>
          <a:p>
            <a:pPr algn="ctr"/>
            <a:r>
              <a:rPr lang="en-US" sz="2000" b="1">
                <a:solidFill>
                  <a:schemeClr val="bg1"/>
                </a:solidFill>
              </a:rPr>
              <a:t>Read the play and get the best angle and distance possible</a:t>
            </a:r>
          </a:p>
        </p:txBody>
      </p:sp>
      <p:sp>
        <p:nvSpPr>
          <p:cNvPr id="12" name="TextBox 11"/>
          <p:cNvSpPr txBox="1">
            <a:spLocks noChangeArrowheads="1"/>
          </p:cNvSpPr>
          <p:nvPr/>
        </p:nvSpPr>
        <p:spPr bwMode="auto">
          <a:xfrm>
            <a:off x="6846888" y="3657600"/>
            <a:ext cx="2286000" cy="2862263"/>
          </a:xfrm>
          <a:prstGeom prst="rect">
            <a:avLst/>
          </a:prstGeom>
          <a:noFill/>
          <a:ln w="9525">
            <a:noFill/>
            <a:miter lim="800000"/>
            <a:headEnd/>
            <a:tailEnd/>
          </a:ln>
        </p:spPr>
        <p:txBody>
          <a:bodyPr>
            <a:spAutoFit/>
          </a:bodyPr>
          <a:lstStyle/>
          <a:p>
            <a:pPr algn="ctr"/>
            <a:r>
              <a:rPr lang="en-US" sz="2000" b="1">
                <a:solidFill>
                  <a:schemeClr val="bg1"/>
                </a:solidFill>
              </a:rPr>
              <a:t>Plate Umpire: Move to holding zone, be prepared for a play on a subsequent throw to 3B and any play at the plate</a:t>
            </a:r>
          </a:p>
        </p:txBody>
      </p:sp>
      <p:pic>
        <p:nvPicPr>
          <p:cNvPr id="13" name="Picture 7"/>
          <p:cNvPicPr>
            <a:picLocks noChangeAspect="1" noChangeArrowheads="1"/>
          </p:cNvPicPr>
          <p:nvPr/>
        </p:nvPicPr>
        <p:blipFill>
          <a:blip r:embed="rId4" cstate="print"/>
          <a:srcRect/>
          <a:stretch>
            <a:fillRect/>
          </a:stretch>
        </p:blipFill>
        <p:spPr bwMode="auto">
          <a:xfrm rot="-1720973">
            <a:off x="990600" y="5591175"/>
            <a:ext cx="114300" cy="187325"/>
          </a:xfrm>
          <a:prstGeom prst="rect">
            <a:avLst/>
          </a:prstGeom>
          <a:noFill/>
          <a:ln w="9525">
            <a:noFill/>
            <a:miter lim="800000"/>
            <a:headEnd/>
            <a:tailEnd/>
          </a:ln>
        </p:spPr>
      </p:pic>
      <p:pic>
        <p:nvPicPr>
          <p:cNvPr id="17" name="Picture 5"/>
          <p:cNvPicPr>
            <a:picLocks noChangeAspect="1" noChangeArrowheads="1"/>
          </p:cNvPicPr>
          <p:nvPr/>
        </p:nvPicPr>
        <p:blipFill>
          <a:blip r:embed="rId5" cstate="print"/>
          <a:srcRect/>
          <a:stretch>
            <a:fillRect/>
          </a:stretch>
        </p:blipFill>
        <p:spPr bwMode="auto">
          <a:xfrm rot="5400000">
            <a:off x="4286250" y="5373688"/>
            <a:ext cx="138113" cy="223837"/>
          </a:xfrm>
          <a:prstGeom prst="rect">
            <a:avLst/>
          </a:prstGeom>
          <a:noFill/>
          <a:ln w="9525">
            <a:noFill/>
            <a:miter lim="800000"/>
            <a:headEnd/>
            <a:tailEnd/>
          </a:ln>
        </p:spPr>
      </p:pic>
      <p:pic>
        <p:nvPicPr>
          <p:cNvPr id="15" name="Picture 5"/>
          <p:cNvPicPr>
            <a:picLocks noChangeAspect="1" noChangeArrowheads="1"/>
          </p:cNvPicPr>
          <p:nvPr/>
        </p:nvPicPr>
        <p:blipFill>
          <a:blip r:embed="rId5" cstate="print"/>
          <a:srcRect/>
          <a:stretch>
            <a:fillRect/>
          </a:stretch>
        </p:blipFill>
        <p:spPr bwMode="auto">
          <a:xfrm rot="-5774764">
            <a:off x="1171575" y="2471738"/>
            <a:ext cx="138113" cy="223837"/>
          </a:xfrm>
          <a:prstGeom prst="rect">
            <a:avLst/>
          </a:prstGeom>
          <a:noFill/>
          <a:ln w="9525">
            <a:noFill/>
            <a:miter lim="800000"/>
            <a:headEnd/>
            <a:tailEnd/>
          </a:ln>
        </p:spPr>
      </p:pic>
      <p:pic>
        <p:nvPicPr>
          <p:cNvPr id="18" name="Picture 5"/>
          <p:cNvPicPr>
            <a:picLocks noChangeAspect="1" noChangeArrowheads="1"/>
          </p:cNvPicPr>
          <p:nvPr/>
        </p:nvPicPr>
        <p:blipFill>
          <a:blip r:embed="rId5" cstate="print"/>
          <a:srcRect/>
          <a:stretch>
            <a:fillRect/>
          </a:stretch>
        </p:blipFill>
        <p:spPr bwMode="auto">
          <a:xfrm rot="-8470902">
            <a:off x="1143000" y="5329238"/>
            <a:ext cx="138113" cy="223837"/>
          </a:xfrm>
          <a:prstGeom prst="rect">
            <a:avLst/>
          </a:prstGeom>
          <a:noFill/>
          <a:ln w="9525">
            <a:noFill/>
            <a:miter lim="800000"/>
            <a:headEnd/>
            <a:tailEnd/>
          </a:ln>
        </p:spPr>
      </p:pic>
      <p:sp>
        <p:nvSpPr>
          <p:cNvPr id="16" name="Rectangle 15"/>
          <p:cNvSpPr/>
          <p:nvPr/>
        </p:nvSpPr>
        <p:spPr bwMode="auto">
          <a:xfrm>
            <a:off x="-76200" y="941388"/>
            <a:ext cx="1447800" cy="354012"/>
          </a:xfrm>
          <a:prstGeom prst="rect">
            <a:avLst/>
          </a:prstGeom>
        </p:spPr>
        <p:txBody>
          <a:bodyPr>
            <a:spAutoFit/>
          </a:bodyPr>
          <a:lstStyle/>
          <a:p>
            <a:pPr algn="ctr">
              <a:defRPr/>
            </a:pPr>
            <a:r>
              <a:rPr lang="en-US" sz="1700" b="1" i="1" dirty="0">
                <a:solidFill>
                  <a:srgbClr val="FFFF00"/>
                </a:solidFill>
                <a:effectLst>
                  <a:outerShdw blurRad="38100" dist="38100" dir="2700000" algn="tl">
                    <a:srgbClr val="000000">
                      <a:alpha val="43137"/>
                    </a:srgbClr>
                  </a:outerShdw>
                </a:effectLst>
                <a:latin typeface="Britannic Bold" pitchFamily="34" charset="0"/>
              </a:rPr>
              <a:t>FAST PITCH</a:t>
            </a:r>
          </a:p>
        </p:txBody>
      </p:sp>
      <p:pic>
        <p:nvPicPr>
          <p:cNvPr id="21519" name="Picture 10" descr="ASA Logo">
            <a:hlinkClick r:id="rId6"/>
          </p:cNvPr>
          <p:cNvPicPr>
            <a:picLocks noChangeAspect="1" noChangeArrowheads="1"/>
          </p:cNvPicPr>
          <p:nvPr/>
        </p:nvPicPr>
        <p:blipFill>
          <a:blip r:embed="rId7" cstate="print"/>
          <a:srcRect l="23553" t="2942" r="3719"/>
          <a:stretch>
            <a:fillRect/>
          </a:stretch>
        </p:blipFill>
        <p:spPr bwMode="auto">
          <a:xfrm>
            <a:off x="0" y="0"/>
            <a:ext cx="838200" cy="942975"/>
          </a:xfrm>
          <a:prstGeom prst="rect">
            <a:avLst/>
          </a:prstGeom>
          <a:noFill/>
          <a:ln w="9525">
            <a:noFill/>
            <a:miter lim="800000"/>
            <a:headEnd/>
            <a:tailEnd/>
          </a:ln>
        </p:spPr>
      </p:pic>
      <p:pic>
        <p:nvPicPr>
          <p:cNvPr id="19" name="Picture 3" descr="Picture1.png"/>
          <p:cNvPicPr>
            <a:picLocks noChangeAspect="1"/>
          </p:cNvPicPr>
          <p:nvPr/>
        </p:nvPicPr>
        <p:blipFill>
          <a:blip r:embed="rId8" cstate="print"/>
          <a:srcRect/>
          <a:stretch>
            <a:fillRect/>
          </a:stretch>
        </p:blipFill>
        <p:spPr bwMode="auto">
          <a:xfrm>
            <a:off x="0" y="0"/>
            <a:ext cx="1157288" cy="12366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grpId="0" nodeType="clickEffect">
                                  <p:stCondLst>
                                    <p:cond delay="0"/>
                                  </p:stCondLst>
                                  <p:childTnLst>
                                    <p:animMotion origin="layout" path="M -5.55556E-7 2.22222E-6 L -0.15243 0.20347 " pathEditMode="relative" rAng="0" ptsTypes="AA">
                                      <p:cBhvr>
                                        <p:cTn id="6" dur="2000" fill="hold"/>
                                        <p:tgtEl>
                                          <p:spTgt spid="6"/>
                                        </p:tgtEl>
                                        <p:attrNameLst>
                                          <p:attrName>ppt_x</p:attrName>
                                          <p:attrName>ppt_y</p:attrName>
                                        </p:attrNameLst>
                                      </p:cBhvr>
                                      <p:rCtr x="-76" y="102"/>
                                    </p:animMotion>
                                  </p:childTnLst>
                                </p:cTn>
                              </p:par>
                              <p:par>
                                <p:cTn id="7" presetID="42" presetClass="path" presetSubtype="0" accel="50000" decel="50000" fill="hold" nodeType="withEffect">
                                  <p:stCondLst>
                                    <p:cond delay="0"/>
                                  </p:stCondLst>
                                  <p:childTnLst>
                                    <p:animMotion origin="layout" path="M 0.00017 -1.85185E-6 L -0.03004 0.00301 " pathEditMode="relative" rAng="0" ptsTypes="AA">
                                      <p:cBhvr>
                                        <p:cTn id="8" dur="2000" fill="hold"/>
                                        <p:tgtEl>
                                          <p:spTgt spid="8"/>
                                        </p:tgtEl>
                                        <p:attrNameLst>
                                          <p:attrName>ppt_x</p:attrName>
                                          <p:attrName>ppt_y</p:attrName>
                                        </p:attrNameLst>
                                      </p:cBhvr>
                                      <p:rCtr x="-15" y="1"/>
                                    </p:animMotion>
                                  </p:childTnLst>
                                </p:cTn>
                              </p:par>
                              <p:par>
                                <p:cTn id="9" presetID="42" presetClass="path" presetSubtype="0" accel="50000" decel="50000" fill="hold" nodeType="withEffect">
                                  <p:stCondLst>
                                    <p:cond delay="0"/>
                                  </p:stCondLst>
                                  <p:childTnLst>
                                    <p:animMotion origin="layout" path="M 0.00034 -0.00046 L -0.00018 -0.0456 " pathEditMode="relative" rAng="0" ptsTypes="AA">
                                      <p:cBhvr>
                                        <p:cTn id="10" dur="2000" fill="hold"/>
                                        <p:tgtEl>
                                          <p:spTgt spid="17"/>
                                        </p:tgtEl>
                                        <p:attrNameLst>
                                          <p:attrName>ppt_x</p:attrName>
                                          <p:attrName>ppt_y</p:attrName>
                                        </p:attrNameLst>
                                      </p:cBhvr>
                                      <p:rCtr x="0" y="-23"/>
                                    </p:animMotion>
                                  </p:childTnLst>
                                </p:cTn>
                              </p:par>
                              <p:par>
                                <p:cTn id="11" presetID="42" presetClass="path" presetSubtype="0" accel="50000" decel="50000" fill="hold" nodeType="withEffect">
                                  <p:stCondLst>
                                    <p:cond delay="0"/>
                                  </p:stCondLst>
                                  <p:childTnLst>
                                    <p:animMotion origin="layout" path="M 0.00017 -3.7037E-7 L -0.00121 0.0581 " pathEditMode="relative" rAng="0" ptsTypes="AA">
                                      <p:cBhvr>
                                        <p:cTn id="12" dur="2000" fill="hold"/>
                                        <p:tgtEl>
                                          <p:spTgt spid="15"/>
                                        </p:tgtEl>
                                        <p:attrNameLst>
                                          <p:attrName>ppt_x</p:attrName>
                                          <p:attrName>ppt_y</p:attrName>
                                        </p:attrNameLst>
                                      </p:cBhvr>
                                      <p:rCtr x="-1" y="29"/>
                                    </p:animMotion>
                                  </p:childTnLst>
                                </p:cTn>
                              </p:par>
                            </p:childTnLst>
                          </p:cTn>
                        </p:par>
                        <p:par>
                          <p:cTn id="13" fill="hold" nodeType="afterGroup">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childTnLst>
                                </p:cTn>
                              </p:par>
                              <p:par>
                                <p:cTn id="18" presetID="1" presetClass="exit"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path" presetSubtype="0" accel="50000" decel="50000" fill="hold" grpId="1" nodeType="clickEffect">
                                  <p:stCondLst>
                                    <p:cond delay="0"/>
                                  </p:stCondLst>
                                  <p:childTnLst>
                                    <p:animMotion origin="layout" path="M -0.15243 0.2037 L -0.05764 -0.16042 " pathEditMode="relative" rAng="0" ptsTypes="AA">
                                      <p:cBhvr>
                                        <p:cTn id="23" dur="1500" fill="hold"/>
                                        <p:tgtEl>
                                          <p:spTgt spid="6"/>
                                        </p:tgtEl>
                                        <p:attrNameLst>
                                          <p:attrName>ppt_x</p:attrName>
                                          <p:attrName>ppt_y</p:attrName>
                                        </p:attrNameLst>
                                      </p:cBhvr>
                                      <p:rCtr x="47" y="-182"/>
                                    </p:animMotion>
                                  </p:childTnLst>
                                </p:cTn>
                              </p:par>
                              <p:par>
                                <p:cTn id="24" presetID="42" presetClass="path" presetSubtype="0" accel="50000" decel="50000" fill="hold" grpId="2" nodeType="withEffect">
                                  <p:stCondLst>
                                    <p:cond delay="1500"/>
                                  </p:stCondLst>
                                  <p:childTnLst>
                                    <p:animMotion origin="layout" path="M -0.0566 -0.15625 L 0.1559 -0.21852 " pathEditMode="relative" rAng="0" ptsTypes="AA">
                                      <p:cBhvr>
                                        <p:cTn id="25" dur="1800" fill="hold"/>
                                        <p:tgtEl>
                                          <p:spTgt spid="6"/>
                                        </p:tgtEl>
                                        <p:attrNameLst>
                                          <p:attrName>ppt_x</p:attrName>
                                          <p:attrName>ppt_y</p:attrName>
                                        </p:attrNameLst>
                                      </p:cBhvr>
                                      <p:rCtr x="106" y="-31"/>
                                    </p:animMotion>
                                  </p:childTnLst>
                                </p:cTn>
                              </p:par>
                              <p:par>
                                <p:cTn id="26" presetID="37" presetClass="path" presetSubtype="0" accel="50000" decel="50000" fill="hold" nodeType="withEffect">
                                  <p:stCondLst>
                                    <p:cond delay="1800"/>
                                  </p:stCondLst>
                                  <p:childTnLst>
                                    <p:animMotion origin="layout" path="M -0.00069 0.00116 L 0.08143 0.04375 " pathEditMode="relative" rAng="0" ptsTypes="AA">
                                      <p:cBhvr>
                                        <p:cTn id="27" dur="1400" fill="hold"/>
                                        <p:tgtEl>
                                          <p:spTgt spid="5"/>
                                        </p:tgtEl>
                                        <p:attrNameLst>
                                          <p:attrName>ppt_x</p:attrName>
                                          <p:attrName>ppt_y</p:attrName>
                                        </p:attrNameLst>
                                      </p:cBhvr>
                                      <p:rCtr x="41" y="21"/>
                                    </p:animMotion>
                                  </p:childTnLst>
                                </p:cTn>
                              </p:par>
                              <p:par>
                                <p:cTn id="28" presetID="8" presetClass="emph" presetSubtype="0" fill="hold" nodeType="withEffect">
                                  <p:stCondLst>
                                    <p:cond delay="1800"/>
                                  </p:stCondLst>
                                  <p:childTnLst>
                                    <p:animRot by="-4800000">
                                      <p:cBhvr>
                                        <p:cTn id="29" dur="700" fill="hold"/>
                                        <p:tgtEl>
                                          <p:spTgt spid="5"/>
                                        </p:tgtEl>
                                        <p:attrNameLst>
                                          <p:attrName>r</p:attrName>
                                        </p:attrNameLst>
                                      </p:cBhvr>
                                    </p:animRot>
                                  </p:childTnLst>
                                </p:cTn>
                              </p:par>
                              <p:par>
                                <p:cTn id="30" presetID="42" presetClass="path" presetSubtype="0" accel="50000" decel="50000" fill="hold" nodeType="withEffect">
                                  <p:stCondLst>
                                    <p:cond delay="0"/>
                                  </p:stCondLst>
                                  <p:childTnLst>
                                    <p:animMotion origin="layout" path="M -0.02969 0.00301 L -0.31719 0.01644 " pathEditMode="relative" rAng="0" ptsTypes="AA">
                                      <p:cBhvr>
                                        <p:cTn id="31" dur="3500" fill="hold"/>
                                        <p:tgtEl>
                                          <p:spTgt spid="8"/>
                                        </p:tgtEl>
                                        <p:attrNameLst>
                                          <p:attrName>ppt_x</p:attrName>
                                          <p:attrName>ppt_y</p:attrName>
                                        </p:attrNameLst>
                                      </p:cBhvr>
                                      <p:rCtr x="-144" y="7"/>
                                    </p:animMotion>
                                  </p:childTnLst>
                                </p:cTn>
                              </p:par>
                              <p:par>
                                <p:cTn id="32" presetID="8" presetClass="emph" presetSubtype="0" fill="hold" nodeType="withEffect">
                                  <p:stCondLst>
                                    <p:cond delay="1900"/>
                                  </p:stCondLst>
                                  <p:childTnLst>
                                    <p:animRot by="900000">
                                      <p:cBhvr>
                                        <p:cTn id="33" dur="1600" fill="hold"/>
                                        <p:tgtEl>
                                          <p:spTgt spid="8"/>
                                        </p:tgtEl>
                                        <p:attrNameLst>
                                          <p:attrName>r</p:attrName>
                                        </p:attrNameLst>
                                      </p:cBhvr>
                                    </p:animRot>
                                  </p:childTnLst>
                                </p:cTn>
                              </p:par>
                              <p:par>
                                <p:cTn id="34" presetID="0" presetClass="path" presetSubtype="0" accel="50000" decel="50000" fill="hold" nodeType="withEffect">
                                  <p:stCondLst>
                                    <p:cond delay="400"/>
                                  </p:stCondLst>
                                  <p:childTnLst>
                                    <p:animMotion origin="layout" path="M -3.33333E-6 4.81481E-6 C -0.00121 -0.00487 0.00087 -0.01783 -0.00017 -0.05625 C -0.00121 -0.09468 -0.00347 -0.19931 -0.00625 -0.23172 " pathEditMode="relative" rAng="0" ptsTypes="fsf">
                                      <p:cBhvr>
                                        <p:cTn id="35" dur="2000" fill="hold"/>
                                        <p:tgtEl>
                                          <p:spTgt spid="13"/>
                                        </p:tgtEl>
                                        <p:attrNameLst>
                                          <p:attrName>ppt_x</p:attrName>
                                          <p:attrName>ppt_y</p:attrName>
                                        </p:attrNameLst>
                                      </p:cBhvr>
                                      <p:rCtr x="-3" y="-116"/>
                                    </p:animMotion>
                                  </p:childTnLst>
                                </p:cTn>
                              </p:par>
                              <p:par>
                                <p:cTn id="36" presetID="8" presetClass="emph" presetSubtype="0" fill="hold" nodeType="withEffect">
                                  <p:stCondLst>
                                    <p:cond delay="200"/>
                                  </p:stCondLst>
                                  <p:childTnLst>
                                    <p:animRot by="-1200000">
                                      <p:cBhvr>
                                        <p:cTn id="37" dur="1000" fill="hold"/>
                                        <p:tgtEl>
                                          <p:spTgt spid="13"/>
                                        </p:tgtEl>
                                        <p:attrNameLst>
                                          <p:attrName>r</p:attrName>
                                        </p:attrNameLst>
                                      </p:cBhvr>
                                    </p:animRot>
                                  </p:childTnLst>
                                </p:cTn>
                              </p:par>
                              <p:par>
                                <p:cTn id="38" presetID="8" presetClass="emph" presetSubtype="0" fill="hold" nodeType="withEffect">
                                  <p:stCondLst>
                                    <p:cond delay="1200"/>
                                  </p:stCondLst>
                                  <p:childTnLst>
                                    <p:animRot by="3000000">
                                      <p:cBhvr>
                                        <p:cTn id="39" dur="800" fill="hold"/>
                                        <p:tgtEl>
                                          <p:spTgt spid="13"/>
                                        </p:tgtEl>
                                        <p:attrNameLst>
                                          <p:attrName>r</p:attrName>
                                        </p:attrNameLst>
                                      </p:cBhvr>
                                    </p:animRot>
                                  </p:childTnLst>
                                </p:cTn>
                              </p:par>
                              <p:par>
                                <p:cTn id="40" presetID="8" presetClass="emph" presetSubtype="0" fill="hold" nodeType="withEffect">
                                  <p:stCondLst>
                                    <p:cond delay="2100"/>
                                  </p:stCondLst>
                                  <p:childTnLst>
                                    <p:animRot by="900000">
                                      <p:cBhvr>
                                        <p:cTn id="41" dur="500" fill="hold"/>
                                        <p:tgtEl>
                                          <p:spTgt spid="13"/>
                                        </p:tgtEl>
                                        <p:attrNameLst>
                                          <p:attrName>r</p:attrName>
                                        </p:attrNameLst>
                                      </p:cBhvr>
                                    </p:animRot>
                                  </p:childTnLst>
                                </p:cTn>
                              </p:par>
                              <p:par>
                                <p:cTn id="42" presetID="8" presetClass="emph" presetSubtype="0" fill="hold" nodeType="withEffect">
                                  <p:stCondLst>
                                    <p:cond delay="2500"/>
                                  </p:stCondLst>
                                  <p:childTnLst>
                                    <p:animRot by="-2400000">
                                      <p:cBhvr>
                                        <p:cTn id="43" dur="600" fill="hold"/>
                                        <p:tgtEl>
                                          <p:spTgt spid="13"/>
                                        </p:tgtEl>
                                        <p:attrNameLst>
                                          <p:attrName>r</p:attrName>
                                        </p:attrNameLst>
                                      </p:cBhvr>
                                    </p:animRot>
                                  </p:childTnLst>
                                </p:cTn>
                              </p:par>
                              <p:par>
                                <p:cTn id="44" presetID="42" presetClass="path" presetSubtype="0" accel="50000" decel="50000" fill="hold" nodeType="withEffect">
                                  <p:stCondLst>
                                    <p:cond delay="0"/>
                                  </p:stCondLst>
                                  <p:childTnLst>
                                    <p:animMotion origin="layout" path="M 4.72222E-6 -0.04537 L -0.00608 -0.41921 " pathEditMode="relative" rAng="0" ptsTypes="AA">
                                      <p:cBhvr>
                                        <p:cTn id="45" dur="3600" fill="hold"/>
                                        <p:tgtEl>
                                          <p:spTgt spid="17"/>
                                        </p:tgtEl>
                                        <p:attrNameLst>
                                          <p:attrName>ppt_x</p:attrName>
                                          <p:attrName>ppt_y</p:attrName>
                                        </p:attrNameLst>
                                      </p:cBhvr>
                                      <p:rCtr x="-3" y="-187"/>
                                    </p:animMotion>
                                  </p:childTnLst>
                                </p:cTn>
                              </p:par>
                              <p:par>
                                <p:cTn id="46" presetID="10" presetClass="exit" presetSubtype="0" fill="hold" nodeType="withEffect">
                                  <p:stCondLst>
                                    <p:cond delay="2900"/>
                                  </p:stCondLst>
                                  <p:childTnLst>
                                    <p:animEffect transition="out" filter="fade">
                                      <p:cBhvr>
                                        <p:cTn id="47" dur="800"/>
                                        <p:tgtEl>
                                          <p:spTgt spid="17"/>
                                        </p:tgtEl>
                                      </p:cBhvr>
                                    </p:animEffect>
                                    <p:set>
                                      <p:cBhvr>
                                        <p:cTn id="48" dur="1" fill="hold">
                                          <p:stCondLst>
                                            <p:cond delay="799"/>
                                          </p:stCondLst>
                                        </p:cTn>
                                        <p:tgtEl>
                                          <p:spTgt spid="17"/>
                                        </p:tgtEl>
                                        <p:attrNameLst>
                                          <p:attrName>style.visibility</p:attrName>
                                        </p:attrNameLst>
                                      </p:cBhvr>
                                      <p:to>
                                        <p:strVal val="hidden"/>
                                      </p:to>
                                    </p:set>
                                  </p:childTnLst>
                                </p:cTn>
                              </p:par>
                              <p:par>
                                <p:cTn id="49" presetID="42" presetClass="path" presetSubtype="0" accel="50000" decel="50000" fill="hold" nodeType="withEffect">
                                  <p:stCondLst>
                                    <p:cond delay="0"/>
                                  </p:stCondLst>
                                  <p:childTnLst>
                                    <p:animMotion origin="layout" path="M -0.00191 0.05949 L 0.00538 0.45486 " pathEditMode="relative" rAng="0" ptsTypes="AA">
                                      <p:cBhvr>
                                        <p:cTn id="50" dur="3300" fill="hold"/>
                                        <p:tgtEl>
                                          <p:spTgt spid="15"/>
                                        </p:tgtEl>
                                        <p:attrNameLst>
                                          <p:attrName>ppt_x</p:attrName>
                                          <p:attrName>ppt_y</p:attrName>
                                        </p:attrNameLst>
                                      </p:cBhvr>
                                      <p:rCtr x="4" y="198"/>
                                    </p:animMotion>
                                  </p:childTnLst>
                                </p:cTn>
                              </p:par>
                              <p:par>
                                <p:cTn id="51" presetID="8" presetClass="emph" presetSubtype="0" fill="hold" nodeType="withEffect">
                                  <p:stCondLst>
                                    <p:cond delay="1900"/>
                                  </p:stCondLst>
                                  <p:childTnLst>
                                    <p:animRot by="900000">
                                      <p:cBhvr>
                                        <p:cTn id="52" dur="1600" fill="hold"/>
                                        <p:tgtEl>
                                          <p:spTgt spid="15"/>
                                        </p:tgtEl>
                                        <p:attrNameLst>
                                          <p:attrName>r</p:attrName>
                                        </p:attrNameLst>
                                      </p:cBhvr>
                                    </p:animRot>
                                  </p:childTnLst>
                                </p:cTn>
                              </p:par>
                              <p:par>
                                <p:cTn id="53" presetID="0" presetClass="path" presetSubtype="0" accel="50000" decel="50000" fill="hold" nodeType="withEffect">
                                  <p:stCondLst>
                                    <p:cond delay="300"/>
                                  </p:stCondLst>
                                  <p:childTnLst>
                                    <p:animMotion origin="layout" path="M 4.72222E-6 2.96296E-6 C 0.03871 0.00277 0.13072 0.01088 0.19288 0.01666 L 0.36319 0.03287 " pathEditMode="relative" rAng="0" ptsTypes="fAf">
                                      <p:cBhvr>
                                        <p:cTn id="54" dur="3700" fill="hold"/>
                                        <p:tgtEl>
                                          <p:spTgt spid="18"/>
                                        </p:tgtEl>
                                        <p:attrNameLst>
                                          <p:attrName>ppt_x</p:attrName>
                                          <p:attrName>ppt_y</p:attrName>
                                        </p:attrNameLst>
                                      </p:cBhvr>
                                      <p:rCtr x="182" y="16"/>
                                    </p:animMotion>
                                  </p:childTnLst>
                                </p:cTn>
                              </p:par>
                              <p:par>
                                <p:cTn id="55" presetID="8" presetClass="emph" presetSubtype="0" fill="hold" nodeType="withEffect">
                                  <p:stCondLst>
                                    <p:cond delay="200"/>
                                  </p:stCondLst>
                                  <p:childTnLst>
                                    <p:animRot by="-2400000">
                                      <p:cBhvr>
                                        <p:cTn id="56" dur="900" fill="hold"/>
                                        <p:tgtEl>
                                          <p:spTgt spid="1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6" grpId="1" animBg="1"/>
      <p:bldP spid="6" grpId="2" animBg="1"/>
      <p:bldP spid="11" grpId="0"/>
      <p:bldP spid="12" grpId="0"/>
    </p:bldLst>
  </p:timing>
</p:sld>
</file>

<file path=ppt/tags/tag1.xml><?xml version="1.0" encoding="utf-8"?>
<p:tagLst xmlns:a="http://schemas.openxmlformats.org/drawingml/2006/main" xmlns:r="http://schemas.openxmlformats.org/officeDocument/2006/relationships" xmlns:p="http://schemas.openxmlformats.org/presentationml/2006/main">
  <p:tag name="VARPPTCOMPATIBLERD03" val="RXP"/>
  <p:tag name="VARPPTTYPE" val="RXP"/>
  <p:tag name="VARPPTSLIDEFORMAT" val="RXP"/>
  <p:tag name="VARPPTCOMPATIBLE4" val="RXP"/>
  <p:tag name="VARSAVEMESSAGETIMESTAMP" val="RXP10/28/201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00B050"/>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756</Words>
  <Application>Microsoft Office PowerPoint</Application>
  <PresentationFormat>On-screen Show (4:3)</PresentationFormat>
  <Paragraphs>134</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Britannic Bold</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Ball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Umpire Field Diagram</dc:title>
  <dc:creator>Owner</dc:creator>
  <cp:lastModifiedBy>Gregory Drach</cp:lastModifiedBy>
  <cp:revision>435</cp:revision>
  <dcterms:created xsi:type="dcterms:W3CDTF">2009-10-03T15:10:27Z</dcterms:created>
  <dcterms:modified xsi:type="dcterms:W3CDTF">2018-03-26T18:29:20Z</dcterms:modified>
</cp:coreProperties>
</file>